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162"/>
  </p:notesMasterIdLst>
  <p:sldIdLst>
    <p:sldId id="256" r:id="rId2"/>
    <p:sldId id="278" r:id="rId3"/>
    <p:sldId id="279" r:id="rId4"/>
    <p:sldId id="281" r:id="rId5"/>
    <p:sldId id="359" r:id="rId6"/>
    <p:sldId id="360" r:id="rId7"/>
    <p:sldId id="280" r:id="rId8"/>
    <p:sldId id="363" r:id="rId9"/>
    <p:sldId id="349" r:id="rId10"/>
    <p:sldId id="361" r:id="rId11"/>
    <p:sldId id="364" r:id="rId12"/>
    <p:sldId id="365" r:id="rId13"/>
    <p:sldId id="282" r:id="rId14"/>
    <p:sldId id="354" r:id="rId15"/>
    <p:sldId id="348" r:id="rId16"/>
    <p:sldId id="352" r:id="rId17"/>
    <p:sldId id="411" r:id="rId18"/>
    <p:sldId id="414" r:id="rId19"/>
    <p:sldId id="283" r:id="rId20"/>
    <p:sldId id="362" r:id="rId21"/>
    <p:sldId id="284" r:id="rId22"/>
    <p:sldId id="257" r:id="rId23"/>
    <p:sldId id="350" r:id="rId24"/>
    <p:sldId id="285" r:id="rId25"/>
    <p:sldId id="286" r:id="rId26"/>
    <p:sldId id="287" r:id="rId27"/>
    <p:sldId id="288" r:id="rId28"/>
    <p:sldId id="289" r:id="rId29"/>
    <p:sldId id="290" r:id="rId30"/>
    <p:sldId id="351" r:id="rId31"/>
    <p:sldId id="291" r:id="rId32"/>
    <p:sldId id="292" r:id="rId33"/>
    <p:sldId id="293" r:id="rId34"/>
    <p:sldId id="353" r:id="rId35"/>
    <p:sldId id="355" r:id="rId36"/>
    <p:sldId id="294" r:id="rId37"/>
    <p:sldId id="295" r:id="rId38"/>
    <p:sldId id="296" r:id="rId39"/>
    <p:sldId id="297" r:id="rId40"/>
    <p:sldId id="412" r:id="rId41"/>
    <p:sldId id="298" r:id="rId42"/>
    <p:sldId id="299" r:id="rId43"/>
    <p:sldId id="357" r:id="rId44"/>
    <p:sldId id="413" r:id="rId45"/>
    <p:sldId id="300" r:id="rId46"/>
    <p:sldId id="366" r:id="rId47"/>
    <p:sldId id="301" r:id="rId48"/>
    <p:sldId id="302" r:id="rId49"/>
    <p:sldId id="356" r:id="rId50"/>
    <p:sldId id="303" r:id="rId51"/>
    <p:sldId id="304" r:id="rId52"/>
    <p:sldId id="368" r:id="rId53"/>
    <p:sldId id="379" r:id="rId54"/>
    <p:sldId id="305" r:id="rId55"/>
    <p:sldId id="258" r:id="rId56"/>
    <p:sldId id="259" r:id="rId57"/>
    <p:sldId id="261" r:id="rId58"/>
    <p:sldId id="262" r:id="rId59"/>
    <p:sldId id="263" r:id="rId60"/>
    <p:sldId id="367" r:id="rId61"/>
    <p:sldId id="369" r:id="rId62"/>
    <p:sldId id="306" r:id="rId63"/>
    <p:sldId id="307" r:id="rId64"/>
    <p:sldId id="308" r:id="rId65"/>
    <p:sldId id="371" r:id="rId66"/>
    <p:sldId id="264" r:id="rId67"/>
    <p:sldId id="380" r:id="rId68"/>
    <p:sldId id="370" r:id="rId69"/>
    <p:sldId id="309" r:id="rId70"/>
    <p:sldId id="310" r:id="rId71"/>
    <p:sldId id="311" r:id="rId72"/>
    <p:sldId id="312" r:id="rId73"/>
    <p:sldId id="313" r:id="rId74"/>
    <p:sldId id="416" r:id="rId75"/>
    <p:sldId id="417" r:id="rId76"/>
    <p:sldId id="265" r:id="rId77"/>
    <p:sldId id="314" r:id="rId78"/>
    <p:sldId id="372" r:id="rId79"/>
    <p:sldId id="374" r:id="rId80"/>
    <p:sldId id="317" r:id="rId81"/>
    <p:sldId id="316" r:id="rId82"/>
    <p:sldId id="318" r:id="rId83"/>
    <p:sldId id="268" r:id="rId84"/>
    <p:sldId id="415" r:id="rId85"/>
    <p:sldId id="375" r:id="rId86"/>
    <p:sldId id="315" r:id="rId87"/>
    <p:sldId id="266" r:id="rId88"/>
    <p:sldId id="267" r:id="rId89"/>
    <p:sldId id="376" r:id="rId90"/>
    <p:sldId id="319" r:id="rId91"/>
    <p:sldId id="320" r:id="rId92"/>
    <p:sldId id="377" r:id="rId93"/>
    <p:sldId id="321" r:id="rId94"/>
    <p:sldId id="378" r:id="rId95"/>
    <p:sldId id="322" r:id="rId96"/>
    <p:sldId id="323" r:id="rId97"/>
    <p:sldId id="373" r:id="rId98"/>
    <p:sldId id="324" r:id="rId99"/>
    <p:sldId id="325" r:id="rId100"/>
    <p:sldId id="385" r:id="rId101"/>
    <p:sldId id="396" r:id="rId102"/>
    <p:sldId id="326" r:id="rId103"/>
    <p:sldId id="327" r:id="rId104"/>
    <p:sldId id="390" r:id="rId105"/>
    <p:sldId id="391" r:id="rId106"/>
    <p:sldId id="328" r:id="rId107"/>
    <p:sldId id="329" r:id="rId108"/>
    <p:sldId id="332" r:id="rId109"/>
    <p:sldId id="388" r:id="rId110"/>
    <p:sldId id="330" r:id="rId111"/>
    <p:sldId id="331" r:id="rId112"/>
    <p:sldId id="381" r:id="rId113"/>
    <p:sldId id="333" r:id="rId114"/>
    <p:sldId id="334" r:id="rId115"/>
    <p:sldId id="270" r:id="rId116"/>
    <p:sldId id="335" r:id="rId117"/>
    <p:sldId id="271" r:id="rId118"/>
    <p:sldId id="419" r:id="rId119"/>
    <p:sldId id="418" r:id="rId120"/>
    <p:sldId id="389" r:id="rId121"/>
    <p:sldId id="382" r:id="rId122"/>
    <p:sldId id="336" r:id="rId123"/>
    <p:sldId id="337" r:id="rId124"/>
    <p:sldId id="338" r:id="rId125"/>
    <p:sldId id="386" r:id="rId126"/>
    <p:sldId id="340" r:id="rId127"/>
    <p:sldId id="341" r:id="rId128"/>
    <p:sldId id="272" r:id="rId129"/>
    <p:sldId id="342" r:id="rId130"/>
    <p:sldId id="273" r:id="rId131"/>
    <p:sldId id="384" r:id="rId132"/>
    <p:sldId id="394" r:id="rId133"/>
    <p:sldId id="274" r:id="rId134"/>
    <p:sldId id="343" r:id="rId135"/>
    <p:sldId id="397" r:id="rId136"/>
    <p:sldId id="387" r:id="rId137"/>
    <p:sldId id="276" r:id="rId138"/>
    <p:sldId id="420" r:id="rId139"/>
    <p:sldId id="421" r:id="rId140"/>
    <p:sldId id="345" r:id="rId141"/>
    <p:sldId id="393" r:id="rId142"/>
    <p:sldId id="344" r:id="rId143"/>
    <p:sldId id="346" r:id="rId144"/>
    <p:sldId id="398" r:id="rId145"/>
    <p:sldId id="399" r:id="rId146"/>
    <p:sldId id="400" r:id="rId147"/>
    <p:sldId id="392" r:id="rId148"/>
    <p:sldId id="395" r:id="rId149"/>
    <p:sldId id="409" r:id="rId150"/>
    <p:sldId id="403" r:id="rId151"/>
    <p:sldId id="401" r:id="rId152"/>
    <p:sldId id="423" r:id="rId153"/>
    <p:sldId id="424" r:id="rId154"/>
    <p:sldId id="347" r:id="rId155"/>
    <p:sldId id="425" r:id="rId156"/>
    <p:sldId id="422" r:id="rId157"/>
    <p:sldId id="410" r:id="rId158"/>
    <p:sldId id="402" r:id="rId159"/>
    <p:sldId id="404" r:id="rId160"/>
    <p:sldId id="358" r:id="rId161"/>
  </p:sldIdLst>
  <p:sldSz cx="9144000" cy="6858000" type="screen4x3"/>
  <p:notesSz cx="6858000" cy="914400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2000" kern="1200">
        <a:solidFill>
          <a:srgbClr val="003399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rgbClr val="003399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rgbClr val="003399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rgbClr val="003399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rgbClr val="003399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2000" kern="1200">
        <a:solidFill>
          <a:srgbClr val="003399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2000" kern="1200">
        <a:solidFill>
          <a:srgbClr val="003399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2000" kern="1200">
        <a:solidFill>
          <a:srgbClr val="003399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2000" kern="1200">
        <a:solidFill>
          <a:srgbClr val="003399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94646"/>
  </p:normalViewPr>
  <p:slideViewPr>
    <p:cSldViewPr snapToGrid="0">
      <p:cViewPr varScale="1">
        <p:scale>
          <a:sx n="103" d="100"/>
          <a:sy n="103" d="100"/>
        </p:scale>
        <p:origin x="77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7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026">
            <a:extLst>
              <a:ext uri="{FF2B5EF4-FFF2-40B4-BE49-F238E27FC236}">
                <a16:creationId xmlns:a16="http://schemas.microsoft.com/office/drawing/2014/main" id="{C835D1BD-C210-A945-B065-CD6FC4EAFEE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1" u="sng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2771" name="Rectangle 1027">
            <a:extLst>
              <a:ext uri="{FF2B5EF4-FFF2-40B4-BE49-F238E27FC236}">
                <a16:creationId xmlns:a16="http://schemas.microsoft.com/office/drawing/2014/main" id="{78F755C8-5D97-3648-A63B-9665649C6CD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1" u="sng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316" name="Rectangle 1028">
            <a:extLst>
              <a:ext uri="{FF2B5EF4-FFF2-40B4-BE49-F238E27FC236}">
                <a16:creationId xmlns:a16="http://schemas.microsoft.com/office/drawing/2014/main" id="{319966B2-DD27-484C-B2D1-F7D76C7ED49A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2773" name="Rectangle 1029">
            <a:extLst>
              <a:ext uri="{FF2B5EF4-FFF2-40B4-BE49-F238E27FC236}">
                <a16:creationId xmlns:a16="http://schemas.microsoft.com/office/drawing/2014/main" id="{CADC9276-9DAA-B04E-A3F5-DA7719DDCE0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32774" name="Rectangle 1030">
            <a:extLst>
              <a:ext uri="{FF2B5EF4-FFF2-40B4-BE49-F238E27FC236}">
                <a16:creationId xmlns:a16="http://schemas.microsoft.com/office/drawing/2014/main" id="{91B9EC5D-9F3E-2C4F-9EBB-29621720770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1" u="sng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2775" name="Rectangle 1031">
            <a:extLst>
              <a:ext uri="{FF2B5EF4-FFF2-40B4-BE49-F238E27FC236}">
                <a16:creationId xmlns:a16="http://schemas.microsoft.com/office/drawing/2014/main" id="{E81AB761-5320-9549-AD0B-31463E61ED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1" u="sng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4170CFBF-E7BB-B842-B7A3-8FE9D0E3560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投影片影像版面配置區 1">
            <a:extLst>
              <a:ext uri="{FF2B5EF4-FFF2-40B4-BE49-F238E27FC236}">
                <a16:creationId xmlns:a16="http://schemas.microsoft.com/office/drawing/2014/main" id="{9B361F72-F0FF-FE47-9038-F07224A21B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0" name="備忘稿版面配置區 2">
            <a:extLst>
              <a:ext uri="{FF2B5EF4-FFF2-40B4-BE49-F238E27FC236}">
                <a16:creationId xmlns:a16="http://schemas.microsoft.com/office/drawing/2014/main" id="{08BBA3F9-E0BF-4342-BF0D-8F309A7A47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/>
          </a:p>
        </p:txBody>
      </p:sp>
      <p:sp>
        <p:nvSpPr>
          <p:cNvPr id="119811" name="投影片編號版面配置區 3">
            <a:extLst>
              <a:ext uri="{FF2B5EF4-FFF2-40B4-BE49-F238E27FC236}">
                <a16:creationId xmlns:a16="http://schemas.microsoft.com/office/drawing/2014/main" id="{B3C60FCB-DCB1-DF4E-A3FE-278AC4D055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E2609FDC-72BB-A244-A290-7561A79163D8}" type="slidenum">
              <a:rPr lang="en-US" altLang="zh-TW" sz="1200" smtClean="0">
                <a:solidFill>
                  <a:schemeClr val="tx1"/>
                </a:solidFill>
              </a:rPr>
              <a:pPr/>
              <a:t>4</a:t>
            </a:fld>
            <a:endParaRPr lang="en-US" altLang="zh-TW" sz="120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把</a:t>
            </a:r>
            <a:r>
              <a:rPr kumimoji="1" lang="zh-TW" altLang="en-US" dirty="0"/>
              <a:t> </a:t>
            </a:r>
            <a:r>
              <a:rPr kumimoji="1" lang="en-US" altLang="zh-TW" dirty="0"/>
              <a:t>loser </a:t>
            </a:r>
            <a:r>
              <a:rPr kumimoji="1" lang="zh-CN" altLang="en-US" dirty="0"/>
              <a:t>存在</a:t>
            </a:r>
            <a:r>
              <a:rPr kumimoji="1" lang="zh-TW" altLang="en-US" dirty="0"/>
              <a:t> </a:t>
            </a:r>
            <a:r>
              <a:rPr kumimoji="1" lang="en-US" altLang="zh-TW" dirty="0"/>
              <a:t>parent </a:t>
            </a:r>
            <a:r>
              <a:rPr kumimoji="1" lang="zh-CN" altLang="en-US" dirty="0"/>
              <a:t>可以節省找</a:t>
            </a:r>
            <a:r>
              <a:rPr kumimoji="1" lang="zh-TW" altLang="en-US" dirty="0"/>
              <a:t> </a:t>
            </a:r>
            <a:r>
              <a:rPr kumimoji="1" lang="en-US" altLang="zh-TW" dirty="0"/>
              <a:t>sibling </a:t>
            </a:r>
            <a:r>
              <a:rPr kumimoji="1" lang="zh-CN" altLang="en-US"/>
              <a:t>的時間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70CFBF-E7BB-B842-B7A3-8FE9D0E35601}" type="slidenum">
              <a:rPr lang="en-US" altLang="zh-TW" smtClean="0"/>
              <a:pPr>
                <a:defRPr/>
              </a:pPr>
              <a:t>119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22596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用</a:t>
            </a:r>
            <a:r>
              <a:rPr kumimoji="1" lang="zh-TW" altLang="en-US" b="1" dirty="0"/>
              <a:t>數量</a:t>
            </a:r>
            <a:r>
              <a:rPr kumimoji="1" lang="zh-TW" altLang="en-US" dirty="0"/>
              <a:t>來比較，數量比較小的當</a:t>
            </a:r>
            <a:r>
              <a:rPr kumimoji="1" lang="en-US" altLang="zh-TW" dirty="0"/>
              <a:t> child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70CFBF-E7BB-B842-B7A3-8FE9D0E35601}" type="slidenum">
              <a:rPr lang="en-US" altLang="zh-TW" smtClean="0"/>
              <a:pPr>
                <a:defRPr/>
              </a:pPr>
              <a:t>132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41304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70CFBF-E7BB-B842-B7A3-8FE9D0E35601}" type="slidenum">
              <a:rPr lang="en-US" altLang="zh-TW" smtClean="0"/>
              <a:pPr>
                <a:defRPr/>
              </a:pPr>
              <a:t>156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23023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投影片影像版面配置區 1">
            <a:extLst>
              <a:ext uri="{FF2B5EF4-FFF2-40B4-BE49-F238E27FC236}">
                <a16:creationId xmlns:a16="http://schemas.microsoft.com/office/drawing/2014/main" id="{D6FAB85F-AB27-4447-977E-BFD0C4AECE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4" name="備忘稿版面配置區 2">
            <a:extLst>
              <a:ext uri="{FF2B5EF4-FFF2-40B4-BE49-F238E27FC236}">
                <a16:creationId xmlns:a16="http://schemas.microsoft.com/office/drawing/2014/main" id="{5B6E1C3C-EA96-934B-886A-5DAAF9C558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/>
          </a:p>
        </p:txBody>
      </p:sp>
      <p:sp>
        <p:nvSpPr>
          <p:cNvPr id="120835" name="投影片編號版面配置區 3">
            <a:extLst>
              <a:ext uri="{FF2B5EF4-FFF2-40B4-BE49-F238E27FC236}">
                <a16:creationId xmlns:a16="http://schemas.microsoft.com/office/drawing/2014/main" id="{21E715B2-70F3-0841-8223-1D298388C0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2D4C85BD-2B5C-5841-BF41-524D00253CD0}" type="slidenum">
              <a:rPr lang="en-US" altLang="zh-TW" sz="1200" smtClean="0">
                <a:solidFill>
                  <a:schemeClr val="tx1"/>
                </a:solidFill>
              </a:rPr>
              <a:pPr/>
              <a:t>5</a:t>
            </a:fld>
            <a:endParaRPr lang="en-US" altLang="zh-TW" sz="120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投影片影像版面配置區 1">
            <a:extLst>
              <a:ext uri="{FF2B5EF4-FFF2-40B4-BE49-F238E27FC236}">
                <a16:creationId xmlns:a16="http://schemas.microsoft.com/office/drawing/2014/main" id="{A7D57A9D-5AC7-3F4E-A37D-24669C73C8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8" name="備忘稿版面配置區 2">
            <a:extLst>
              <a:ext uri="{FF2B5EF4-FFF2-40B4-BE49-F238E27FC236}">
                <a16:creationId xmlns:a16="http://schemas.microsoft.com/office/drawing/2014/main" id="{934D532C-B24E-E847-9FBA-9F288DC7D6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/>
          </a:p>
        </p:txBody>
      </p:sp>
      <p:sp>
        <p:nvSpPr>
          <p:cNvPr id="121859" name="投影片編號版面配置區 3">
            <a:extLst>
              <a:ext uri="{FF2B5EF4-FFF2-40B4-BE49-F238E27FC236}">
                <a16:creationId xmlns:a16="http://schemas.microsoft.com/office/drawing/2014/main" id="{AF820890-DA25-124D-9AC0-C527D44F2B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2BB2BB6F-CE67-7045-A20B-E6351462E60F}" type="slidenum">
              <a:rPr lang="en-US" altLang="zh-TW" sz="1200" smtClean="0">
                <a:solidFill>
                  <a:schemeClr val="tx1"/>
                </a:solidFill>
              </a:rPr>
              <a:pPr/>
              <a:t>6</a:t>
            </a:fld>
            <a:endParaRPr lang="en-US" altLang="zh-TW" sz="120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對於一個 </a:t>
            </a:r>
            <a:r>
              <a:rPr kumimoji="1" lang="en-US" altLang="zh-TW" dirty="0"/>
              <a:t>parent </a:t>
            </a:r>
            <a:r>
              <a:rPr kumimoji="1" lang="zh-CN" altLang="en-US" dirty="0"/>
              <a:t>來說，</a:t>
            </a:r>
            <a:r>
              <a:rPr kumimoji="1" lang="zh-TW" altLang="en-US" dirty="0"/>
              <a:t>不是 </a:t>
            </a:r>
            <a:r>
              <a:rPr kumimoji="1" lang="en-US" altLang="zh-TW" dirty="0"/>
              <a:t>leaf </a:t>
            </a:r>
            <a:r>
              <a:rPr kumimoji="1" lang="zh-CN" altLang="en-US" dirty="0"/>
              <a:t>的</a:t>
            </a:r>
            <a:r>
              <a:rPr kumimoji="1" lang="zh-TW" altLang="en-US" dirty="0"/>
              <a:t> </a:t>
            </a:r>
            <a:r>
              <a:rPr kumimoji="1" lang="en-US" altLang="zh-TW" dirty="0"/>
              <a:t>child </a:t>
            </a:r>
            <a:r>
              <a:rPr kumimoji="1" lang="zh-CN" altLang="en-US" dirty="0"/>
              <a:t>才建立中間點，否則直接串起來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70CFBF-E7BB-B842-B7A3-8FE9D0E35601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95943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注意中間的</a:t>
            </a:r>
            <a:r>
              <a:rPr kumimoji="1" lang="en-US" altLang="zh-CN" dirty="0"/>
              <a:t> if </a:t>
            </a:r>
            <a:r>
              <a:rPr kumimoji="1" lang="zh-CN" altLang="en-US" dirty="0"/>
              <a:t>表示</a:t>
            </a:r>
            <a:r>
              <a:rPr kumimoji="1" lang="zh-TW" altLang="en-US" dirty="0"/>
              <a:t> 不是 </a:t>
            </a:r>
            <a:r>
              <a:rPr kumimoji="1" lang="en-US" altLang="zh-TW" dirty="0"/>
              <a:t>thread pointer </a:t>
            </a:r>
            <a:r>
              <a:rPr kumimoji="1" lang="zh-CN" altLang="en-US" dirty="0"/>
              <a:t>才做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70CFBF-E7BB-B842-B7A3-8FE9D0E35601}" type="slidenum">
              <a:rPr lang="en-US" altLang="zh-TW" smtClean="0"/>
              <a:pPr>
                <a:defRPr/>
              </a:pPr>
              <a:t>70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35597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How many times will a node be visited?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70CFBF-E7BB-B842-B7A3-8FE9D0E35601}" type="slidenum">
              <a:rPr lang="en-US" altLang="zh-TW" smtClean="0"/>
              <a:pPr>
                <a:defRPr/>
              </a:pPr>
              <a:t>71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05706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左邊差不多，可以自己研究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70CFBF-E7BB-B842-B7A3-8FE9D0E35601}" type="slidenum">
              <a:rPr lang="en-US" altLang="zh-TW" smtClean="0"/>
              <a:pPr>
                <a:defRPr/>
              </a:pPr>
              <a:t>72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20613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把</a:t>
            </a:r>
            <a:r>
              <a:rPr kumimoji="1" lang="zh-TW" altLang="en-US" dirty="0"/>
              <a:t> </a:t>
            </a:r>
            <a:r>
              <a:rPr kumimoji="1" lang="en-US" altLang="zh-TW" dirty="0"/>
              <a:t>loser </a:t>
            </a:r>
            <a:r>
              <a:rPr kumimoji="1" lang="zh-CN" altLang="en-US" dirty="0"/>
              <a:t>存在</a:t>
            </a:r>
            <a:r>
              <a:rPr kumimoji="1" lang="zh-TW" altLang="en-US" dirty="0"/>
              <a:t> </a:t>
            </a:r>
            <a:r>
              <a:rPr kumimoji="1" lang="en-US" altLang="zh-TW" dirty="0"/>
              <a:t>parent </a:t>
            </a:r>
            <a:r>
              <a:rPr kumimoji="1" lang="zh-CN" altLang="en-US" dirty="0"/>
              <a:t>可以節省找</a:t>
            </a:r>
            <a:r>
              <a:rPr kumimoji="1" lang="zh-TW" altLang="en-US" dirty="0"/>
              <a:t> </a:t>
            </a:r>
            <a:r>
              <a:rPr kumimoji="1" lang="en-US" altLang="zh-TW" dirty="0"/>
              <a:t>sibling </a:t>
            </a:r>
            <a:r>
              <a:rPr kumimoji="1" lang="zh-CN" altLang="en-US"/>
              <a:t>的時間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70CFBF-E7BB-B842-B7A3-8FE9D0E35601}" type="slidenum">
              <a:rPr lang="en-US" altLang="zh-TW" smtClean="0"/>
              <a:pPr>
                <a:defRPr/>
              </a:pPr>
              <a:t>117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80994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把</a:t>
            </a:r>
            <a:r>
              <a:rPr kumimoji="1" lang="zh-TW" altLang="en-US" dirty="0"/>
              <a:t> </a:t>
            </a:r>
            <a:r>
              <a:rPr kumimoji="1" lang="en-US" altLang="zh-TW" dirty="0"/>
              <a:t>loser </a:t>
            </a:r>
            <a:r>
              <a:rPr kumimoji="1" lang="zh-CN" altLang="en-US" dirty="0"/>
              <a:t>存在</a:t>
            </a:r>
            <a:r>
              <a:rPr kumimoji="1" lang="zh-TW" altLang="en-US" dirty="0"/>
              <a:t> </a:t>
            </a:r>
            <a:r>
              <a:rPr kumimoji="1" lang="en-US" altLang="zh-TW" dirty="0"/>
              <a:t>parent </a:t>
            </a:r>
            <a:r>
              <a:rPr kumimoji="1" lang="zh-CN" altLang="en-US" dirty="0"/>
              <a:t>可以節省找</a:t>
            </a:r>
            <a:r>
              <a:rPr kumimoji="1" lang="zh-TW" altLang="en-US" dirty="0"/>
              <a:t> </a:t>
            </a:r>
            <a:r>
              <a:rPr kumimoji="1" lang="en-US" altLang="zh-TW" dirty="0"/>
              <a:t>sibling </a:t>
            </a:r>
            <a:r>
              <a:rPr kumimoji="1" lang="zh-CN" altLang="en-US"/>
              <a:t>的時間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70CFBF-E7BB-B842-B7A3-8FE9D0E35601}" type="slidenum">
              <a:rPr lang="en-US" altLang="zh-TW" smtClean="0"/>
              <a:pPr>
                <a:defRPr/>
              </a:pPr>
              <a:t>118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75491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B2DBC046-1080-F445-83CC-A5C58CC10286}"/>
              </a:ext>
            </a:extLst>
          </p:cNvPr>
          <p:cNvGrpSpPr>
            <a:grpSpLocks/>
          </p:cNvGrpSpPr>
          <p:nvPr/>
        </p:nvGrpSpPr>
        <p:grpSpPr bwMode="auto">
          <a:xfrm>
            <a:off x="-3175" y="2438400"/>
            <a:ext cx="9147175" cy="1063625"/>
            <a:chOff x="-2" y="1536"/>
            <a:chExt cx="5762" cy="670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E894676E-5F1E-5C4C-B5B7-B765735A6A0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-2" y="1562"/>
              <a:ext cx="5762" cy="638"/>
              <a:chOff x="-2" y="1562"/>
              <a:chExt cx="5762" cy="638"/>
            </a:xfrm>
          </p:grpSpPr>
          <p:sp>
            <p:nvSpPr>
              <p:cNvPr id="8" name="Freeform 4">
                <a:extLst>
                  <a:ext uri="{FF2B5EF4-FFF2-40B4-BE49-F238E27FC236}">
                    <a16:creationId xmlns:a16="http://schemas.microsoft.com/office/drawing/2014/main" id="{D382DB53-F185-5545-8896-E5AA61957FFB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2559" y="-993"/>
                <a:ext cx="624" cy="5745"/>
              </a:xfrm>
              <a:custGeom>
                <a:avLst/>
                <a:gdLst>
                  <a:gd name="T0" fmla="*/ 0 w 1000"/>
                  <a:gd name="T1" fmla="*/ 0 h 720"/>
                  <a:gd name="T2" fmla="*/ 0 w 1000"/>
                  <a:gd name="T3" fmla="*/ 365765 h 720"/>
                  <a:gd name="T4" fmla="*/ 243 w 1000"/>
                  <a:gd name="T5" fmla="*/ 365765 h 720"/>
                  <a:gd name="T6" fmla="*/ 243 w 1000"/>
                  <a:gd name="T7" fmla="*/ 0 h 720"/>
                  <a:gd name="T8" fmla="*/ 0 w 1000"/>
                  <a:gd name="T9" fmla="*/ 0 h 7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00" h="720">
                    <a:moveTo>
                      <a:pt x="0" y="0"/>
                    </a:moveTo>
                    <a:lnTo>
                      <a:pt x="0" y="720"/>
                    </a:lnTo>
                    <a:lnTo>
                      <a:pt x="1000" y="720"/>
                    </a:lnTo>
                    <a:lnTo>
                      <a:pt x="10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AE6A13B1-3DB3-1149-955D-3D06F40908F0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1323" y="1669"/>
                <a:ext cx="624" cy="421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636 h 317"/>
                  <a:gd name="T4" fmla="*/ 624 w 624"/>
                  <a:gd name="T5" fmla="*/ 636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B4ADCF1B-D14F-794B-9BD0-70CEFB2B1BEE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982" y="1669"/>
                <a:ext cx="624" cy="422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642 h 317"/>
                  <a:gd name="T4" fmla="*/ 624 w 624"/>
                  <a:gd name="T5" fmla="*/ 642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id="{C4076F60-144C-9641-8D64-D61AAC65A7AB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-57" y="1752"/>
                <a:ext cx="624" cy="255"/>
              </a:xfrm>
              <a:custGeom>
                <a:avLst/>
                <a:gdLst>
                  <a:gd name="T0" fmla="*/ 0 w 624"/>
                  <a:gd name="T1" fmla="*/ 18 h 370"/>
                  <a:gd name="T2" fmla="*/ 0 w 624"/>
                  <a:gd name="T3" fmla="*/ 106 h 370"/>
                  <a:gd name="T4" fmla="*/ 624 w 624"/>
                  <a:gd name="T5" fmla="*/ 106 h 370"/>
                  <a:gd name="T6" fmla="*/ 624 w 624"/>
                  <a:gd name="T7" fmla="*/ 18 h 370"/>
                  <a:gd name="T8" fmla="*/ 384 w 624"/>
                  <a:gd name="T9" fmla="*/ 3 h 370"/>
                  <a:gd name="T10" fmla="*/ 0 w 624"/>
                  <a:gd name="T11" fmla="*/ 18 h 37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D62A2EDC-31DB-E744-9F27-57BC4FE861B8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664" y="1733"/>
                <a:ext cx="624" cy="294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17 h 317"/>
                  <a:gd name="T4" fmla="*/ 624 w 624"/>
                  <a:gd name="T5" fmla="*/ 217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520" y="317"/>
                      <a:pt x="624" y="272"/>
                    </a:cubicBezTo>
                    <a:lnTo>
                      <a:pt x="624" y="0"/>
                    </a:lnTo>
                    <a:cubicBezTo>
                      <a:pt x="240" y="42"/>
                      <a:pt x="130" y="0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BB4F8B6D-9025-614C-9AA6-2A28737436F3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442" y="1699"/>
                <a:ext cx="624" cy="362"/>
              </a:xfrm>
              <a:custGeom>
                <a:avLst/>
                <a:gdLst>
                  <a:gd name="T0" fmla="*/ 0 w 624"/>
                  <a:gd name="T1" fmla="*/ 0 h 272"/>
                  <a:gd name="T2" fmla="*/ 0 w 624"/>
                  <a:gd name="T3" fmla="*/ 641 h 272"/>
                  <a:gd name="T4" fmla="*/ 240 w 624"/>
                  <a:gd name="T5" fmla="*/ 566 h 272"/>
                  <a:gd name="T6" fmla="*/ 624 w 624"/>
                  <a:gd name="T7" fmla="*/ 641 h 272"/>
                  <a:gd name="T8" fmla="*/ 624 w 624"/>
                  <a:gd name="T9" fmla="*/ 0 h 272"/>
                  <a:gd name="T10" fmla="*/ 0 w 624"/>
                  <a:gd name="T11" fmla="*/ 0 h 2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4" name="Freeform 10">
                <a:extLst>
                  <a:ext uri="{FF2B5EF4-FFF2-40B4-BE49-F238E27FC236}">
                    <a16:creationId xmlns:a16="http://schemas.microsoft.com/office/drawing/2014/main" id="{767F54BB-E2B9-0B4E-A286-E1FF32359AF7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156" y="1726"/>
                <a:ext cx="632" cy="315"/>
              </a:xfrm>
              <a:custGeom>
                <a:avLst/>
                <a:gdLst>
                  <a:gd name="T0" fmla="*/ 8 w 632"/>
                  <a:gd name="T1" fmla="*/ 30 h 362"/>
                  <a:gd name="T2" fmla="*/ 8 w 632"/>
                  <a:gd name="T3" fmla="*/ 209 h 362"/>
                  <a:gd name="T4" fmla="*/ 248 w 632"/>
                  <a:gd name="T5" fmla="*/ 209 h 362"/>
                  <a:gd name="T6" fmla="*/ 632 w 632"/>
                  <a:gd name="T7" fmla="*/ 209 h 362"/>
                  <a:gd name="T8" fmla="*/ 632 w 632"/>
                  <a:gd name="T9" fmla="*/ 30 h 362"/>
                  <a:gd name="T10" fmla="*/ 104 w 632"/>
                  <a:gd name="T11" fmla="*/ 30 h 362"/>
                  <a:gd name="T12" fmla="*/ 8 w 632"/>
                  <a:gd name="T13" fmla="*/ 30 h 36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5C7AE072-19F5-A842-94AB-7A7989D639A7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3211" y="1664"/>
                <a:ext cx="624" cy="421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636 h 317"/>
                  <a:gd name="T4" fmla="*/ 624 w 624"/>
                  <a:gd name="T5" fmla="*/ 636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2D547E2C-9177-E248-9FDB-B4DEB834AE11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2870" y="1664"/>
                <a:ext cx="624" cy="422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642 h 317"/>
                  <a:gd name="T4" fmla="*/ 624 w 624"/>
                  <a:gd name="T5" fmla="*/ 642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" name="Freeform 13">
                <a:extLst>
                  <a:ext uri="{FF2B5EF4-FFF2-40B4-BE49-F238E27FC236}">
                    <a16:creationId xmlns:a16="http://schemas.microsoft.com/office/drawing/2014/main" id="{B79C2C08-127A-4F43-AEE5-E8EF2366BC7E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1830" y="1747"/>
                <a:ext cx="624" cy="255"/>
              </a:xfrm>
              <a:custGeom>
                <a:avLst/>
                <a:gdLst>
                  <a:gd name="T0" fmla="*/ 0 w 624"/>
                  <a:gd name="T1" fmla="*/ 18 h 370"/>
                  <a:gd name="T2" fmla="*/ 0 w 624"/>
                  <a:gd name="T3" fmla="*/ 106 h 370"/>
                  <a:gd name="T4" fmla="*/ 624 w 624"/>
                  <a:gd name="T5" fmla="*/ 106 h 370"/>
                  <a:gd name="T6" fmla="*/ 624 w 624"/>
                  <a:gd name="T7" fmla="*/ 18 h 370"/>
                  <a:gd name="T8" fmla="*/ 384 w 624"/>
                  <a:gd name="T9" fmla="*/ 3 h 370"/>
                  <a:gd name="T10" fmla="*/ 0 w 624"/>
                  <a:gd name="T11" fmla="*/ 18 h 37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8" name="Freeform 14">
                <a:extLst>
                  <a:ext uri="{FF2B5EF4-FFF2-40B4-BE49-F238E27FC236}">
                    <a16:creationId xmlns:a16="http://schemas.microsoft.com/office/drawing/2014/main" id="{FBB6CF38-007F-C84A-B83F-0DA0DB6899AC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2551" y="1728"/>
                <a:ext cx="624" cy="294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17 h 317"/>
                  <a:gd name="T4" fmla="*/ 624 w 624"/>
                  <a:gd name="T5" fmla="*/ 217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520" y="317"/>
                      <a:pt x="624" y="272"/>
                    </a:cubicBezTo>
                    <a:lnTo>
                      <a:pt x="624" y="0"/>
                    </a:lnTo>
                    <a:cubicBezTo>
                      <a:pt x="240" y="42"/>
                      <a:pt x="130" y="0"/>
                      <a:pt x="0" y="0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371CF95D-D414-D342-AC77-63299CC6B015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2330" y="1694"/>
                <a:ext cx="624" cy="361"/>
              </a:xfrm>
              <a:custGeom>
                <a:avLst/>
                <a:gdLst>
                  <a:gd name="T0" fmla="*/ 0 w 624"/>
                  <a:gd name="T1" fmla="*/ 0 h 272"/>
                  <a:gd name="T2" fmla="*/ 0 w 624"/>
                  <a:gd name="T3" fmla="*/ 636 h 272"/>
                  <a:gd name="T4" fmla="*/ 240 w 624"/>
                  <a:gd name="T5" fmla="*/ 561 h 272"/>
                  <a:gd name="T6" fmla="*/ 624 w 624"/>
                  <a:gd name="T7" fmla="*/ 636 h 272"/>
                  <a:gd name="T8" fmla="*/ 624 w 624"/>
                  <a:gd name="T9" fmla="*/ 0 h 272"/>
                  <a:gd name="T10" fmla="*/ 0 w 624"/>
                  <a:gd name="T11" fmla="*/ 0 h 2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E79A793C-B952-CA4D-B406-12D989D5BCC9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2043" y="1721"/>
                <a:ext cx="632" cy="316"/>
              </a:xfrm>
              <a:custGeom>
                <a:avLst/>
                <a:gdLst>
                  <a:gd name="T0" fmla="*/ 8 w 632"/>
                  <a:gd name="T1" fmla="*/ 30 h 362"/>
                  <a:gd name="T2" fmla="*/ 8 w 632"/>
                  <a:gd name="T3" fmla="*/ 211 h 362"/>
                  <a:gd name="T4" fmla="*/ 248 w 632"/>
                  <a:gd name="T5" fmla="*/ 211 h 362"/>
                  <a:gd name="T6" fmla="*/ 632 w 632"/>
                  <a:gd name="T7" fmla="*/ 211 h 362"/>
                  <a:gd name="T8" fmla="*/ 632 w 632"/>
                  <a:gd name="T9" fmla="*/ 30 h 362"/>
                  <a:gd name="T10" fmla="*/ 104 w 632"/>
                  <a:gd name="T11" fmla="*/ 30 h 362"/>
                  <a:gd name="T12" fmla="*/ 8 w 632"/>
                  <a:gd name="T13" fmla="*/ 30 h 36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1" name="Freeform 17">
                <a:extLst>
                  <a:ext uri="{FF2B5EF4-FFF2-40B4-BE49-F238E27FC236}">
                    <a16:creationId xmlns:a16="http://schemas.microsoft.com/office/drawing/2014/main" id="{7B2B7E98-2637-6242-9792-4A86324CA0EB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4077" y="1669"/>
                <a:ext cx="624" cy="421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636 h 317"/>
                  <a:gd name="T4" fmla="*/ 624 w 624"/>
                  <a:gd name="T5" fmla="*/ 636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73C5FBD8-70D6-DC43-B4F1-860F4C48F80B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3736" y="1669"/>
                <a:ext cx="624" cy="422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642 h 317"/>
                  <a:gd name="T4" fmla="*/ 624 w 624"/>
                  <a:gd name="T5" fmla="*/ 642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3" name="Freeform 19">
                <a:extLst>
                  <a:ext uri="{FF2B5EF4-FFF2-40B4-BE49-F238E27FC236}">
                    <a16:creationId xmlns:a16="http://schemas.microsoft.com/office/drawing/2014/main" id="{247400EE-D9C7-EF49-AD47-65117ACB8932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4584" y="1747"/>
                <a:ext cx="624" cy="255"/>
              </a:xfrm>
              <a:custGeom>
                <a:avLst/>
                <a:gdLst>
                  <a:gd name="T0" fmla="*/ 0 w 624"/>
                  <a:gd name="T1" fmla="*/ 18 h 370"/>
                  <a:gd name="T2" fmla="*/ 0 w 624"/>
                  <a:gd name="T3" fmla="*/ 106 h 370"/>
                  <a:gd name="T4" fmla="*/ 624 w 624"/>
                  <a:gd name="T5" fmla="*/ 106 h 370"/>
                  <a:gd name="T6" fmla="*/ 624 w 624"/>
                  <a:gd name="T7" fmla="*/ 18 h 370"/>
                  <a:gd name="T8" fmla="*/ 384 w 624"/>
                  <a:gd name="T9" fmla="*/ 3 h 370"/>
                  <a:gd name="T10" fmla="*/ 0 w 624"/>
                  <a:gd name="T11" fmla="*/ 18 h 37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4" name="Freeform 20">
                <a:extLst>
                  <a:ext uri="{FF2B5EF4-FFF2-40B4-BE49-F238E27FC236}">
                    <a16:creationId xmlns:a16="http://schemas.microsoft.com/office/drawing/2014/main" id="{70C4637A-F8E6-1D48-88B7-6CDC00472DE7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469" y="1562"/>
                <a:ext cx="291" cy="625"/>
              </a:xfrm>
              <a:custGeom>
                <a:avLst/>
                <a:gdLst>
                  <a:gd name="T0" fmla="*/ 0 w 291"/>
                  <a:gd name="T1" fmla="*/ 624 h 625"/>
                  <a:gd name="T2" fmla="*/ 291 w 291"/>
                  <a:gd name="T3" fmla="*/ 625 h 625"/>
                  <a:gd name="T4" fmla="*/ 291 w 291"/>
                  <a:gd name="T5" fmla="*/ 6 h 625"/>
                  <a:gd name="T6" fmla="*/ 0 w 291"/>
                  <a:gd name="T7" fmla="*/ 0 h 625"/>
                  <a:gd name="T8" fmla="*/ 0 w 291"/>
                  <a:gd name="T9" fmla="*/ 624 h 6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1" h="625">
                    <a:moveTo>
                      <a:pt x="0" y="624"/>
                    </a:moveTo>
                    <a:lnTo>
                      <a:pt x="291" y="625"/>
                    </a:lnTo>
                    <a:lnTo>
                      <a:pt x="291" y="6"/>
                    </a:lnTo>
                    <a:lnTo>
                      <a:pt x="0" y="0"/>
                    </a:lnTo>
                    <a:cubicBezTo>
                      <a:pt x="39" y="384"/>
                      <a:pt x="0" y="494"/>
                      <a:pt x="0" y="62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5" name="Freeform 21">
                <a:extLst>
                  <a:ext uri="{FF2B5EF4-FFF2-40B4-BE49-F238E27FC236}">
                    <a16:creationId xmlns:a16="http://schemas.microsoft.com/office/drawing/2014/main" id="{FCFEDECE-F0B0-E84B-9439-14B4600059A0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5084" y="1694"/>
                <a:ext cx="624" cy="361"/>
              </a:xfrm>
              <a:custGeom>
                <a:avLst/>
                <a:gdLst>
                  <a:gd name="T0" fmla="*/ 0 w 624"/>
                  <a:gd name="T1" fmla="*/ 0 h 272"/>
                  <a:gd name="T2" fmla="*/ 0 w 624"/>
                  <a:gd name="T3" fmla="*/ 636 h 272"/>
                  <a:gd name="T4" fmla="*/ 240 w 624"/>
                  <a:gd name="T5" fmla="*/ 561 h 272"/>
                  <a:gd name="T6" fmla="*/ 624 w 624"/>
                  <a:gd name="T7" fmla="*/ 636 h 272"/>
                  <a:gd name="T8" fmla="*/ 624 w 624"/>
                  <a:gd name="T9" fmla="*/ 0 h 272"/>
                  <a:gd name="T10" fmla="*/ 0 w 624"/>
                  <a:gd name="T11" fmla="*/ 0 h 2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6" name="Freeform 22">
                <a:extLst>
                  <a:ext uri="{FF2B5EF4-FFF2-40B4-BE49-F238E27FC236}">
                    <a16:creationId xmlns:a16="http://schemas.microsoft.com/office/drawing/2014/main" id="{5C3EA2F4-07C9-F847-BDD7-814E24E4E105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4797" y="1721"/>
                <a:ext cx="632" cy="316"/>
              </a:xfrm>
              <a:custGeom>
                <a:avLst/>
                <a:gdLst>
                  <a:gd name="T0" fmla="*/ 8 w 632"/>
                  <a:gd name="T1" fmla="*/ 30 h 362"/>
                  <a:gd name="T2" fmla="*/ 8 w 632"/>
                  <a:gd name="T3" fmla="*/ 211 h 362"/>
                  <a:gd name="T4" fmla="*/ 248 w 632"/>
                  <a:gd name="T5" fmla="*/ 211 h 362"/>
                  <a:gd name="T6" fmla="*/ 632 w 632"/>
                  <a:gd name="T7" fmla="*/ 211 h 362"/>
                  <a:gd name="T8" fmla="*/ 632 w 632"/>
                  <a:gd name="T9" fmla="*/ 30 h 362"/>
                  <a:gd name="T10" fmla="*/ 104 w 632"/>
                  <a:gd name="T11" fmla="*/ 30 h 362"/>
                  <a:gd name="T12" fmla="*/ 8 w 632"/>
                  <a:gd name="T13" fmla="*/ 30 h 36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6" name="Freeform 23">
              <a:extLst>
                <a:ext uri="{FF2B5EF4-FFF2-40B4-BE49-F238E27FC236}">
                  <a16:creationId xmlns:a16="http://schemas.microsoft.com/office/drawing/2014/main" id="{11F7486D-1AA5-724D-8C7F-9D3F22C5D7F1}"/>
                </a:ext>
              </a:extLst>
            </p:cNvPr>
            <p:cNvSpPr>
              <a:spLocks/>
            </p:cNvSpPr>
            <p:nvPr/>
          </p:nvSpPr>
          <p:spPr bwMode="ltGray">
            <a:xfrm flipH="1">
              <a:off x="-2" y="1536"/>
              <a:ext cx="5762" cy="412"/>
            </a:xfrm>
            <a:custGeom>
              <a:avLst/>
              <a:gdLst>
                <a:gd name="T0" fmla="*/ 0 w 5762"/>
                <a:gd name="T1" fmla="*/ 241 h 385"/>
                <a:gd name="T2" fmla="*/ 5762 w 5762"/>
                <a:gd name="T3" fmla="*/ 230 h 385"/>
                <a:gd name="T4" fmla="*/ 5762 w 5762"/>
                <a:gd name="T5" fmla="*/ 4 h 385"/>
                <a:gd name="T6" fmla="*/ 0 w 5762"/>
                <a:gd name="T7" fmla="*/ 0 h 385"/>
                <a:gd name="T8" fmla="*/ 0 w 5762"/>
                <a:gd name="T9" fmla="*/ 241 h 38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62" h="385">
                  <a:moveTo>
                    <a:pt x="0" y="196"/>
                  </a:moveTo>
                  <a:cubicBezTo>
                    <a:pt x="1667" y="385"/>
                    <a:pt x="2275" y="93"/>
                    <a:pt x="5762" y="188"/>
                  </a:cubicBezTo>
                  <a:lnTo>
                    <a:pt x="5762" y="4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767676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Freeform 24">
              <a:extLst>
                <a:ext uri="{FF2B5EF4-FFF2-40B4-BE49-F238E27FC236}">
                  <a16:creationId xmlns:a16="http://schemas.microsoft.com/office/drawing/2014/main" id="{8FB09318-1FF0-4147-BCF0-6C694C09BE02}"/>
                </a:ext>
              </a:extLst>
            </p:cNvPr>
            <p:cNvSpPr>
              <a:spLocks/>
            </p:cNvSpPr>
            <p:nvPr/>
          </p:nvSpPr>
          <p:spPr bwMode="ltGray">
            <a:xfrm flipH="1">
              <a:off x="-2" y="2017"/>
              <a:ext cx="5761" cy="189"/>
            </a:xfrm>
            <a:custGeom>
              <a:avLst/>
              <a:gdLst>
                <a:gd name="T0" fmla="*/ 0 w 5761"/>
                <a:gd name="T1" fmla="*/ 28 h 189"/>
                <a:gd name="T2" fmla="*/ 5761 w 5761"/>
                <a:gd name="T3" fmla="*/ 0 h 189"/>
                <a:gd name="T4" fmla="*/ 5761 w 5761"/>
                <a:gd name="T5" fmla="*/ 189 h 189"/>
                <a:gd name="T6" fmla="*/ 1 w 5761"/>
                <a:gd name="T7" fmla="*/ 189 h 189"/>
                <a:gd name="T8" fmla="*/ 0 w 5761"/>
                <a:gd name="T9" fmla="*/ 28 h 1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61" h="189">
                  <a:moveTo>
                    <a:pt x="0" y="28"/>
                  </a:moveTo>
                  <a:cubicBezTo>
                    <a:pt x="961" y="0"/>
                    <a:pt x="4971" y="161"/>
                    <a:pt x="5761" y="0"/>
                  </a:cubicBezTo>
                  <a:lnTo>
                    <a:pt x="5761" y="189"/>
                  </a:lnTo>
                  <a:lnTo>
                    <a:pt x="1" y="189"/>
                  </a:lnTo>
                  <a:lnTo>
                    <a:pt x="0" y="28"/>
                  </a:lnTo>
                  <a:close/>
                </a:path>
              </a:pathLst>
            </a:custGeom>
            <a:gradFill rotWithShape="0">
              <a:gsLst>
                <a:gs pos="0">
                  <a:srgbClr val="767676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0745" name="Rectangle 25">
            <a:extLst>
              <a:ext uri="{FF2B5EF4-FFF2-40B4-BE49-F238E27FC236}">
                <a16:creationId xmlns:a16="http://schemas.microsoft.com/office/drawing/2014/main" id="{F1706438-C31A-F54D-A387-4D07EE39B1B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73163" y="1341438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TW" altLang="en-US" noProof="0"/>
              <a:t>按一下以編輯母片標題樣式</a:t>
            </a:r>
          </a:p>
        </p:txBody>
      </p:sp>
      <p:sp>
        <p:nvSpPr>
          <p:cNvPr id="30746" name="Rectangle 26">
            <a:extLst>
              <a:ext uri="{FF2B5EF4-FFF2-40B4-BE49-F238E27FC236}">
                <a16:creationId xmlns:a16="http://schemas.microsoft.com/office/drawing/2014/main" id="{D8F1038E-4D4D-294D-A9AF-7EA39B46D37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166813" y="3886200"/>
            <a:ext cx="6400800" cy="1752600"/>
          </a:xfrm>
        </p:spPr>
        <p:txBody>
          <a:bodyPr/>
          <a:lstStyle>
            <a:lvl1pPr marL="0" indent="0">
              <a:buFont typeface="Monotype Sorts" pitchFamily="2" charset="2"/>
              <a:buNone/>
              <a:defRPr/>
            </a:lvl1pPr>
          </a:lstStyle>
          <a:p>
            <a:pPr lvl="0"/>
            <a:r>
              <a:rPr lang="zh-TW" altLang="en-US" noProof="0"/>
              <a:t>按一下以編輯母片次標題樣式</a:t>
            </a:r>
          </a:p>
        </p:txBody>
      </p:sp>
      <p:sp>
        <p:nvSpPr>
          <p:cNvPr id="27" name="Rectangle 27">
            <a:extLst>
              <a:ext uri="{FF2B5EF4-FFF2-40B4-BE49-F238E27FC236}">
                <a16:creationId xmlns:a16="http://schemas.microsoft.com/office/drawing/2014/main" id="{31BD98F6-FA3E-EE43-BFB0-745E7D336D1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1166813" y="6248400"/>
            <a:ext cx="1905000" cy="4572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8" name="Rectangle 28">
            <a:extLst>
              <a:ext uri="{FF2B5EF4-FFF2-40B4-BE49-F238E27FC236}">
                <a16:creationId xmlns:a16="http://schemas.microsoft.com/office/drawing/2014/main" id="{C3DD7729-D2CD-3C44-9DBF-BE167D92E81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581400" y="6248400"/>
            <a:ext cx="2895600" cy="4572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 altLang="zh-TW"/>
              <a:t>CHAPTER 5</a:t>
            </a:r>
          </a:p>
        </p:txBody>
      </p:sp>
      <p:sp>
        <p:nvSpPr>
          <p:cNvPr id="29" name="Rectangle 29">
            <a:extLst>
              <a:ext uri="{FF2B5EF4-FFF2-40B4-BE49-F238E27FC236}">
                <a16:creationId xmlns:a16="http://schemas.microsoft.com/office/drawing/2014/main" id="{400305C7-EC37-8B43-86C1-6A509A8CAA6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248400"/>
            <a:ext cx="1905000" cy="4572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7BB0652A-9252-DB45-9ACF-F84B2B9AD2E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31543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AFCFFF-64C1-7F45-BFD1-4B0504C13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B920FEF-117C-6047-BBE4-DA36840C4B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Rectangle 1051">
            <a:extLst>
              <a:ext uri="{FF2B5EF4-FFF2-40B4-BE49-F238E27FC236}">
                <a16:creationId xmlns:a16="http://schemas.microsoft.com/office/drawing/2014/main" id="{07C28CE4-0C08-8047-B1FC-6FD581306E8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1052">
            <a:extLst>
              <a:ext uri="{FF2B5EF4-FFF2-40B4-BE49-F238E27FC236}">
                <a16:creationId xmlns:a16="http://schemas.microsoft.com/office/drawing/2014/main" id="{BC719B7C-AAE2-C940-B3B3-77704E309F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CHAPTER 5</a:t>
            </a:r>
          </a:p>
        </p:txBody>
      </p:sp>
      <p:sp>
        <p:nvSpPr>
          <p:cNvPr id="6" name="Rectangle 1053">
            <a:extLst>
              <a:ext uri="{FF2B5EF4-FFF2-40B4-BE49-F238E27FC236}">
                <a16:creationId xmlns:a16="http://schemas.microsoft.com/office/drawing/2014/main" id="{D64C253D-C7A3-084E-86E0-0AE670F928E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C4488E-66CA-9E4E-899F-ED0AF820AA7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24585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9CD859E-EDE1-204A-A843-8B95A986DC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26213" y="592138"/>
            <a:ext cx="1943100" cy="5638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9201AF2-F994-A044-A90A-FE936B3E8B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6913" y="592138"/>
            <a:ext cx="5676900" cy="5638800"/>
          </a:xfrm>
        </p:spPr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Rectangle 1051">
            <a:extLst>
              <a:ext uri="{FF2B5EF4-FFF2-40B4-BE49-F238E27FC236}">
                <a16:creationId xmlns:a16="http://schemas.microsoft.com/office/drawing/2014/main" id="{D3837667-EC11-B74E-8990-E734C528774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1052">
            <a:extLst>
              <a:ext uri="{FF2B5EF4-FFF2-40B4-BE49-F238E27FC236}">
                <a16:creationId xmlns:a16="http://schemas.microsoft.com/office/drawing/2014/main" id="{7A9B9FED-9BC5-104A-8092-6CD063F4B8E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CHAPTER 5</a:t>
            </a:r>
          </a:p>
        </p:txBody>
      </p:sp>
      <p:sp>
        <p:nvSpPr>
          <p:cNvPr id="6" name="Rectangle 1053">
            <a:extLst>
              <a:ext uri="{FF2B5EF4-FFF2-40B4-BE49-F238E27FC236}">
                <a16:creationId xmlns:a16="http://schemas.microsoft.com/office/drawing/2014/main" id="{A6716187-400D-D04D-976F-E45343180F0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FADA92-27B2-2845-AF6B-97585BA3EEF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6677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6DC551-F479-734B-872F-E41F30E71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99F142-4AD3-F24A-95F1-D814A4692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Rectangle 1051">
            <a:extLst>
              <a:ext uri="{FF2B5EF4-FFF2-40B4-BE49-F238E27FC236}">
                <a16:creationId xmlns:a16="http://schemas.microsoft.com/office/drawing/2014/main" id="{F3848B5E-84BD-5041-A2FE-F51D18E10E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1052">
            <a:extLst>
              <a:ext uri="{FF2B5EF4-FFF2-40B4-BE49-F238E27FC236}">
                <a16:creationId xmlns:a16="http://schemas.microsoft.com/office/drawing/2014/main" id="{B785F695-9214-C443-9713-77E5CBF566E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CHAPTER 5</a:t>
            </a:r>
          </a:p>
        </p:txBody>
      </p:sp>
      <p:sp>
        <p:nvSpPr>
          <p:cNvPr id="6" name="Rectangle 1053">
            <a:extLst>
              <a:ext uri="{FF2B5EF4-FFF2-40B4-BE49-F238E27FC236}">
                <a16:creationId xmlns:a16="http://schemas.microsoft.com/office/drawing/2014/main" id="{937CDF31-7719-F144-BF73-E4117D52256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F052A5-B5FB-EE4F-A30A-020596F50BC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62131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C177AD-51EC-134D-A7D0-374B5FEDC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8492E0E-4FE9-7B4D-B233-452815593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Rectangle 1051">
            <a:extLst>
              <a:ext uri="{FF2B5EF4-FFF2-40B4-BE49-F238E27FC236}">
                <a16:creationId xmlns:a16="http://schemas.microsoft.com/office/drawing/2014/main" id="{9DF04D69-B8A7-B749-8C4F-0E8DE1C3A9C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1052">
            <a:extLst>
              <a:ext uri="{FF2B5EF4-FFF2-40B4-BE49-F238E27FC236}">
                <a16:creationId xmlns:a16="http://schemas.microsoft.com/office/drawing/2014/main" id="{69127D26-9F51-BD48-A18E-EAD0F6EDEDB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CHAPTER 5</a:t>
            </a:r>
          </a:p>
        </p:txBody>
      </p:sp>
      <p:sp>
        <p:nvSpPr>
          <p:cNvPr id="6" name="Rectangle 1053">
            <a:extLst>
              <a:ext uri="{FF2B5EF4-FFF2-40B4-BE49-F238E27FC236}">
                <a16:creationId xmlns:a16="http://schemas.microsoft.com/office/drawing/2014/main" id="{8BB940AD-54F5-1F48-B561-836280B6433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01964A-BF88-3944-9353-698D042AB68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744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12D011-6661-FD4F-9366-6952C7AFC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2CAFB5-5396-2749-BE0B-68E4F7EBC5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6913" y="2116138"/>
            <a:ext cx="3810000" cy="4114800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AD46245-DE39-8F46-8F4A-5EB897C2C3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9313" y="2116138"/>
            <a:ext cx="3810000" cy="4114800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5" name="Rectangle 1051">
            <a:extLst>
              <a:ext uri="{FF2B5EF4-FFF2-40B4-BE49-F238E27FC236}">
                <a16:creationId xmlns:a16="http://schemas.microsoft.com/office/drawing/2014/main" id="{2780FBDF-FA19-2046-A518-DFF51B2EDD6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052">
            <a:extLst>
              <a:ext uri="{FF2B5EF4-FFF2-40B4-BE49-F238E27FC236}">
                <a16:creationId xmlns:a16="http://schemas.microsoft.com/office/drawing/2014/main" id="{5F8BFB16-7CD9-974E-B9E7-866CDB6BF20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CHAPTER 5</a:t>
            </a:r>
          </a:p>
        </p:txBody>
      </p:sp>
      <p:sp>
        <p:nvSpPr>
          <p:cNvPr id="7" name="Rectangle 1053">
            <a:extLst>
              <a:ext uri="{FF2B5EF4-FFF2-40B4-BE49-F238E27FC236}">
                <a16:creationId xmlns:a16="http://schemas.microsoft.com/office/drawing/2014/main" id="{0D7CF171-5C0A-6B48-9C1F-907B9BED144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DD5260-8079-1146-B96A-E0B375DDCCA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89528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1F1583-1327-FD45-9D5C-A3C8C0F8E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2579763-3B75-0E4B-80B2-E7162FE9F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E9F5E8F-93F1-C148-BCC5-5C1ED83A65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59E0657-3B47-F545-A3C7-D9B30E7D98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8477409-A3ED-D845-B119-1DAAFB8A67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7" name="Rectangle 1051">
            <a:extLst>
              <a:ext uri="{FF2B5EF4-FFF2-40B4-BE49-F238E27FC236}">
                <a16:creationId xmlns:a16="http://schemas.microsoft.com/office/drawing/2014/main" id="{8C34FC37-ADF0-F54B-B764-B148CA5B330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1052">
            <a:extLst>
              <a:ext uri="{FF2B5EF4-FFF2-40B4-BE49-F238E27FC236}">
                <a16:creationId xmlns:a16="http://schemas.microsoft.com/office/drawing/2014/main" id="{D329CC9B-9378-F645-9BB3-C5C042F738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CHAPTER 5</a:t>
            </a:r>
          </a:p>
        </p:txBody>
      </p:sp>
      <p:sp>
        <p:nvSpPr>
          <p:cNvPr id="9" name="Rectangle 1053">
            <a:extLst>
              <a:ext uri="{FF2B5EF4-FFF2-40B4-BE49-F238E27FC236}">
                <a16:creationId xmlns:a16="http://schemas.microsoft.com/office/drawing/2014/main" id="{7977CD09-3660-2341-85A7-21EDEDD20EA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67A735-9ADE-7346-89AE-70B3E4C5DD1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18600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4DC6F4-1B44-FF49-9F3E-612614DF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1051">
            <a:extLst>
              <a:ext uri="{FF2B5EF4-FFF2-40B4-BE49-F238E27FC236}">
                <a16:creationId xmlns:a16="http://schemas.microsoft.com/office/drawing/2014/main" id="{326BF70C-D95D-5943-80E5-27526A812D1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1052">
            <a:extLst>
              <a:ext uri="{FF2B5EF4-FFF2-40B4-BE49-F238E27FC236}">
                <a16:creationId xmlns:a16="http://schemas.microsoft.com/office/drawing/2014/main" id="{1FCAC7DE-BFC8-8B40-B80C-1B1CC695E91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CHAPTER 5</a:t>
            </a:r>
          </a:p>
        </p:txBody>
      </p:sp>
      <p:sp>
        <p:nvSpPr>
          <p:cNvPr id="5" name="Rectangle 1053">
            <a:extLst>
              <a:ext uri="{FF2B5EF4-FFF2-40B4-BE49-F238E27FC236}">
                <a16:creationId xmlns:a16="http://schemas.microsoft.com/office/drawing/2014/main" id="{EBF949E8-925B-1D4E-9232-EEB5BF186F7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34D6F9-1E1C-9142-89D7-BF9DC2B42F0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44128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51">
            <a:extLst>
              <a:ext uri="{FF2B5EF4-FFF2-40B4-BE49-F238E27FC236}">
                <a16:creationId xmlns:a16="http://schemas.microsoft.com/office/drawing/2014/main" id="{7757DD3A-8741-394A-9A78-3ABE7A63EBE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1052">
            <a:extLst>
              <a:ext uri="{FF2B5EF4-FFF2-40B4-BE49-F238E27FC236}">
                <a16:creationId xmlns:a16="http://schemas.microsoft.com/office/drawing/2014/main" id="{A66B4AC2-E3F6-7B41-BFA6-4218CDA416C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CHAPTER 5</a:t>
            </a:r>
          </a:p>
        </p:txBody>
      </p:sp>
      <p:sp>
        <p:nvSpPr>
          <p:cNvPr id="4" name="Rectangle 1053">
            <a:extLst>
              <a:ext uri="{FF2B5EF4-FFF2-40B4-BE49-F238E27FC236}">
                <a16:creationId xmlns:a16="http://schemas.microsoft.com/office/drawing/2014/main" id="{62CD6DEC-65CE-5E40-B2F9-8EC67C0742C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AA758B-06AC-1747-9C45-5C06C103C54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63617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B15D3A-1E51-4B4C-8202-9330E4B06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DE2485-DF38-F346-9704-3F5FD4AAC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AD4DD64-B39C-2044-A279-0CACA0C944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5" name="Rectangle 1051">
            <a:extLst>
              <a:ext uri="{FF2B5EF4-FFF2-40B4-BE49-F238E27FC236}">
                <a16:creationId xmlns:a16="http://schemas.microsoft.com/office/drawing/2014/main" id="{D83C1F4C-30B6-F34D-88FA-67DB3E23A85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052">
            <a:extLst>
              <a:ext uri="{FF2B5EF4-FFF2-40B4-BE49-F238E27FC236}">
                <a16:creationId xmlns:a16="http://schemas.microsoft.com/office/drawing/2014/main" id="{A8AB2E0F-0699-3B4D-AA93-EFB2733E87F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CHAPTER 5</a:t>
            </a:r>
          </a:p>
        </p:txBody>
      </p:sp>
      <p:sp>
        <p:nvSpPr>
          <p:cNvPr id="7" name="Rectangle 1053">
            <a:extLst>
              <a:ext uri="{FF2B5EF4-FFF2-40B4-BE49-F238E27FC236}">
                <a16:creationId xmlns:a16="http://schemas.microsoft.com/office/drawing/2014/main" id="{AEB60139-6097-5D48-B727-CEB8757E25F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61A29D-4A70-5F45-B44A-8EFA4D552C0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89846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1FD919-C8D8-EA4C-82E6-DDE92D522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932BCAD-4C5F-CB43-A1D8-F177C8EF5A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62485B7-528B-774E-A333-189F40B698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5" name="Rectangle 1051">
            <a:extLst>
              <a:ext uri="{FF2B5EF4-FFF2-40B4-BE49-F238E27FC236}">
                <a16:creationId xmlns:a16="http://schemas.microsoft.com/office/drawing/2014/main" id="{16C0AD88-DCA5-3743-830C-FC74DAA5BC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052">
            <a:extLst>
              <a:ext uri="{FF2B5EF4-FFF2-40B4-BE49-F238E27FC236}">
                <a16:creationId xmlns:a16="http://schemas.microsoft.com/office/drawing/2014/main" id="{508149E6-EBC9-9F47-ACD3-652C5338504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CHAPTER 5</a:t>
            </a:r>
          </a:p>
        </p:txBody>
      </p:sp>
      <p:sp>
        <p:nvSpPr>
          <p:cNvPr id="7" name="Rectangle 1053">
            <a:extLst>
              <a:ext uri="{FF2B5EF4-FFF2-40B4-BE49-F238E27FC236}">
                <a16:creationId xmlns:a16="http://schemas.microsoft.com/office/drawing/2014/main" id="{D77ADBC8-7348-BB4C-BD03-855943AF479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F79C32-7D1F-7648-9AAB-0188B0B8D44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20582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49">
            <a:extLst>
              <a:ext uri="{FF2B5EF4-FFF2-40B4-BE49-F238E27FC236}">
                <a16:creationId xmlns:a16="http://schemas.microsoft.com/office/drawing/2014/main" id="{8AA3D294-34F7-7148-9379-4E26FB2EFF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96913" y="592138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Rectangle 1050">
            <a:extLst>
              <a:ext uri="{FF2B5EF4-FFF2-40B4-BE49-F238E27FC236}">
                <a16:creationId xmlns:a16="http://schemas.microsoft.com/office/drawing/2014/main" id="{8F08606E-C7E7-CC45-A963-4952BAD276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96913" y="2116138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按一下以編輯母片本文樣式</a:t>
            </a:r>
          </a:p>
          <a:p>
            <a:pPr lvl="1"/>
            <a:r>
              <a:rPr lang="zh-TW" altLang="en-US"/>
              <a:t>第二階層</a:t>
            </a:r>
          </a:p>
          <a:p>
            <a:pPr lvl="2"/>
            <a:r>
              <a:rPr lang="zh-TW" altLang="en-US"/>
              <a:t>第三階層</a:t>
            </a:r>
          </a:p>
          <a:p>
            <a:pPr lvl="3"/>
            <a:r>
              <a:rPr lang="zh-TW" altLang="en-US"/>
              <a:t>第四階層</a:t>
            </a:r>
          </a:p>
          <a:p>
            <a:pPr lvl="4"/>
            <a:r>
              <a:rPr lang="zh-TW" altLang="en-US"/>
              <a:t>第五階層</a:t>
            </a:r>
          </a:p>
        </p:txBody>
      </p:sp>
      <p:sp>
        <p:nvSpPr>
          <p:cNvPr id="29723" name="Rectangle 1051">
            <a:extLst>
              <a:ext uri="{FF2B5EF4-FFF2-40B4-BE49-F238E27FC236}">
                <a16:creationId xmlns:a16="http://schemas.microsoft.com/office/drawing/2014/main" id="{F5A99972-4A38-D645-8A69-A9D3A3A0B61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96913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50000"/>
              </a:spcBef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9724" name="Rectangle 1052">
            <a:extLst>
              <a:ext uri="{FF2B5EF4-FFF2-40B4-BE49-F238E27FC236}">
                <a16:creationId xmlns:a16="http://schemas.microsoft.com/office/drawing/2014/main" id="{8D778DE2-3A62-A64B-A979-B0C82DEC9D3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05150" y="6383338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TW"/>
              <a:t>CHAPTER 5</a:t>
            </a:r>
          </a:p>
        </p:txBody>
      </p:sp>
      <p:sp>
        <p:nvSpPr>
          <p:cNvPr id="29725" name="Rectangle 1053">
            <a:extLst>
              <a:ext uri="{FF2B5EF4-FFF2-40B4-BE49-F238E27FC236}">
                <a16:creationId xmlns:a16="http://schemas.microsoft.com/office/drawing/2014/main" id="{2CB7B35A-109D-364F-B189-8A542E17E4A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34150" y="6383338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15BDDFE7-54D0-3547-91E7-825386C45A3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Monotype Sorts" pitchFamily="2" charset="2"/>
        <a:buChar char="n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1.emf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tiff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3.emf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6.tiff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graphemica.com/%E2%89%A5" TargetMode="External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graphemica.com/%E2%89%A5" TargetMode="External"/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4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graphemica.com/%E2%89%A5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graphemica.com/%E2%89%A5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1.tiff"/><Relationship Id="rId4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1.tiff"/><Relationship Id="rId4" Type="http://schemas.openxmlformats.org/officeDocument/2006/relationships/image" Target="../media/image12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1.tiff"/><Relationship Id="rId4" Type="http://schemas.openxmlformats.org/officeDocument/2006/relationships/image" Target="../media/image12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1.tiff"/><Relationship Id="rId4" Type="http://schemas.openxmlformats.org/officeDocument/2006/relationships/image" Target="../media/image12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9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9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>
            <a:extLst>
              <a:ext uri="{FF2B5EF4-FFF2-40B4-BE49-F238E27FC236}">
                <a16:creationId xmlns:a16="http://schemas.microsoft.com/office/drawing/2014/main" id="{5F1FD0B0-4EE9-224E-8895-FB0CC7FDFC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914400"/>
            <a:ext cx="7772400" cy="5257800"/>
          </a:xfrm>
        </p:spPr>
        <p:txBody>
          <a:bodyPr/>
          <a:lstStyle/>
          <a:p>
            <a:pPr eaLnBrk="1" hangingPunct="1"/>
            <a:r>
              <a:rPr lang="en-US" altLang="zh-TW" sz="2800" u="sng"/>
              <a:t>CHAPTER 5</a:t>
            </a:r>
            <a:br>
              <a:rPr lang="en-US" altLang="zh-TW" sz="2800" u="sng"/>
            </a:br>
            <a:br>
              <a:rPr lang="en-US" altLang="zh-TW" sz="2800" u="sng"/>
            </a:br>
            <a:r>
              <a:rPr lang="en-US" altLang="zh-TW" sz="2800"/>
              <a:t> </a:t>
            </a:r>
            <a:r>
              <a:rPr lang="en-US" altLang="zh-TW" sz="3600" b="1"/>
              <a:t>Trees</a:t>
            </a:r>
            <a:endParaRPr lang="en-US" altLang="zh-TW" sz="2800"/>
          </a:p>
        </p:txBody>
      </p:sp>
      <p:sp>
        <p:nvSpPr>
          <p:cNvPr id="14338" name="Text Box 3">
            <a:extLst>
              <a:ext uri="{FF2B5EF4-FFF2-40B4-BE49-F238E27FC236}">
                <a16:creationId xmlns:a16="http://schemas.microsoft.com/office/drawing/2014/main" id="{7E82A1FB-5424-5849-ADEA-11C678222B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25" y="4662488"/>
            <a:ext cx="68199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solidFill>
                  <a:srgbClr val="CC3300"/>
                </a:solidFill>
              </a:rPr>
              <a:t>All the programs in this file are selected from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solidFill>
                  <a:srgbClr val="CC3300"/>
                </a:solidFill>
              </a:rPr>
              <a:t>	</a:t>
            </a:r>
            <a:r>
              <a:rPr lang="en-US" altLang="zh-TW" sz="2000"/>
              <a:t>Ellis Horowitz, Sartaj Sahni, and Susan Anderson-Freed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/>
              <a:t>	“Fundamentals of Data Structures in C”,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/>
              <a:t>	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標題 1">
            <a:extLst>
              <a:ext uri="{FF2B5EF4-FFF2-40B4-BE49-F238E27FC236}">
                <a16:creationId xmlns:a16="http://schemas.microsoft.com/office/drawing/2014/main" id="{F8C6E2BB-38BB-7946-970E-A2256486EB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/>
              <a:t>Tree and Multicast</a:t>
            </a:r>
            <a:endParaRPr lang="zh-TW" altLang="en-US"/>
          </a:p>
        </p:txBody>
      </p:sp>
      <p:sp>
        <p:nvSpPr>
          <p:cNvPr id="22530" name="頁尾版面配置區 2">
            <a:extLst>
              <a:ext uri="{FF2B5EF4-FFF2-40B4-BE49-F238E27FC236}">
                <a16:creationId xmlns:a16="http://schemas.microsoft.com/office/drawing/2014/main" id="{5E497980-45DA-F548-BE39-BFA58708C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22531" name="投影片編號版面配置區 3">
            <a:extLst>
              <a:ext uri="{FF2B5EF4-FFF2-40B4-BE49-F238E27FC236}">
                <a16:creationId xmlns:a16="http://schemas.microsoft.com/office/drawing/2014/main" id="{8B330607-A47A-F64E-967F-1164043DB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D6A37FE6-F3DF-C74D-96D0-BD6F10B9546F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10</a:t>
            </a:fld>
            <a:endParaRPr lang="en-US" altLang="zh-TW" sz="1400"/>
          </a:p>
        </p:txBody>
      </p:sp>
      <p:pic>
        <p:nvPicPr>
          <p:cNvPr id="22532" name="Picture 3">
            <a:extLst>
              <a:ext uri="{FF2B5EF4-FFF2-40B4-BE49-F238E27FC236}">
                <a16:creationId xmlns:a16="http://schemas.microsoft.com/office/drawing/2014/main" id="{DD77F905-7FB3-8B42-BE3E-DC6EB894A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103688"/>
            <a:ext cx="806450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4">
            <a:extLst>
              <a:ext uri="{FF2B5EF4-FFF2-40B4-BE49-F238E27FC236}">
                <a16:creationId xmlns:a16="http://schemas.microsoft.com/office/drawing/2014/main" id="{E3698E48-9351-B441-8330-7157503DB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338" y="4103688"/>
            <a:ext cx="806450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5">
            <a:extLst>
              <a:ext uri="{FF2B5EF4-FFF2-40B4-BE49-F238E27FC236}">
                <a16:creationId xmlns:a16="http://schemas.microsoft.com/office/drawing/2014/main" id="{C9D07082-7532-4B42-9970-4C8A0E3D1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263" y="4103688"/>
            <a:ext cx="806450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Picture 6">
            <a:extLst>
              <a:ext uri="{FF2B5EF4-FFF2-40B4-BE49-F238E27FC236}">
                <a16:creationId xmlns:a16="http://schemas.microsoft.com/office/drawing/2014/main" id="{ED1F546B-6F77-884D-8E7D-56684FCFA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238" y="2746375"/>
            <a:ext cx="80645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6" name="Picture 7">
            <a:extLst>
              <a:ext uri="{FF2B5EF4-FFF2-40B4-BE49-F238E27FC236}">
                <a16:creationId xmlns:a16="http://schemas.microsoft.com/office/drawing/2014/main" id="{55C7115F-1E3B-1649-8A2E-C9410A6DE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238" y="3683000"/>
            <a:ext cx="80645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7" name="Picture 8">
            <a:extLst>
              <a:ext uri="{FF2B5EF4-FFF2-40B4-BE49-F238E27FC236}">
                <a16:creationId xmlns:a16="http://schemas.microsoft.com/office/drawing/2014/main" id="{D62222A2-47E7-6D48-A107-F0E3CE2B5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238" y="4613275"/>
            <a:ext cx="80645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8" name="Picture 9">
            <a:extLst>
              <a:ext uri="{FF2B5EF4-FFF2-40B4-BE49-F238E27FC236}">
                <a16:creationId xmlns:a16="http://schemas.microsoft.com/office/drawing/2014/main" id="{22158C13-1AE3-9846-8586-441EA1A13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238" y="5588000"/>
            <a:ext cx="80645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" name="Straight Connector 11">
            <a:extLst>
              <a:ext uri="{FF2B5EF4-FFF2-40B4-BE49-F238E27FC236}">
                <a16:creationId xmlns:a16="http://schemas.microsoft.com/office/drawing/2014/main" id="{D3971223-33EB-5245-A43F-6F2EA7A454B0}"/>
              </a:ext>
            </a:extLst>
          </p:cNvPr>
          <p:cNvCxnSpPr>
            <a:stCxn id="22532" idx="3"/>
            <a:endCxn id="22533" idx="1"/>
          </p:cNvCxnSpPr>
          <p:nvPr/>
        </p:nvCxnSpPr>
        <p:spPr>
          <a:xfrm>
            <a:off x="2559050" y="4440238"/>
            <a:ext cx="11572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13">
            <a:extLst>
              <a:ext uri="{FF2B5EF4-FFF2-40B4-BE49-F238E27FC236}">
                <a16:creationId xmlns:a16="http://schemas.microsoft.com/office/drawing/2014/main" id="{AC80DB06-82ED-284B-A4A0-E8E2E17256F7}"/>
              </a:ext>
            </a:extLst>
          </p:cNvPr>
          <p:cNvCxnSpPr>
            <a:stCxn id="22533" idx="3"/>
            <a:endCxn id="22534" idx="1"/>
          </p:cNvCxnSpPr>
          <p:nvPr/>
        </p:nvCxnSpPr>
        <p:spPr>
          <a:xfrm>
            <a:off x="4522788" y="4440238"/>
            <a:ext cx="8794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5">
            <a:extLst>
              <a:ext uri="{FF2B5EF4-FFF2-40B4-BE49-F238E27FC236}">
                <a16:creationId xmlns:a16="http://schemas.microsoft.com/office/drawing/2014/main" id="{4A55CC33-8EDC-BC4D-8E8E-B0B74BAECC8F}"/>
              </a:ext>
            </a:extLst>
          </p:cNvPr>
          <p:cNvCxnSpPr/>
          <p:nvPr/>
        </p:nvCxnSpPr>
        <p:spPr>
          <a:xfrm flipV="1">
            <a:off x="6069013" y="3228975"/>
            <a:ext cx="1206500" cy="10858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20">
            <a:extLst>
              <a:ext uri="{FF2B5EF4-FFF2-40B4-BE49-F238E27FC236}">
                <a16:creationId xmlns:a16="http://schemas.microsoft.com/office/drawing/2014/main" id="{221F74DB-57F3-D345-ABED-954E947160B3}"/>
              </a:ext>
            </a:extLst>
          </p:cNvPr>
          <p:cNvCxnSpPr>
            <a:endCxn id="22536" idx="1"/>
          </p:cNvCxnSpPr>
          <p:nvPr/>
        </p:nvCxnSpPr>
        <p:spPr>
          <a:xfrm flipV="1">
            <a:off x="6069013" y="4019550"/>
            <a:ext cx="1165225" cy="4206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22">
            <a:extLst>
              <a:ext uri="{FF2B5EF4-FFF2-40B4-BE49-F238E27FC236}">
                <a16:creationId xmlns:a16="http://schemas.microsoft.com/office/drawing/2014/main" id="{94F660D8-0669-4C46-A124-061AEAA65D81}"/>
              </a:ext>
            </a:extLst>
          </p:cNvPr>
          <p:cNvCxnSpPr>
            <a:endCxn id="22537" idx="1"/>
          </p:cNvCxnSpPr>
          <p:nvPr/>
        </p:nvCxnSpPr>
        <p:spPr>
          <a:xfrm>
            <a:off x="6069013" y="4613275"/>
            <a:ext cx="1165225" cy="3365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26">
            <a:extLst>
              <a:ext uri="{FF2B5EF4-FFF2-40B4-BE49-F238E27FC236}">
                <a16:creationId xmlns:a16="http://schemas.microsoft.com/office/drawing/2014/main" id="{FF44CCC5-09F1-2245-9EE7-FA0EDF123433}"/>
              </a:ext>
            </a:extLst>
          </p:cNvPr>
          <p:cNvCxnSpPr/>
          <p:nvPr/>
        </p:nvCxnSpPr>
        <p:spPr>
          <a:xfrm>
            <a:off x="6027738" y="4613275"/>
            <a:ext cx="1247775" cy="11557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545" name="Picture 6" descr="MCj04316160000[1]">
            <a:extLst>
              <a:ext uri="{FF2B5EF4-FFF2-40B4-BE49-F238E27FC236}">
                <a16:creationId xmlns:a16="http://schemas.microsoft.com/office/drawing/2014/main" id="{EB8FCB70-D082-0043-8676-4CAB497F1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9438" y="3836988"/>
            <a:ext cx="1173162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Straight Connector 12">
            <a:extLst>
              <a:ext uri="{FF2B5EF4-FFF2-40B4-BE49-F238E27FC236}">
                <a16:creationId xmlns:a16="http://schemas.microsoft.com/office/drawing/2014/main" id="{F60A223F-5035-024B-ADDC-B6E2E974D5F2}"/>
              </a:ext>
            </a:extLst>
          </p:cNvPr>
          <p:cNvCxnSpPr/>
          <p:nvPr/>
        </p:nvCxnSpPr>
        <p:spPr>
          <a:xfrm>
            <a:off x="1752600" y="4356100"/>
            <a:ext cx="37957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Freeform 14">
            <a:extLst>
              <a:ext uri="{FF2B5EF4-FFF2-40B4-BE49-F238E27FC236}">
                <a16:creationId xmlns:a16="http://schemas.microsoft.com/office/drawing/2014/main" id="{82162EEE-80C3-B34E-A432-5D33B5A526D4}"/>
              </a:ext>
            </a:extLst>
          </p:cNvPr>
          <p:cNvSpPr/>
          <p:nvPr/>
        </p:nvSpPr>
        <p:spPr>
          <a:xfrm>
            <a:off x="5527675" y="2743200"/>
            <a:ext cx="1978025" cy="1606550"/>
          </a:xfrm>
          <a:custGeom>
            <a:avLst/>
            <a:gdLst>
              <a:gd name="connsiteX0" fmla="*/ 0 w 1977644"/>
              <a:gd name="connsiteY0" fmla="*/ 1603237 h 1606313"/>
              <a:gd name="connsiteX1" fmla="*/ 624519 w 1977644"/>
              <a:gd name="connsiteY1" fmla="*/ 1353381 h 1606313"/>
              <a:gd name="connsiteX2" fmla="*/ 1977644 w 1977644"/>
              <a:gd name="connsiteY2" fmla="*/ 0 h 160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7644" h="1606313">
                <a:moveTo>
                  <a:pt x="0" y="1603237"/>
                </a:moveTo>
                <a:cubicBezTo>
                  <a:pt x="147456" y="1611912"/>
                  <a:pt x="294912" y="1620587"/>
                  <a:pt x="624519" y="1353381"/>
                </a:cubicBezTo>
                <a:cubicBezTo>
                  <a:pt x="954126" y="1086175"/>
                  <a:pt x="1465885" y="543087"/>
                  <a:pt x="1977644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39" name="Freeform 16">
            <a:extLst>
              <a:ext uri="{FF2B5EF4-FFF2-40B4-BE49-F238E27FC236}">
                <a16:creationId xmlns:a16="http://schemas.microsoft.com/office/drawing/2014/main" id="{7DD28E91-A6D4-CB42-B04D-EB65C29783FB}"/>
              </a:ext>
            </a:extLst>
          </p:cNvPr>
          <p:cNvSpPr/>
          <p:nvPr/>
        </p:nvSpPr>
        <p:spPr>
          <a:xfrm>
            <a:off x="5694363" y="3659188"/>
            <a:ext cx="2019300" cy="687387"/>
          </a:xfrm>
          <a:custGeom>
            <a:avLst/>
            <a:gdLst>
              <a:gd name="connsiteX0" fmla="*/ 0 w 2019278"/>
              <a:gd name="connsiteY0" fmla="*/ 687102 h 687102"/>
              <a:gd name="connsiteX1" fmla="*/ 728605 w 2019278"/>
              <a:gd name="connsiteY1" fmla="*/ 562174 h 687102"/>
              <a:gd name="connsiteX2" fmla="*/ 2019278 w 2019278"/>
              <a:gd name="connsiteY2" fmla="*/ 0 h 68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9278" h="687102">
                <a:moveTo>
                  <a:pt x="0" y="687102"/>
                </a:moveTo>
                <a:cubicBezTo>
                  <a:pt x="196029" y="681896"/>
                  <a:pt x="392059" y="676691"/>
                  <a:pt x="728605" y="562174"/>
                </a:cubicBezTo>
                <a:cubicBezTo>
                  <a:pt x="1065151" y="447657"/>
                  <a:pt x="2019278" y="0"/>
                  <a:pt x="2019278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40" name="Freeform 17">
            <a:extLst>
              <a:ext uri="{FF2B5EF4-FFF2-40B4-BE49-F238E27FC236}">
                <a16:creationId xmlns:a16="http://schemas.microsoft.com/office/drawing/2014/main" id="{4CB901BB-14B3-404B-A77A-657BC3ACA793}"/>
              </a:ext>
            </a:extLst>
          </p:cNvPr>
          <p:cNvSpPr/>
          <p:nvPr/>
        </p:nvSpPr>
        <p:spPr>
          <a:xfrm>
            <a:off x="5756275" y="4346575"/>
            <a:ext cx="1936750" cy="646113"/>
          </a:xfrm>
          <a:custGeom>
            <a:avLst/>
            <a:gdLst>
              <a:gd name="connsiteX0" fmla="*/ 0 w 1936009"/>
              <a:gd name="connsiteY0" fmla="*/ 0 h 645458"/>
              <a:gd name="connsiteX1" fmla="*/ 832692 w 1936009"/>
              <a:gd name="connsiteY1" fmla="*/ 291497 h 645458"/>
              <a:gd name="connsiteX2" fmla="*/ 1936009 w 1936009"/>
              <a:gd name="connsiteY2" fmla="*/ 645458 h 645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6009" h="645458">
                <a:moveTo>
                  <a:pt x="0" y="0"/>
                </a:moveTo>
                <a:cubicBezTo>
                  <a:pt x="255012" y="91960"/>
                  <a:pt x="510024" y="183921"/>
                  <a:pt x="832692" y="291497"/>
                </a:cubicBezTo>
                <a:cubicBezTo>
                  <a:pt x="1155360" y="399073"/>
                  <a:pt x="1936009" y="645458"/>
                  <a:pt x="1936009" y="645458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41" name="Freeform 18">
            <a:extLst>
              <a:ext uri="{FF2B5EF4-FFF2-40B4-BE49-F238E27FC236}">
                <a16:creationId xmlns:a16="http://schemas.microsoft.com/office/drawing/2014/main" id="{85161455-1740-2549-9F73-DBC86600B220}"/>
              </a:ext>
            </a:extLst>
          </p:cNvPr>
          <p:cNvSpPr/>
          <p:nvPr/>
        </p:nvSpPr>
        <p:spPr>
          <a:xfrm>
            <a:off x="5776913" y="4346575"/>
            <a:ext cx="1519237" cy="1665288"/>
          </a:xfrm>
          <a:custGeom>
            <a:avLst/>
            <a:gdLst>
              <a:gd name="connsiteX0" fmla="*/ 0 w 1519663"/>
              <a:gd name="connsiteY0" fmla="*/ 0 h 1665700"/>
              <a:gd name="connsiteX1" fmla="*/ 603702 w 1519663"/>
              <a:gd name="connsiteY1" fmla="*/ 499710 h 1665700"/>
              <a:gd name="connsiteX2" fmla="*/ 1519663 w 1519663"/>
              <a:gd name="connsiteY2" fmla="*/ 1665700 h 166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9663" h="1665700">
                <a:moveTo>
                  <a:pt x="0" y="0"/>
                </a:moveTo>
                <a:cubicBezTo>
                  <a:pt x="175212" y="111046"/>
                  <a:pt x="350425" y="222093"/>
                  <a:pt x="603702" y="499710"/>
                </a:cubicBezTo>
                <a:cubicBezTo>
                  <a:pt x="856979" y="777327"/>
                  <a:pt x="1188321" y="1221513"/>
                  <a:pt x="1519663" y="166570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2551" name="Content Placeholder 2">
            <a:extLst>
              <a:ext uri="{FF2B5EF4-FFF2-40B4-BE49-F238E27FC236}">
                <a16:creationId xmlns:a16="http://schemas.microsoft.com/office/drawing/2014/main" id="{BDA625A0-30D0-9D4D-B8C8-47BA47D4B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00200"/>
            <a:ext cx="822960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>
                <a:cs typeface="Times New Roman" panose="02020603050405020304" pitchFamily="18" charset="0"/>
              </a:rPr>
              <a:t>Multicast reduces the load of a server to </a:t>
            </a:r>
            <a:r>
              <a:rPr lang="en-US" altLang="zh-TW">
                <a:solidFill>
                  <a:srgbClr val="FF0000"/>
                </a:solidFill>
                <a:cs typeface="Times New Roman" panose="02020603050405020304" pitchFamily="18" charset="0"/>
              </a:rPr>
              <a:t>1/d</a:t>
            </a:r>
            <a:r>
              <a:rPr lang="en-US" altLang="zh-TW">
                <a:cs typeface="Times New Roman" panose="02020603050405020304" pitchFamily="18" charset="0"/>
              </a:rPr>
              <a:t>, and saves </a:t>
            </a:r>
            <a:r>
              <a:rPr lang="en-US" altLang="zh-TW">
                <a:solidFill>
                  <a:srgbClr val="0033CC"/>
                </a:solidFill>
                <a:cs typeface="Times New Roman" panose="02020603050405020304" pitchFamily="18" charset="0"/>
              </a:rPr>
              <a:t>50%</a:t>
            </a:r>
            <a:r>
              <a:rPr lang="en-US" altLang="zh-TW">
                <a:cs typeface="Times New Roman" panose="02020603050405020304" pitchFamily="18" charset="0"/>
              </a:rPr>
              <a:t> network bandwidth in average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頁尾版面配置區 2">
            <a:extLst>
              <a:ext uri="{FF2B5EF4-FFF2-40B4-BE49-F238E27FC236}">
                <a16:creationId xmlns:a16="http://schemas.microsoft.com/office/drawing/2014/main" id="{568AF67E-896E-9D48-BF80-20C4A9D3A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88066" name="投影片編號版面配置區 3">
            <a:extLst>
              <a:ext uri="{FF2B5EF4-FFF2-40B4-BE49-F238E27FC236}">
                <a16:creationId xmlns:a16="http://schemas.microsoft.com/office/drawing/2014/main" id="{6F94471E-3A1D-314A-A1AA-AD9442533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73BE07A7-9F7A-0E4C-8627-BFA2A29F360C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100</a:t>
            </a:fld>
            <a:endParaRPr lang="en-US" altLang="zh-TW" sz="1400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2B376BFC-BFF6-C343-8037-18EADEEEA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56" y="513557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Examples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4255A1B-F1E0-0D45-A2F5-28643C69DAAD}"/>
              </a:ext>
            </a:extLst>
          </p:cNvPr>
          <p:cNvGrpSpPr/>
          <p:nvPr/>
        </p:nvGrpSpPr>
        <p:grpSpPr>
          <a:xfrm>
            <a:off x="601405" y="2528888"/>
            <a:ext cx="7754938" cy="2239962"/>
            <a:chOff x="733757" y="2528888"/>
            <a:chExt cx="7754938" cy="2239962"/>
          </a:xfrm>
        </p:grpSpPr>
        <p:sp>
          <p:nvSpPr>
            <p:cNvPr id="88068" name="Oval 3">
              <a:extLst>
                <a:ext uri="{FF2B5EF4-FFF2-40B4-BE49-F238E27FC236}">
                  <a16:creationId xmlns:a16="http://schemas.microsoft.com/office/drawing/2014/main" id="{76AF6E88-08E5-0C4E-B001-6C87926A18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4857" y="2579688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20</a:t>
              </a:r>
            </a:p>
          </p:txBody>
        </p:sp>
        <p:sp>
          <p:nvSpPr>
            <p:cNvPr id="88069" name="Oval 4">
              <a:extLst>
                <a:ext uri="{FF2B5EF4-FFF2-40B4-BE49-F238E27FC236}">
                  <a16:creationId xmlns:a16="http://schemas.microsoft.com/office/drawing/2014/main" id="{8B65A5A7-9B25-3844-AA7B-AD6439467E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3670" y="3397250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8070" name="Oval 5">
              <a:extLst>
                <a:ext uri="{FF2B5EF4-FFF2-40B4-BE49-F238E27FC236}">
                  <a16:creationId xmlns:a16="http://schemas.microsoft.com/office/drawing/2014/main" id="{9B21BE51-FC97-814C-960F-A0A39E4E6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4620" y="3363913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8071" name="Oval 6">
              <a:extLst>
                <a:ext uri="{FF2B5EF4-FFF2-40B4-BE49-F238E27FC236}">
                  <a16:creationId xmlns:a16="http://schemas.microsoft.com/office/drawing/2014/main" id="{B4F3508D-1AF1-B149-A962-154A513FB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082" y="4305300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8072" name="Line 7">
              <a:extLst>
                <a:ext uri="{FF2B5EF4-FFF2-40B4-BE49-F238E27FC236}">
                  <a16:creationId xmlns:a16="http://schemas.microsoft.com/office/drawing/2014/main" id="{41A28719-B6F1-C846-96EA-0BB8F73060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14807" y="2967038"/>
              <a:ext cx="488950" cy="428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073" name="Line 8">
              <a:extLst>
                <a:ext uri="{FF2B5EF4-FFF2-40B4-BE49-F238E27FC236}">
                  <a16:creationId xmlns:a16="http://schemas.microsoft.com/office/drawing/2014/main" id="{C37E17C7-331B-3743-A046-CCB1202A17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00457" y="3767138"/>
              <a:ext cx="349250" cy="5318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074" name="Rectangle 9">
              <a:extLst>
                <a:ext uri="{FF2B5EF4-FFF2-40B4-BE49-F238E27FC236}">
                  <a16:creationId xmlns:a16="http://schemas.microsoft.com/office/drawing/2014/main" id="{8F3E41F4-2A36-4E44-A8A6-B39ED90D5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632" y="3403600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12</a:t>
              </a:r>
            </a:p>
          </p:txBody>
        </p:sp>
        <p:sp>
          <p:nvSpPr>
            <p:cNvPr id="88075" name="Rectangle 10">
              <a:extLst>
                <a:ext uri="{FF2B5EF4-FFF2-40B4-BE49-F238E27FC236}">
                  <a16:creationId xmlns:a16="http://schemas.microsoft.com/office/drawing/2014/main" id="{ABB54922-9C79-C942-A233-53D9FD05D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8107" y="3355975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25</a:t>
              </a:r>
            </a:p>
          </p:txBody>
        </p:sp>
        <p:sp>
          <p:nvSpPr>
            <p:cNvPr id="88076" name="Rectangle 11">
              <a:extLst>
                <a:ext uri="{FF2B5EF4-FFF2-40B4-BE49-F238E27FC236}">
                  <a16:creationId xmlns:a16="http://schemas.microsoft.com/office/drawing/2014/main" id="{2C1B632C-C093-9D49-9B43-B0B134B630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757" y="4311650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10</a:t>
              </a:r>
            </a:p>
          </p:txBody>
        </p:sp>
        <p:sp>
          <p:nvSpPr>
            <p:cNvPr id="88077" name="Line 12">
              <a:extLst>
                <a:ext uri="{FF2B5EF4-FFF2-40B4-BE49-F238E27FC236}">
                  <a16:creationId xmlns:a16="http://schemas.microsoft.com/office/drawing/2014/main" id="{102448EB-C13B-C440-9EF1-770C888DDF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30770" y="2957513"/>
              <a:ext cx="536575" cy="4048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078" name="Oval 13">
              <a:extLst>
                <a:ext uri="{FF2B5EF4-FFF2-40B4-BE49-F238E27FC236}">
                  <a16:creationId xmlns:a16="http://schemas.microsoft.com/office/drawing/2014/main" id="{FC7C641A-CB12-D44A-A8FD-B142AE514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595" y="4289425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8079" name="Line 14">
              <a:extLst>
                <a:ext uri="{FF2B5EF4-FFF2-40B4-BE49-F238E27FC236}">
                  <a16:creationId xmlns:a16="http://schemas.microsoft.com/office/drawing/2014/main" id="{9C7D5137-6446-434C-ADD8-5AAF7BA56B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6882" y="3786188"/>
              <a:ext cx="333375" cy="5127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080" name="Rectangle 15">
              <a:extLst>
                <a:ext uri="{FF2B5EF4-FFF2-40B4-BE49-F238E27FC236}">
                  <a16:creationId xmlns:a16="http://schemas.microsoft.com/office/drawing/2014/main" id="{926B7E1C-CF53-8540-927F-5A234C3589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7682" y="4294188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15</a:t>
              </a:r>
            </a:p>
          </p:txBody>
        </p:sp>
        <p:sp>
          <p:nvSpPr>
            <p:cNvPr id="88081" name="Oval 16">
              <a:extLst>
                <a:ext uri="{FF2B5EF4-FFF2-40B4-BE49-F238E27FC236}">
                  <a16:creationId xmlns:a16="http://schemas.microsoft.com/office/drawing/2014/main" id="{8B32A5E7-D2A8-EE4A-AEB5-7C581105E1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0295" y="2541588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30</a:t>
              </a:r>
            </a:p>
          </p:txBody>
        </p:sp>
        <p:sp>
          <p:nvSpPr>
            <p:cNvPr id="88082" name="Oval 17">
              <a:extLst>
                <a:ext uri="{FF2B5EF4-FFF2-40B4-BE49-F238E27FC236}">
                  <a16:creationId xmlns:a16="http://schemas.microsoft.com/office/drawing/2014/main" id="{AC607DC7-BF2A-0F44-965F-D48E4F059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9107" y="3359150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8083" name="Oval 18">
              <a:extLst>
                <a:ext uri="{FF2B5EF4-FFF2-40B4-BE49-F238E27FC236}">
                  <a16:creationId xmlns:a16="http://schemas.microsoft.com/office/drawing/2014/main" id="{9705C24A-2C82-2B48-88F6-8E97D1E14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057" y="3325813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8084" name="Oval 19">
              <a:extLst>
                <a:ext uri="{FF2B5EF4-FFF2-40B4-BE49-F238E27FC236}">
                  <a16:creationId xmlns:a16="http://schemas.microsoft.com/office/drawing/2014/main" id="{C46B98B8-2CF6-4D45-93E4-43E4EE248D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9520" y="4267200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8085" name="Line 20">
              <a:extLst>
                <a:ext uri="{FF2B5EF4-FFF2-40B4-BE49-F238E27FC236}">
                  <a16:creationId xmlns:a16="http://schemas.microsoft.com/office/drawing/2014/main" id="{48C8B9BF-9EDB-F946-BEDC-99D14E6C58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80245" y="2928938"/>
              <a:ext cx="488950" cy="428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086" name="Line 21">
              <a:extLst>
                <a:ext uri="{FF2B5EF4-FFF2-40B4-BE49-F238E27FC236}">
                  <a16:creationId xmlns:a16="http://schemas.microsoft.com/office/drawing/2014/main" id="{5386A8CC-5A80-9A42-AF27-D8715D64B3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65895" y="3729038"/>
              <a:ext cx="349250" cy="5318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087" name="Rectangle 22">
              <a:extLst>
                <a:ext uri="{FF2B5EF4-FFF2-40B4-BE49-F238E27FC236}">
                  <a16:creationId xmlns:a16="http://schemas.microsoft.com/office/drawing/2014/main" id="{D3D86554-88EE-0240-850D-FDF70F559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320" y="3365500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5</a:t>
              </a:r>
            </a:p>
          </p:txBody>
        </p:sp>
        <p:sp>
          <p:nvSpPr>
            <p:cNvPr id="88088" name="Rectangle 23">
              <a:extLst>
                <a:ext uri="{FF2B5EF4-FFF2-40B4-BE49-F238E27FC236}">
                  <a16:creationId xmlns:a16="http://schemas.microsoft.com/office/drawing/2014/main" id="{9FE670FF-3B72-DF4C-AF3F-7A0EC19681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3545" y="3317875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40</a:t>
              </a:r>
            </a:p>
          </p:txBody>
        </p:sp>
        <p:sp>
          <p:nvSpPr>
            <p:cNvPr id="88089" name="Rectangle 24">
              <a:extLst>
                <a:ext uri="{FF2B5EF4-FFF2-40B4-BE49-F238E27FC236}">
                  <a16:creationId xmlns:a16="http://schemas.microsoft.com/office/drawing/2014/main" id="{1D85C77C-FA75-9540-8F28-1F50EAA4C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7145" y="4273550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2</a:t>
              </a:r>
            </a:p>
          </p:txBody>
        </p:sp>
        <p:sp>
          <p:nvSpPr>
            <p:cNvPr id="88090" name="Line 25">
              <a:extLst>
                <a:ext uri="{FF2B5EF4-FFF2-40B4-BE49-F238E27FC236}">
                  <a16:creationId xmlns:a16="http://schemas.microsoft.com/office/drawing/2014/main" id="{3D731D97-A3E9-434E-B0DF-7E6F208B90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96207" y="2919413"/>
              <a:ext cx="536575" cy="4048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091" name="Oval 26">
              <a:extLst>
                <a:ext uri="{FF2B5EF4-FFF2-40B4-BE49-F238E27FC236}">
                  <a16:creationId xmlns:a16="http://schemas.microsoft.com/office/drawing/2014/main" id="{EFE36402-3FFE-E644-8143-3B3880D74B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9932" y="2528888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60</a:t>
              </a:r>
            </a:p>
          </p:txBody>
        </p:sp>
        <p:sp>
          <p:nvSpPr>
            <p:cNvPr id="88092" name="Oval 27">
              <a:extLst>
                <a:ext uri="{FF2B5EF4-FFF2-40B4-BE49-F238E27FC236}">
                  <a16:creationId xmlns:a16="http://schemas.microsoft.com/office/drawing/2014/main" id="{4B17EDF6-0847-C44B-A5E4-FDD95EC265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9695" y="3313113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8093" name="Oval 28">
              <a:extLst>
                <a:ext uri="{FF2B5EF4-FFF2-40B4-BE49-F238E27FC236}">
                  <a16:creationId xmlns:a16="http://schemas.microsoft.com/office/drawing/2014/main" id="{23384D90-3292-3448-B2F7-47268D28A3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6145" y="4194175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8094" name="Line 29">
              <a:extLst>
                <a:ext uri="{FF2B5EF4-FFF2-40B4-BE49-F238E27FC236}">
                  <a16:creationId xmlns:a16="http://schemas.microsoft.com/office/drawing/2014/main" id="{6ED81500-217D-354B-A1C9-C0B0706F55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342520" y="3656013"/>
              <a:ext cx="349250" cy="5318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095" name="Rectangle 30">
              <a:extLst>
                <a:ext uri="{FF2B5EF4-FFF2-40B4-BE49-F238E27FC236}">
                  <a16:creationId xmlns:a16="http://schemas.microsoft.com/office/drawing/2014/main" id="{E24154AF-C690-2042-B1DB-2E176FE61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3182" y="3305175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70</a:t>
              </a:r>
            </a:p>
          </p:txBody>
        </p:sp>
        <p:sp>
          <p:nvSpPr>
            <p:cNvPr id="88096" name="Rectangle 31">
              <a:extLst>
                <a:ext uri="{FF2B5EF4-FFF2-40B4-BE49-F238E27FC236}">
                  <a16:creationId xmlns:a16="http://schemas.microsoft.com/office/drawing/2014/main" id="{8DA801C3-4B48-1D41-BCEF-9FFF8E013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5820" y="4200525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65</a:t>
              </a:r>
            </a:p>
          </p:txBody>
        </p:sp>
        <p:sp>
          <p:nvSpPr>
            <p:cNvPr id="88097" name="Line 32">
              <a:extLst>
                <a:ext uri="{FF2B5EF4-FFF2-40B4-BE49-F238E27FC236}">
                  <a16:creationId xmlns:a16="http://schemas.microsoft.com/office/drawing/2014/main" id="{EA5979BF-2771-2E48-A520-3CBEE7AC80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75845" y="2906713"/>
              <a:ext cx="536575" cy="4048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098" name="Oval 33">
              <a:extLst>
                <a:ext uri="{FF2B5EF4-FFF2-40B4-BE49-F238E27FC236}">
                  <a16:creationId xmlns:a16="http://schemas.microsoft.com/office/drawing/2014/main" id="{CDA113E2-65C4-B34B-B8E7-AE5A3619C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1657" y="4178300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8099" name="Line 34">
              <a:extLst>
                <a:ext uri="{FF2B5EF4-FFF2-40B4-BE49-F238E27FC236}">
                  <a16:creationId xmlns:a16="http://schemas.microsoft.com/office/drawing/2014/main" id="{F83455C3-7532-CE4D-8072-79A3226D26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8945" y="3675063"/>
              <a:ext cx="333375" cy="5127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100" name="Rectangle 35">
              <a:extLst>
                <a:ext uri="{FF2B5EF4-FFF2-40B4-BE49-F238E27FC236}">
                  <a16:creationId xmlns:a16="http://schemas.microsoft.com/office/drawing/2014/main" id="{615C8A3F-91A7-5240-A327-CADC490C30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9745" y="4183063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80</a:t>
              </a:r>
            </a:p>
          </p:txBody>
        </p:sp>
        <p:sp>
          <p:nvSpPr>
            <p:cNvPr id="88101" name="Oval 36">
              <a:extLst>
                <a:ext uri="{FF2B5EF4-FFF2-40B4-BE49-F238E27FC236}">
                  <a16:creationId xmlns:a16="http://schemas.microsoft.com/office/drawing/2014/main" id="{EACE8D20-8C5A-4649-AC19-4D87908DB2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0870" y="4305300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8102" name="Text Box 37">
              <a:extLst>
                <a:ext uri="{FF2B5EF4-FFF2-40B4-BE49-F238E27FC236}">
                  <a16:creationId xmlns:a16="http://schemas.microsoft.com/office/drawing/2014/main" id="{17CA4C0C-A16E-2A4A-A8A4-31CAC6781F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8007" y="4251325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22</a:t>
              </a:r>
            </a:p>
          </p:txBody>
        </p:sp>
        <p:sp>
          <p:nvSpPr>
            <p:cNvPr id="88103" name="Line 38">
              <a:extLst>
                <a:ext uri="{FF2B5EF4-FFF2-40B4-BE49-F238E27FC236}">
                  <a16:creationId xmlns:a16="http://schemas.microsoft.com/office/drawing/2014/main" id="{512072B3-3524-BB47-8E29-174DA0C823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1482" y="3714750"/>
              <a:ext cx="285750" cy="590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C0843265-1538-F642-9D1D-1018985FA4D7}"/>
              </a:ext>
            </a:extLst>
          </p:cNvPr>
          <p:cNvSpPr txBox="1"/>
          <p:nvPr/>
        </p:nvSpPr>
        <p:spPr>
          <a:xfrm>
            <a:off x="628534" y="5137150"/>
            <a:ext cx="3361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Not binary search tree</a:t>
            </a:r>
            <a:endParaRPr kumimoji="1" lang="zh-TW" altLang="en-US" sz="2800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29C3AE17-9C42-8E48-9404-90A95DF1CC98}"/>
              </a:ext>
            </a:extLst>
          </p:cNvPr>
          <p:cNvSpPr txBox="1"/>
          <p:nvPr/>
        </p:nvSpPr>
        <p:spPr>
          <a:xfrm>
            <a:off x="4714081" y="5129213"/>
            <a:ext cx="2792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Binary search tree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2116219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頁尾版面配置區 4">
            <a:extLst>
              <a:ext uri="{FF2B5EF4-FFF2-40B4-BE49-F238E27FC236}">
                <a16:creationId xmlns:a16="http://schemas.microsoft.com/office/drawing/2014/main" id="{22E3F8EA-BD93-8340-89BC-36915D0F8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87042" name="投影片編號版面配置區 5">
            <a:extLst>
              <a:ext uri="{FF2B5EF4-FFF2-40B4-BE49-F238E27FC236}">
                <a16:creationId xmlns:a16="http://schemas.microsoft.com/office/drawing/2014/main" id="{3961EEFF-8EC0-7347-B662-BA0D06668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E4C8ABD1-D3A5-0041-8A99-53C3DB88D871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101</a:t>
            </a:fld>
            <a:endParaRPr lang="en-US" altLang="zh-TW" sz="1400" dirty="0"/>
          </a:p>
        </p:txBody>
      </p:sp>
      <p:sp>
        <p:nvSpPr>
          <p:cNvPr id="87043" name="Rectangle 1026">
            <a:extLst>
              <a:ext uri="{FF2B5EF4-FFF2-40B4-BE49-F238E27FC236}">
                <a16:creationId xmlns:a16="http://schemas.microsoft.com/office/drawing/2014/main" id="{FD7F8F66-CC90-E94C-8C3B-9942C19429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8466" y="0"/>
            <a:ext cx="7772400" cy="1143000"/>
          </a:xfrm>
        </p:spPr>
        <p:txBody>
          <a:bodyPr/>
          <a:lstStyle/>
          <a:p>
            <a:pPr algn="ctr" eaLnBrk="1" hangingPunct="1"/>
            <a:r>
              <a:rPr lang="en-US" altLang="zh-TW" dirty="0"/>
              <a:t>Searching a Binary Search Tree</a:t>
            </a:r>
          </a:p>
        </p:txBody>
      </p:sp>
      <p:sp>
        <p:nvSpPr>
          <p:cNvPr id="87044" name="Rectangle 1027">
            <a:extLst>
              <a:ext uri="{FF2B5EF4-FFF2-40B4-BE49-F238E27FC236}">
                <a16:creationId xmlns:a16="http://schemas.microsoft.com/office/drawing/2014/main" id="{A585E8AD-0C98-B54C-A444-BD3E480410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8838" y="1021680"/>
            <a:ext cx="8848224" cy="5361657"/>
          </a:xfrm>
        </p:spPr>
        <p:txBody>
          <a:bodyPr/>
          <a:lstStyle/>
          <a:p>
            <a:pPr eaLnBrk="1" hangingPunct="1"/>
            <a:r>
              <a:rPr lang="en-US" altLang="zh-TW" sz="2800" dirty="0"/>
              <a:t>If the root is null, then this is an empty tree. No search is needed.</a:t>
            </a:r>
          </a:p>
          <a:p>
            <a:pPr eaLnBrk="1" hangingPunct="1"/>
            <a:r>
              <a:rPr lang="en-US" altLang="zh-TW" sz="2800" dirty="0"/>
              <a:t>If the root is not null, compare the x with the key of root.</a:t>
            </a:r>
          </a:p>
          <a:p>
            <a:pPr lvl="1" eaLnBrk="1" hangingPunct="1"/>
            <a:r>
              <a:rPr lang="en-US" altLang="zh-TW" sz="2400" dirty="0"/>
              <a:t>If x equals to the key of the root, then it’s done</a:t>
            </a:r>
          </a:p>
          <a:p>
            <a:pPr lvl="1" eaLnBrk="1" hangingPunct="1"/>
            <a:r>
              <a:rPr lang="en-US" altLang="zh-TW" sz="2400" dirty="0"/>
              <a:t>If x is less than the key of the root, then no elements in the right subtree can have key value x. We only need to search the left subtree.</a:t>
            </a:r>
          </a:p>
          <a:p>
            <a:pPr lvl="1" eaLnBrk="1" hangingPunct="1"/>
            <a:r>
              <a:rPr lang="en-US" altLang="zh-TW" sz="2400" dirty="0"/>
              <a:t>If x is larger than the key of the root, </a:t>
            </a:r>
            <a:br>
              <a:rPr lang="en-US" altLang="zh-TW" sz="2400" dirty="0"/>
            </a:br>
            <a:r>
              <a:rPr lang="en-US" altLang="zh-TW" sz="2400" dirty="0"/>
              <a:t>only the right subtree is to be searched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6644C7E-47B5-F940-8EE5-284C248521D0}"/>
              </a:ext>
            </a:extLst>
          </p:cNvPr>
          <p:cNvGrpSpPr/>
          <p:nvPr/>
        </p:nvGrpSpPr>
        <p:grpSpPr>
          <a:xfrm>
            <a:off x="6029200" y="4024313"/>
            <a:ext cx="2627312" cy="2189163"/>
            <a:chOff x="6516688" y="2530475"/>
            <a:chExt cx="2627312" cy="2189163"/>
          </a:xfrm>
        </p:grpSpPr>
        <p:sp>
          <p:nvSpPr>
            <p:cNvPr id="7" name="Oval 13">
              <a:extLst>
                <a:ext uri="{FF2B5EF4-FFF2-40B4-BE49-F238E27FC236}">
                  <a16:creationId xmlns:a16="http://schemas.microsoft.com/office/drawing/2014/main" id="{267023C7-F7ED-BF45-949F-D0E3F0290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7463" y="2530475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30</a:t>
              </a:r>
            </a:p>
          </p:txBody>
        </p:sp>
        <p:sp>
          <p:nvSpPr>
            <p:cNvPr id="8" name="Oval 14">
              <a:extLst>
                <a:ext uri="{FF2B5EF4-FFF2-40B4-BE49-F238E27FC236}">
                  <a16:creationId xmlns:a16="http://schemas.microsoft.com/office/drawing/2014/main" id="{C4F0EC8A-50D3-5B4F-A9C1-4B92A143D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6275" y="3348038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" name="Oval 15">
              <a:extLst>
                <a:ext uri="{FF2B5EF4-FFF2-40B4-BE49-F238E27FC236}">
                  <a16:creationId xmlns:a16="http://schemas.microsoft.com/office/drawing/2014/main" id="{77A08D20-3CB6-2C4D-A145-DE7B75DB4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7225" y="3314700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" name="Oval 16">
              <a:extLst>
                <a:ext uri="{FF2B5EF4-FFF2-40B4-BE49-F238E27FC236}">
                  <a16:creationId xmlns:a16="http://schemas.microsoft.com/office/drawing/2014/main" id="{94B1EF0C-FBFC-E649-AD18-94313D620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6688" y="4256088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" name="Line 17">
              <a:extLst>
                <a:ext uri="{FF2B5EF4-FFF2-40B4-BE49-F238E27FC236}">
                  <a16:creationId xmlns:a16="http://schemas.microsoft.com/office/drawing/2014/main" id="{92192901-9380-D844-9301-F5E9FD9E96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37413" y="2917825"/>
              <a:ext cx="488950" cy="428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Line 18">
              <a:extLst>
                <a:ext uri="{FF2B5EF4-FFF2-40B4-BE49-F238E27FC236}">
                  <a16:creationId xmlns:a16="http://schemas.microsoft.com/office/drawing/2014/main" id="{27E3098F-403D-F044-A434-2D7E6BBAEB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23063" y="3717925"/>
              <a:ext cx="349250" cy="5318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Rectangle 19">
              <a:extLst>
                <a:ext uri="{FF2B5EF4-FFF2-40B4-BE49-F238E27FC236}">
                  <a16:creationId xmlns:a16="http://schemas.microsoft.com/office/drawing/2014/main" id="{89F11EC7-E65C-6C4A-A87A-3C23651909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0238" y="3354388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5</a:t>
              </a:r>
            </a:p>
          </p:txBody>
        </p:sp>
        <p:sp>
          <p:nvSpPr>
            <p:cNvPr id="14" name="Rectangle 20">
              <a:extLst>
                <a:ext uri="{FF2B5EF4-FFF2-40B4-BE49-F238E27FC236}">
                  <a16:creationId xmlns:a16="http://schemas.microsoft.com/office/drawing/2014/main" id="{6B55CFD8-90AB-4449-9D58-15769138FD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0713" y="3306763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40</a:t>
              </a:r>
            </a:p>
          </p:txBody>
        </p:sp>
        <p:sp>
          <p:nvSpPr>
            <p:cNvPr id="15" name="Rectangle 21">
              <a:extLst>
                <a:ext uri="{FF2B5EF4-FFF2-40B4-BE49-F238E27FC236}">
                  <a16:creationId xmlns:a16="http://schemas.microsoft.com/office/drawing/2014/main" id="{7605F612-F31A-2B43-8731-C3B5C287C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1613" y="4262438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2</a:t>
              </a:r>
            </a:p>
          </p:txBody>
        </p:sp>
        <p:sp>
          <p:nvSpPr>
            <p:cNvPr id="16" name="Line 22">
              <a:extLst>
                <a:ext uri="{FF2B5EF4-FFF2-40B4-BE49-F238E27FC236}">
                  <a16:creationId xmlns:a16="http://schemas.microsoft.com/office/drawing/2014/main" id="{4B6D712D-A531-EF44-88FE-24BD26B464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53375" y="2908300"/>
              <a:ext cx="536575" cy="4048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Oval 23">
              <a:extLst>
                <a:ext uri="{FF2B5EF4-FFF2-40B4-BE49-F238E27FC236}">
                  <a16:creationId xmlns:a16="http://schemas.microsoft.com/office/drawing/2014/main" id="{AF36FFE4-383A-6F43-8A3C-5A08664152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2263" y="4252913"/>
              <a:ext cx="392112" cy="39211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8" name="Rectangle 24">
              <a:extLst>
                <a:ext uri="{FF2B5EF4-FFF2-40B4-BE49-F238E27FC236}">
                  <a16:creationId xmlns:a16="http://schemas.microsoft.com/office/drawing/2014/main" id="{FFDDDCD0-3EB9-5E49-965D-D6E8050901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5750" y="4244975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35</a:t>
              </a:r>
            </a:p>
          </p:txBody>
        </p:sp>
        <p:sp>
          <p:nvSpPr>
            <p:cNvPr id="19" name="Oval 25">
              <a:extLst>
                <a:ext uri="{FF2B5EF4-FFF2-40B4-BE49-F238E27FC236}">
                  <a16:creationId xmlns:a16="http://schemas.microsoft.com/office/drawing/2014/main" id="{47C96662-E6A8-D247-BFB7-A9EE01F2B7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91563" y="4229100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20" name="Rectangle 26">
              <a:extLst>
                <a:ext uri="{FF2B5EF4-FFF2-40B4-BE49-F238E27FC236}">
                  <a16:creationId xmlns:a16="http://schemas.microsoft.com/office/drawing/2014/main" id="{B4A1F216-0E67-A64B-899F-97EA8C89D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5050" y="4221163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80</a:t>
              </a:r>
            </a:p>
          </p:txBody>
        </p:sp>
        <p:sp>
          <p:nvSpPr>
            <p:cNvPr id="21" name="Line 27">
              <a:extLst>
                <a:ext uri="{FF2B5EF4-FFF2-40B4-BE49-F238E27FC236}">
                  <a16:creationId xmlns:a16="http://schemas.microsoft.com/office/drawing/2014/main" id="{87B535E1-88FD-6143-8BA1-D123B67A99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128000" y="3689350"/>
              <a:ext cx="238125" cy="571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" name="Line 28">
              <a:extLst>
                <a:ext uri="{FF2B5EF4-FFF2-40B4-BE49-F238E27FC236}">
                  <a16:creationId xmlns:a16="http://schemas.microsoft.com/office/drawing/2014/main" id="{4E00CFB1-32B1-C54E-880A-0E17D2537E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91550" y="3678238"/>
              <a:ext cx="298450" cy="5476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06053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頁尾版面配置區 2">
            <a:extLst>
              <a:ext uri="{FF2B5EF4-FFF2-40B4-BE49-F238E27FC236}">
                <a16:creationId xmlns:a16="http://schemas.microsoft.com/office/drawing/2014/main" id="{39C677C4-E30E-1543-A43E-9D4D8FF50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89090" name="投影片編號版面配置區 3">
            <a:extLst>
              <a:ext uri="{FF2B5EF4-FFF2-40B4-BE49-F238E27FC236}">
                <a16:creationId xmlns:a16="http://schemas.microsoft.com/office/drawing/2014/main" id="{76E8E28A-6D71-BD4D-AD9F-73315BB1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6CAD6143-9693-0943-BF04-E96B5BB1F832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102</a:t>
            </a:fld>
            <a:endParaRPr lang="en-US" altLang="zh-TW" sz="1400"/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D693114C-EA78-C24B-BD83-53D47BCFE2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8575" y="-15240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Searching a Binary Search Tree</a:t>
            </a:r>
          </a:p>
        </p:txBody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306DC88F-B9FA-6741-AB2E-910A32C2B3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8575" y="990600"/>
            <a:ext cx="91630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element* search(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treePointer</a:t>
            </a:r>
            <a:r>
              <a:rPr lang="en-US" altLang="zh-TW" sz="2400" b="1" dirty="0">
                <a:latin typeface="Courier New" panose="02070309020205020404" pitchFamily="49" charset="0"/>
              </a:rPr>
              <a:t> root,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k)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/* return a pointer to the node that contains key. If there is no such node, return NULL */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endParaRPr lang="en-US" altLang="zh-TW" sz="2400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if (!root) return NULL;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if (k == root-&gt;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data.key</a:t>
            </a:r>
            <a:r>
              <a:rPr lang="en-US" altLang="zh-TW" sz="2400" b="1" dirty="0">
                <a:latin typeface="Courier New" panose="02070309020205020404" pitchFamily="49" charset="0"/>
              </a:rPr>
              <a:t>) return &amp;(root-&gt;data);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if (k &lt; root-&gt;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data.key</a:t>
            </a:r>
            <a:r>
              <a:rPr lang="en-US" altLang="zh-TW" sz="2400" b="1" dirty="0">
                <a:latin typeface="Courier New" panose="02070309020205020404" pitchFamily="49" charset="0"/>
              </a:rPr>
              <a:t>) 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 return search(root-&gt;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leftChild</a:t>
            </a:r>
            <a:r>
              <a:rPr lang="en-US" altLang="zh-TW" sz="2400" b="1" dirty="0">
                <a:latin typeface="Courier New" panose="02070309020205020404" pitchFamily="49" charset="0"/>
              </a:rPr>
              <a:t>, k);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return search(root-&gt;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rightChild</a:t>
            </a:r>
            <a:r>
              <a:rPr lang="en-US" altLang="zh-TW" sz="2400" b="1" dirty="0">
                <a:latin typeface="Courier New" panose="02070309020205020404" pitchFamily="49" charset="0"/>
              </a:rPr>
              <a:t>, k);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26791F17-8938-D24D-918D-70C4E71F5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500" y="5786735"/>
            <a:ext cx="810433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 u="sng" dirty="0"/>
              <a:t>*Program 5.15:</a:t>
            </a:r>
            <a:r>
              <a:rPr lang="en-US" altLang="zh-TW" sz="2400" u="sng" dirty="0"/>
              <a:t> Recursive search of a binary search tree (p.233)</a:t>
            </a:r>
            <a:endParaRPr lang="en-US" altLang="zh-TW" sz="2400" b="1" u="sng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849C2BC1-BB6C-2046-9F4F-6B0111624D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6266" y="5003036"/>
            <a:ext cx="397576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dirty="0">
                <a:solidFill>
                  <a:srgbClr val="CC3300"/>
                </a:solidFill>
              </a:rPr>
              <a:t>Time complexity: O(h)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EFA3DA00-782C-C449-96FD-36546B2536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766" y="5003036"/>
            <a:ext cx="410561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dirty="0">
                <a:solidFill>
                  <a:srgbClr val="CC3300"/>
                </a:solidFill>
              </a:rPr>
              <a:t>Space complexity: O(h)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頁尾版面配置區 2">
            <a:extLst>
              <a:ext uri="{FF2B5EF4-FFF2-40B4-BE49-F238E27FC236}">
                <a16:creationId xmlns:a16="http://schemas.microsoft.com/office/drawing/2014/main" id="{3FF18563-3DD4-8D4F-8501-0213EFAE2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90114" name="投影片編號版面配置區 3">
            <a:extLst>
              <a:ext uri="{FF2B5EF4-FFF2-40B4-BE49-F238E27FC236}">
                <a16:creationId xmlns:a16="http://schemas.microsoft.com/office/drawing/2014/main" id="{CF72C968-5EF3-FC48-BBC5-63E011E8C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8786E5A7-1420-9C4C-9173-85D394FF74DD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103</a:t>
            </a:fld>
            <a:endParaRPr lang="en-US" altLang="zh-TW" sz="1400"/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12A217F7-46AA-8A41-A23A-0C09A83B8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04" y="-188787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Another Searching Algorithm</a:t>
            </a:r>
          </a:p>
        </p:txBody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2905E9BC-A6EC-5C47-ADC9-A3941F3AFD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7486"/>
            <a:ext cx="9421729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elements*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iterSearch</a:t>
            </a:r>
            <a:r>
              <a:rPr lang="en-US" altLang="zh-TW" sz="2400" b="1" dirty="0">
                <a:latin typeface="Courier New" panose="02070309020205020404" pitchFamily="49" charset="0"/>
              </a:rPr>
              <a:t>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treePointer</a:t>
            </a:r>
            <a:r>
              <a:rPr lang="en-US" altLang="zh-TW" sz="2400" b="1" dirty="0">
                <a:latin typeface="Courier New" panose="02070309020205020404" pitchFamily="49" charset="0"/>
              </a:rPr>
              <a:t> tree,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k)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while (tree) {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if (k == tree-&gt;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data.key</a:t>
            </a:r>
            <a:r>
              <a:rPr lang="en-US" altLang="zh-TW" sz="2400" b="1" dirty="0">
                <a:latin typeface="Courier New" panose="02070309020205020404" pitchFamily="49" charset="0"/>
              </a:rPr>
              <a:t>)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   return &amp;(tree-&gt;data);</a:t>
            </a:r>
          </a:p>
          <a:p>
            <a:pPr eaLnBrk="1" hangingPunct="1">
              <a:buFont typeface="Monotype Sorts" pitchFamily="2" charset="2"/>
              <a:buNone/>
            </a:pPr>
            <a:endParaRPr lang="en-US" altLang="zh-TW" sz="2400" b="1" dirty="0">
              <a:latin typeface="Courier New" panose="02070309020205020404" pitchFamily="49" charset="0"/>
            </a:endParaRP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if (k &lt; tree-&gt;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data.key</a:t>
            </a:r>
            <a:r>
              <a:rPr lang="en-US" altLang="zh-TW" sz="2400" b="1" dirty="0">
                <a:latin typeface="Courier New" panose="02070309020205020404" pitchFamily="49" charset="0"/>
              </a:rPr>
              <a:t>) 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   tree = tree-&gt;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leftChild</a:t>
            </a:r>
            <a:r>
              <a:rPr lang="en-US" altLang="zh-TW" sz="24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else tree = tree-&gt;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rightChild</a:t>
            </a:r>
            <a:r>
              <a:rPr lang="en-US" altLang="zh-TW" sz="24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}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return NULL;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90117" name="Text Box 4">
            <a:extLst>
              <a:ext uri="{FF2B5EF4-FFF2-40B4-BE49-F238E27FC236}">
                <a16:creationId xmlns:a16="http://schemas.microsoft.com/office/drawing/2014/main" id="{0009AC30-9D4E-2247-AC09-2B81057B7E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6266" y="5003036"/>
            <a:ext cx="397576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dirty="0">
                <a:solidFill>
                  <a:srgbClr val="CC3300"/>
                </a:solidFill>
              </a:rPr>
              <a:t>Time complexity: O(h)</a:t>
            </a: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94BD09D3-453B-B544-B638-D14C8BB54B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500" y="6025364"/>
            <a:ext cx="797449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 u="sng" dirty="0"/>
              <a:t>*Program 5.16:</a:t>
            </a:r>
            <a:r>
              <a:rPr lang="en-US" altLang="zh-TW" sz="2400" u="sng" dirty="0"/>
              <a:t> Iterative search of a binary search tree (p.233)</a:t>
            </a:r>
            <a:endParaRPr lang="en-US" altLang="zh-TW" sz="2400" b="1" u="sng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頁尾版面配置區 4">
            <a:extLst>
              <a:ext uri="{FF2B5EF4-FFF2-40B4-BE49-F238E27FC236}">
                <a16:creationId xmlns:a16="http://schemas.microsoft.com/office/drawing/2014/main" id="{22E3F8EA-BD93-8340-89BC-36915D0F8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87042" name="投影片編號版面配置區 5">
            <a:extLst>
              <a:ext uri="{FF2B5EF4-FFF2-40B4-BE49-F238E27FC236}">
                <a16:creationId xmlns:a16="http://schemas.microsoft.com/office/drawing/2014/main" id="{3961EEFF-8EC0-7347-B662-BA0D06668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E4C8ABD1-D3A5-0041-8A99-53C3DB88D871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104</a:t>
            </a:fld>
            <a:endParaRPr lang="en-US" altLang="zh-TW" sz="1400"/>
          </a:p>
        </p:txBody>
      </p:sp>
      <p:sp>
        <p:nvSpPr>
          <p:cNvPr id="87043" name="Rectangle 1026">
            <a:extLst>
              <a:ext uri="{FF2B5EF4-FFF2-40B4-BE49-F238E27FC236}">
                <a16:creationId xmlns:a16="http://schemas.microsoft.com/office/drawing/2014/main" id="{FD7F8F66-CC90-E94C-8C3B-9942C19429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3652" y="0"/>
            <a:ext cx="8418596" cy="1143000"/>
          </a:xfrm>
        </p:spPr>
        <p:txBody>
          <a:bodyPr/>
          <a:lstStyle/>
          <a:p>
            <a:pPr algn="ctr" eaLnBrk="1" hangingPunct="1"/>
            <a:r>
              <a:rPr lang="en-US" altLang="zh-TW" dirty="0"/>
              <a:t>The </a:t>
            </a:r>
            <a:r>
              <a:rPr lang="en-US" altLang="zh-TW" i="1" dirty="0"/>
              <a:t>k</a:t>
            </a:r>
            <a:r>
              <a:rPr lang="en-US" altLang="zh-TW" dirty="0"/>
              <a:t>-</a:t>
            </a:r>
            <a:r>
              <a:rPr lang="en-US" altLang="zh-TW" dirty="0" err="1"/>
              <a:t>th</a:t>
            </a:r>
            <a:r>
              <a:rPr lang="en-US" altLang="zh-TW" dirty="0"/>
              <a:t> Smallest Element in BST</a:t>
            </a:r>
          </a:p>
        </p:txBody>
      </p:sp>
      <p:sp>
        <p:nvSpPr>
          <p:cNvPr id="87044" name="Rectangle 1027">
            <a:extLst>
              <a:ext uri="{FF2B5EF4-FFF2-40B4-BE49-F238E27FC236}">
                <a16:creationId xmlns:a16="http://schemas.microsoft.com/office/drawing/2014/main" id="{A585E8AD-0C98-B54C-A444-BD3E480410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8838" y="1021680"/>
            <a:ext cx="8848224" cy="5709319"/>
          </a:xfrm>
        </p:spPr>
        <p:txBody>
          <a:bodyPr/>
          <a:lstStyle/>
          <a:p>
            <a:pPr eaLnBrk="1" hangingPunct="1"/>
            <a:r>
              <a:rPr lang="en-US" altLang="zh-TW" dirty="0"/>
              <a:t>To search a binary search tree by the ranks of the elements in the tree, we need additional field “</a:t>
            </a:r>
            <a:r>
              <a:rPr lang="en-US" altLang="zh-TW" dirty="0" err="1"/>
              <a:t>leftSize</a:t>
            </a:r>
            <a:r>
              <a:rPr lang="en-US" altLang="zh-TW" dirty="0"/>
              <a:t>”</a:t>
            </a:r>
          </a:p>
          <a:p>
            <a:pPr eaLnBrk="1" hangingPunct="1"/>
            <a:r>
              <a:rPr lang="en-US" altLang="zh-TW" b="1" dirty="0"/>
              <a:t>Definition.</a:t>
            </a:r>
            <a:r>
              <a:rPr lang="en-US" altLang="zh-TW" dirty="0"/>
              <a:t> “</a:t>
            </a:r>
            <a:r>
              <a:rPr lang="en-US" altLang="zh-TW" dirty="0" err="1"/>
              <a:t>leftSize</a:t>
            </a:r>
            <a:r>
              <a:rPr lang="en-US" altLang="zh-TW" dirty="0"/>
              <a:t>” is the </a:t>
            </a:r>
            <a:r>
              <a:rPr lang="en-US" altLang="zh-TW" dirty="0">
                <a:solidFill>
                  <a:srgbClr val="C00000"/>
                </a:solidFill>
              </a:rPr>
              <a:t>number of the elements</a:t>
            </a:r>
            <a:r>
              <a:rPr lang="en-US" altLang="zh-TW" dirty="0"/>
              <a:t> in the left subtree of a node plus one</a:t>
            </a:r>
          </a:p>
          <a:p>
            <a:pPr eaLnBrk="1" hangingPunct="1"/>
            <a:r>
              <a:rPr lang="en-US" altLang="zh-TW" dirty="0"/>
              <a:t>A binary search tree of height </a:t>
            </a:r>
            <a:r>
              <a:rPr lang="en-US" altLang="zh-TW" i="1" dirty="0"/>
              <a:t>h</a:t>
            </a:r>
            <a:r>
              <a:rPr lang="en-US" altLang="zh-TW" dirty="0"/>
              <a:t> can be searched by key as well as by rank in </a:t>
            </a:r>
            <a:r>
              <a:rPr lang="en-US" altLang="zh-TW" dirty="0">
                <a:solidFill>
                  <a:srgbClr val="C00000"/>
                </a:solidFill>
              </a:rPr>
              <a:t>O(</a:t>
            </a:r>
            <a:r>
              <a:rPr lang="en-US" altLang="zh-TW" i="1" dirty="0">
                <a:solidFill>
                  <a:srgbClr val="C00000"/>
                </a:solidFill>
              </a:rPr>
              <a:t>h</a:t>
            </a:r>
            <a:r>
              <a:rPr lang="en-US" altLang="zh-TW" dirty="0">
                <a:solidFill>
                  <a:srgbClr val="C00000"/>
                </a:solidFill>
              </a:rPr>
              <a:t>) time</a:t>
            </a:r>
          </a:p>
          <a:p>
            <a:pPr eaLnBrk="1" hangingPunct="1"/>
            <a:endParaRPr lang="en-US" altLang="zh-TW" dirty="0"/>
          </a:p>
          <a:p>
            <a:pPr eaLnBrk="1" hangingPunct="1"/>
            <a:r>
              <a:rPr lang="en-US" altLang="zh-TW" dirty="0">
                <a:solidFill>
                  <a:srgbClr val="C00000"/>
                </a:solidFill>
              </a:rPr>
              <a:t>Q: How to determine the values of </a:t>
            </a:r>
            <a:br>
              <a:rPr lang="en-US" altLang="zh-TW" dirty="0">
                <a:solidFill>
                  <a:srgbClr val="C00000"/>
                </a:solidFill>
              </a:rPr>
            </a:br>
            <a:r>
              <a:rPr lang="en-US" altLang="zh-TW" dirty="0">
                <a:solidFill>
                  <a:srgbClr val="C00000"/>
                </a:solidFill>
              </a:rPr>
              <a:t>“</a:t>
            </a:r>
            <a:r>
              <a:rPr lang="en-US" altLang="zh-TW" dirty="0" err="1">
                <a:solidFill>
                  <a:srgbClr val="C00000"/>
                </a:solidFill>
              </a:rPr>
              <a:t>leftSize</a:t>
            </a:r>
            <a:r>
              <a:rPr lang="en-US" altLang="zh-TW" dirty="0">
                <a:solidFill>
                  <a:srgbClr val="C00000"/>
                </a:solidFill>
              </a:rPr>
              <a:t>” during the insertion?</a:t>
            </a:r>
          </a:p>
          <a:p>
            <a:pPr eaLnBrk="1" hangingPunct="1"/>
            <a:endParaRPr lang="en-US" altLang="zh-TW" dirty="0"/>
          </a:p>
          <a:p>
            <a:pPr eaLnBrk="1" hangingPunct="1"/>
            <a:endParaRPr lang="en-US" altLang="zh-TW" dirty="0"/>
          </a:p>
          <a:p>
            <a:pPr eaLnBrk="1" hangingPunct="1"/>
            <a:endParaRPr lang="en-US" altLang="zh-TW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9F9286DC-8C2E-1540-AB58-03C0C3176471}"/>
              </a:ext>
            </a:extLst>
          </p:cNvPr>
          <p:cNvGrpSpPr/>
          <p:nvPr/>
        </p:nvGrpSpPr>
        <p:grpSpPr>
          <a:xfrm>
            <a:off x="6154738" y="4311899"/>
            <a:ext cx="2627312" cy="2189163"/>
            <a:chOff x="6516688" y="2530475"/>
            <a:chExt cx="2627312" cy="2189163"/>
          </a:xfrm>
        </p:grpSpPr>
        <p:sp>
          <p:nvSpPr>
            <p:cNvPr id="17" name="Oval 13">
              <a:extLst>
                <a:ext uri="{FF2B5EF4-FFF2-40B4-BE49-F238E27FC236}">
                  <a16:creationId xmlns:a16="http://schemas.microsoft.com/office/drawing/2014/main" id="{0FE7EBD1-1E9B-1D46-9C83-EA69AA14BB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7463" y="2530475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30</a:t>
              </a:r>
            </a:p>
          </p:txBody>
        </p:sp>
        <p:sp>
          <p:nvSpPr>
            <p:cNvPr id="18" name="Oval 14">
              <a:extLst>
                <a:ext uri="{FF2B5EF4-FFF2-40B4-BE49-F238E27FC236}">
                  <a16:creationId xmlns:a16="http://schemas.microsoft.com/office/drawing/2014/main" id="{9BE2416C-18A5-C74B-B143-9C9E3542D2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6275" y="3348038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9" name="Oval 15">
              <a:extLst>
                <a:ext uri="{FF2B5EF4-FFF2-40B4-BE49-F238E27FC236}">
                  <a16:creationId xmlns:a16="http://schemas.microsoft.com/office/drawing/2014/main" id="{12ECCEC5-634B-E146-8D8C-F9F845DEE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7225" y="3314700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20" name="Oval 16">
              <a:extLst>
                <a:ext uri="{FF2B5EF4-FFF2-40B4-BE49-F238E27FC236}">
                  <a16:creationId xmlns:a16="http://schemas.microsoft.com/office/drawing/2014/main" id="{C96C0DC9-7618-7344-96AF-9E5E41621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6688" y="4256088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9D134B85-8F94-2B47-8DFF-E29316650C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37413" y="2917825"/>
              <a:ext cx="488950" cy="428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AE31E932-13C3-614E-9D9A-49B4D1E881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23063" y="3717925"/>
              <a:ext cx="349250" cy="5318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3" name="Rectangle 19">
              <a:extLst>
                <a:ext uri="{FF2B5EF4-FFF2-40B4-BE49-F238E27FC236}">
                  <a16:creationId xmlns:a16="http://schemas.microsoft.com/office/drawing/2014/main" id="{94990E91-5650-014B-AA50-DBB4A297E5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0238" y="3354388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5</a:t>
              </a:r>
            </a:p>
          </p:txBody>
        </p:sp>
        <p:sp>
          <p:nvSpPr>
            <p:cNvPr id="24" name="Rectangle 20">
              <a:extLst>
                <a:ext uri="{FF2B5EF4-FFF2-40B4-BE49-F238E27FC236}">
                  <a16:creationId xmlns:a16="http://schemas.microsoft.com/office/drawing/2014/main" id="{CD39C6C8-B4B1-EB47-9CD2-BC6200B5D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0713" y="3306763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40</a:t>
              </a:r>
            </a:p>
          </p:txBody>
        </p:sp>
        <p:sp>
          <p:nvSpPr>
            <p:cNvPr id="25" name="Rectangle 21">
              <a:extLst>
                <a:ext uri="{FF2B5EF4-FFF2-40B4-BE49-F238E27FC236}">
                  <a16:creationId xmlns:a16="http://schemas.microsoft.com/office/drawing/2014/main" id="{DDE98F0B-4801-F84C-BCC7-7F114473DB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1613" y="4262438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2</a:t>
              </a:r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DED9BD8F-15AC-E146-A7FD-7206B2F06B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53375" y="2908300"/>
              <a:ext cx="536575" cy="4048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" name="Oval 23">
              <a:extLst>
                <a:ext uri="{FF2B5EF4-FFF2-40B4-BE49-F238E27FC236}">
                  <a16:creationId xmlns:a16="http://schemas.microsoft.com/office/drawing/2014/main" id="{DCE3FC56-1D29-1C45-A021-F5347C5748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2263" y="4252913"/>
              <a:ext cx="392112" cy="39211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28" name="Rectangle 24">
              <a:extLst>
                <a:ext uri="{FF2B5EF4-FFF2-40B4-BE49-F238E27FC236}">
                  <a16:creationId xmlns:a16="http://schemas.microsoft.com/office/drawing/2014/main" id="{80974E76-F296-664D-918B-D11E41511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5750" y="4244975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35</a:t>
              </a:r>
            </a:p>
          </p:txBody>
        </p:sp>
        <p:sp>
          <p:nvSpPr>
            <p:cNvPr id="29" name="Oval 25">
              <a:extLst>
                <a:ext uri="{FF2B5EF4-FFF2-40B4-BE49-F238E27FC236}">
                  <a16:creationId xmlns:a16="http://schemas.microsoft.com/office/drawing/2014/main" id="{4139D107-58AC-6548-859D-E13A378A8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91563" y="4229100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0" name="Rectangle 26">
              <a:extLst>
                <a:ext uri="{FF2B5EF4-FFF2-40B4-BE49-F238E27FC236}">
                  <a16:creationId xmlns:a16="http://schemas.microsoft.com/office/drawing/2014/main" id="{04BD5C52-CB35-1141-9F52-38B4659BC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5050" y="4221163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80</a:t>
              </a:r>
            </a:p>
          </p:txBody>
        </p:sp>
        <p:sp>
          <p:nvSpPr>
            <p:cNvPr id="31" name="Line 27">
              <a:extLst>
                <a:ext uri="{FF2B5EF4-FFF2-40B4-BE49-F238E27FC236}">
                  <a16:creationId xmlns:a16="http://schemas.microsoft.com/office/drawing/2014/main" id="{73F377AF-7C04-D243-9138-AA02CBEE4C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128000" y="3689350"/>
              <a:ext cx="238125" cy="571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" name="Line 28">
              <a:extLst>
                <a:ext uri="{FF2B5EF4-FFF2-40B4-BE49-F238E27FC236}">
                  <a16:creationId xmlns:a16="http://schemas.microsoft.com/office/drawing/2014/main" id="{2F010766-678B-F14D-A774-C0412219FA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91550" y="3678238"/>
              <a:ext cx="298450" cy="5476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CF415B4F-0952-E04D-A6BE-ECCC6EA8EDA4}"/>
              </a:ext>
            </a:extLst>
          </p:cNvPr>
          <p:cNvSpPr txBox="1"/>
          <p:nvPr/>
        </p:nvSpPr>
        <p:spPr>
          <a:xfrm>
            <a:off x="5810082" y="6031411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25343372-670D-FC4A-92E2-C84CCF3BD89C}"/>
              </a:ext>
            </a:extLst>
          </p:cNvPr>
          <p:cNvSpPr txBox="1"/>
          <p:nvPr/>
        </p:nvSpPr>
        <p:spPr>
          <a:xfrm>
            <a:off x="6279898" y="5142505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</a:t>
            </a:r>
            <a:endParaRPr kumimoji="1" lang="zh-TW" altLang="en-US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640BB815-5114-F341-BD78-0092AB838F62}"/>
              </a:ext>
            </a:extLst>
          </p:cNvPr>
          <p:cNvSpPr txBox="1"/>
          <p:nvPr/>
        </p:nvSpPr>
        <p:spPr>
          <a:xfrm>
            <a:off x="6954838" y="424864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3</a:t>
            </a:r>
            <a:endParaRPr kumimoji="1" lang="zh-TW" altLang="en-US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A53DA2D0-A1DF-1F46-B581-15ACFAC55598}"/>
              </a:ext>
            </a:extLst>
          </p:cNvPr>
          <p:cNvSpPr txBox="1"/>
          <p:nvPr/>
        </p:nvSpPr>
        <p:spPr>
          <a:xfrm>
            <a:off x="7183979" y="6026339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792D52DC-37FA-4543-99CD-18AFB4F28155}"/>
              </a:ext>
            </a:extLst>
          </p:cNvPr>
          <p:cNvSpPr txBox="1"/>
          <p:nvPr/>
        </p:nvSpPr>
        <p:spPr>
          <a:xfrm>
            <a:off x="7564979" y="5138442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</a:t>
            </a:r>
            <a:endParaRPr kumimoji="1" lang="zh-TW" altLang="en-US" dirty="0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77F3DAEF-7B98-F04A-B514-B98E4541BAB4}"/>
              </a:ext>
            </a:extLst>
          </p:cNvPr>
          <p:cNvSpPr txBox="1"/>
          <p:nvPr/>
        </p:nvSpPr>
        <p:spPr>
          <a:xfrm>
            <a:off x="8721725" y="601632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4032732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F871C7-0ED5-C24D-AB29-35442589C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056778-DAF4-E34F-A528-8D0B05DB7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F887792-2B16-F245-A34A-1E32B930D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CHAPTER 5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4C8B708-DADD-D64E-A296-6C1C0C026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F052A5-B5FB-EE4F-A30A-020596F50BCD}" type="slidenum">
              <a:rPr lang="en-US" altLang="zh-TW" smtClean="0"/>
              <a:pPr>
                <a:defRPr/>
              </a:pPr>
              <a:t>105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2012312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頁尾版面配置區 2">
            <a:extLst>
              <a:ext uri="{FF2B5EF4-FFF2-40B4-BE49-F238E27FC236}">
                <a16:creationId xmlns:a16="http://schemas.microsoft.com/office/drawing/2014/main" id="{4CF7F029-AA1B-E14A-8C5A-48169D567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91138" name="投影片編號版面配置區 3">
            <a:extLst>
              <a:ext uri="{FF2B5EF4-FFF2-40B4-BE49-F238E27FC236}">
                <a16:creationId xmlns:a16="http://schemas.microsoft.com/office/drawing/2014/main" id="{5B6626B0-641A-BA40-AFD7-55EE2B362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52E1E7F8-1D87-F24D-A7E4-ED86188A94DC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106</a:t>
            </a:fld>
            <a:endParaRPr lang="en-US" altLang="zh-TW" sz="1400"/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1A505642-7AE1-424B-9342-76ECBDE7B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4001" y="151606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Insert Node in Binary Search Tree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6BAFC729-AFD5-1A4D-B032-282FA03F5071}"/>
              </a:ext>
            </a:extLst>
          </p:cNvPr>
          <p:cNvGrpSpPr/>
          <p:nvPr/>
        </p:nvGrpSpPr>
        <p:grpSpPr>
          <a:xfrm>
            <a:off x="492125" y="2121401"/>
            <a:ext cx="8121650" cy="3125788"/>
            <a:chOff x="1022350" y="2530475"/>
            <a:chExt cx="8121650" cy="3125788"/>
          </a:xfrm>
        </p:grpSpPr>
        <p:sp>
          <p:nvSpPr>
            <p:cNvPr id="91140" name="Oval 3">
              <a:extLst>
                <a:ext uri="{FF2B5EF4-FFF2-40B4-BE49-F238E27FC236}">
                  <a16:creationId xmlns:a16="http://schemas.microsoft.com/office/drawing/2014/main" id="{BFE89109-1752-894C-8E1E-6F42A10069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3125" y="2627313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30</a:t>
              </a:r>
            </a:p>
          </p:txBody>
        </p:sp>
        <p:sp>
          <p:nvSpPr>
            <p:cNvPr id="91141" name="Oval 4">
              <a:extLst>
                <a:ext uri="{FF2B5EF4-FFF2-40B4-BE49-F238E27FC236}">
                  <a16:creationId xmlns:a16="http://schemas.microsoft.com/office/drawing/2014/main" id="{86432338-1562-5E49-8456-490865AC46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1938" y="3444875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1142" name="Oval 5">
              <a:extLst>
                <a:ext uri="{FF2B5EF4-FFF2-40B4-BE49-F238E27FC236}">
                  <a16:creationId xmlns:a16="http://schemas.microsoft.com/office/drawing/2014/main" id="{F93186F4-6AE5-E949-B3BD-008F2F5B7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2888" y="3411538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1143" name="Oval 6">
              <a:extLst>
                <a:ext uri="{FF2B5EF4-FFF2-40B4-BE49-F238E27FC236}">
                  <a16:creationId xmlns:a16="http://schemas.microsoft.com/office/drawing/2014/main" id="{CC3DFA87-EC77-C744-B65E-2586944C4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2350" y="4352925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1144" name="Line 7">
              <a:extLst>
                <a:ext uri="{FF2B5EF4-FFF2-40B4-BE49-F238E27FC236}">
                  <a16:creationId xmlns:a16="http://schemas.microsoft.com/office/drawing/2014/main" id="{D5E3355F-F5A1-2F42-A4B4-DC748DD5AC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43075" y="3014663"/>
              <a:ext cx="488950" cy="428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1145" name="Line 8">
              <a:extLst>
                <a:ext uri="{FF2B5EF4-FFF2-40B4-BE49-F238E27FC236}">
                  <a16:creationId xmlns:a16="http://schemas.microsoft.com/office/drawing/2014/main" id="{23E8D0C7-B11B-6141-92DE-3590742967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28725" y="3814763"/>
              <a:ext cx="349250" cy="5318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1146" name="Rectangle 9">
              <a:extLst>
                <a:ext uri="{FF2B5EF4-FFF2-40B4-BE49-F238E27FC236}">
                  <a16:creationId xmlns:a16="http://schemas.microsoft.com/office/drawing/2014/main" id="{F2FD7CA7-1335-0143-B936-CFBFC216A7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5900" y="345122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5</a:t>
              </a:r>
            </a:p>
          </p:txBody>
        </p:sp>
        <p:sp>
          <p:nvSpPr>
            <p:cNvPr id="91147" name="Rectangle 10">
              <a:extLst>
                <a:ext uri="{FF2B5EF4-FFF2-40B4-BE49-F238E27FC236}">
                  <a16:creationId xmlns:a16="http://schemas.microsoft.com/office/drawing/2014/main" id="{71FD5D8D-0EF6-2943-96C2-BE4855C0F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6375" y="3403600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40</a:t>
              </a:r>
            </a:p>
          </p:txBody>
        </p:sp>
        <p:sp>
          <p:nvSpPr>
            <p:cNvPr id="91148" name="Rectangle 11">
              <a:extLst>
                <a:ext uri="{FF2B5EF4-FFF2-40B4-BE49-F238E27FC236}">
                  <a16:creationId xmlns:a16="http://schemas.microsoft.com/office/drawing/2014/main" id="{F74AE828-82B3-5A41-9CE7-64EB2E5559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7275" y="435927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2</a:t>
              </a:r>
            </a:p>
          </p:txBody>
        </p:sp>
        <p:sp>
          <p:nvSpPr>
            <p:cNvPr id="91149" name="Line 12">
              <a:extLst>
                <a:ext uri="{FF2B5EF4-FFF2-40B4-BE49-F238E27FC236}">
                  <a16:creationId xmlns:a16="http://schemas.microsoft.com/office/drawing/2014/main" id="{34D4086E-2568-9D42-9373-96A94D18CA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59038" y="3005138"/>
              <a:ext cx="536575" cy="4048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1150" name="Oval 13">
              <a:extLst>
                <a:ext uri="{FF2B5EF4-FFF2-40B4-BE49-F238E27FC236}">
                  <a16:creationId xmlns:a16="http://schemas.microsoft.com/office/drawing/2014/main" id="{C2AA3E54-5A9F-D549-8C5D-457D89EC6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7463" y="2530475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30</a:t>
              </a:r>
            </a:p>
          </p:txBody>
        </p:sp>
        <p:sp>
          <p:nvSpPr>
            <p:cNvPr id="91151" name="Oval 14">
              <a:extLst>
                <a:ext uri="{FF2B5EF4-FFF2-40B4-BE49-F238E27FC236}">
                  <a16:creationId xmlns:a16="http://schemas.microsoft.com/office/drawing/2014/main" id="{885C14D1-00D1-3348-A5F3-49A9AF5FE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6275" y="3348038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1152" name="Oval 15">
              <a:extLst>
                <a:ext uri="{FF2B5EF4-FFF2-40B4-BE49-F238E27FC236}">
                  <a16:creationId xmlns:a16="http://schemas.microsoft.com/office/drawing/2014/main" id="{9C1F0D76-6E8C-8340-B48E-138A20ACDD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7225" y="3314700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1153" name="Oval 16">
              <a:extLst>
                <a:ext uri="{FF2B5EF4-FFF2-40B4-BE49-F238E27FC236}">
                  <a16:creationId xmlns:a16="http://schemas.microsoft.com/office/drawing/2014/main" id="{161CDB90-10DC-904C-9490-D309FCEE3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6688" y="4256088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1154" name="Line 17">
              <a:extLst>
                <a:ext uri="{FF2B5EF4-FFF2-40B4-BE49-F238E27FC236}">
                  <a16:creationId xmlns:a16="http://schemas.microsoft.com/office/drawing/2014/main" id="{80208BB0-493B-DB4D-8CB5-8C41E7EF67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37413" y="2917825"/>
              <a:ext cx="488950" cy="428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1155" name="Line 18">
              <a:extLst>
                <a:ext uri="{FF2B5EF4-FFF2-40B4-BE49-F238E27FC236}">
                  <a16:creationId xmlns:a16="http://schemas.microsoft.com/office/drawing/2014/main" id="{6FED04F4-80F9-BD49-B5D8-1928775F6F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23063" y="3717925"/>
              <a:ext cx="349250" cy="5318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1156" name="Rectangle 19">
              <a:extLst>
                <a:ext uri="{FF2B5EF4-FFF2-40B4-BE49-F238E27FC236}">
                  <a16:creationId xmlns:a16="http://schemas.microsoft.com/office/drawing/2014/main" id="{626660B0-7749-884E-856D-9C47EB11E7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0238" y="3354388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5</a:t>
              </a:r>
            </a:p>
          </p:txBody>
        </p:sp>
        <p:sp>
          <p:nvSpPr>
            <p:cNvPr id="91157" name="Rectangle 20">
              <a:extLst>
                <a:ext uri="{FF2B5EF4-FFF2-40B4-BE49-F238E27FC236}">
                  <a16:creationId xmlns:a16="http://schemas.microsoft.com/office/drawing/2014/main" id="{15D7579B-A09C-3547-A629-1B29D13843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0713" y="3306763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40</a:t>
              </a:r>
            </a:p>
          </p:txBody>
        </p:sp>
        <p:sp>
          <p:nvSpPr>
            <p:cNvPr id="91158" name="Rectangle 21">
              <a:extLst>
                <a:ext uri="{FF2B5EF4-FFF2-40B4-BE49-F238E27FC236}">
                  <a16:creationId xmlns:a16="http://schemas.microsoft.com/office/drawing/2014/main" id="{C30F4760-70BD-904F-BC94-C29534879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1613" y="4262438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2</a:t>
              </a:r>
            </a:p>
          </p:txBody>
        </p:sp>
        <p:sp>
          <p:nvSpPr>
            <p:cNvPr id="91159" name="Line 22">
              <a:extLst>
                <a:ext uri="{FF2B5EF4-FFF2-40B4-BE49-F238E27FC236}">
                  <a16:creationId xmlns:a16="http://schemas.microsoft.com/office/drawing/2014/main" id="{4FC98305-8695-C04D-A21F-880E6E0616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53375" y="2908300"/>
              <a:ext cx="536575" cy="4048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1160" name="Oval 23">
              <a:extLst>
                <a:ext uri="{FF2B5EF4-FFF2-40B4-BE49-F238E27FC236}">
                  <a16:creationId xmlns:a16="http://schemas.microsoft.com/office/drawing/2014/main" id="{EC786E52-3FD9-5D45-BCC8-1E2CF357F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2263" y="4252913"/>
              <a:ext cx="392112" cy="39211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1161" name="Rectangle 24">
              <a:extLst>
                <a:ext uri="{FF2B5EF4-FFF2-40B4-BE49-F238E27FC236}">
                  <a16:creationId xmlns:a16="http://schemas.microsoft.com/office/drawing/2014/main" id="{39C08621-1815-214C-88D5-2A9131D09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5750" y="4244975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35</a:t>
              </a:r>
            </a:p>
          </p:txBody>
        </p:sp>
        <p:sp>
          <p:nvSpPr>
            <p:cNvPr id="91162" name="Oval 25">
              <a:extLst>
                <a:ext uri="{FF2B5EF4-FFF2-40B4-BE49-F238E27FC236}">
                  <a16:creationId xmlns:a16="http://schemas.microsoft.com/office/drawing/2014/main" id="{737349D0-2110-C248-B363-84C5675FA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91563" y="4229100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1163" name="Rectangle 26">
              <a:extLst>
                <a:ext uri="{FF2B5EF4-FFF2-40B4-BE49-F238E27FC236}">
                  <a16:creationId xmlns:a16="http://schemas.microsoft.com/office/drawing/2014/main" id="{18F4CBEE-3655-5F40-834E-FFA8D1BDF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5050" y="4221163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80</a:t>
              </a:r>
            </a:p>
          </p:txBody>
        </p:sp>
        <p:sp>
          <p:nvSpPr>
            <p:cNvPr id="91164" name="Line 27">
              <a:extLst>
                <a:ext uri="{FF2B5EF4-FFF2-40B4-BE49-F238E27FC236}">
                  <a16:creationId xmlns:a16="http://schemas.microsoft.com/office/drawing/2014/main" id="{32EACE5F-3B6B-9847-90CD-A336D5FC17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128000" y="3689350"/>
              <a:ext cx="238125" cy="571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1165" name="Line 28">
              <a:extLst>
                <a:ext uri="{FF2B5EF4-FFF2-40B4-BE49-F238E27FC236}">
                  <a16:creationId xmlns:a16="http://schemas.microsoft.com/office/drawing/2014/main" id="{5469AAA0-7C04-684F-9E3A-4AE53D922E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91550" y="3678238"/>
              <a:ext cx="298450" cy="5476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1166" name="Oval 29">
              <a:extLst>
                <a:ext uri="{FF2B5EF4-FFF2-40B4-BE49-F238E27FC236}">
                  <a16:creationId xmlns:a16="http://schemas.microsoft.com/office/drawing/2014/main" id="{E842F875-E898-5C43-90EE-26F9E15CA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5500" y="2589213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30</a:t>
              </a:r>
            </a:p>
          </p:txBody>
        </p:sp>
        <p:sp>
          <p:nvSpPr>
            <p:cNvPr id="91167" name="Oval 30">
              <a:extLst>
                <a:ext uri="{FF2B5EF4-FFF2-40B4-BE49-F238E27FC236}">
                  <a16:creationId xmlns:a16="http://schemas.microsoft.com/office/drawing/2014/main" id="{F6A81E61-4357-464F-92A7-9EABDD830B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4313" y="3406775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1168" name="Oval 31">
              <a:extLst>
                <a:ext uri="{FF2B5EF4-FFF2-40B4-BE49-F238E27FC236}">
                  <a16:creationId xmlns:a16="http://schemas.microsoft.com/office/drawing/2014/main" id="{B80A58E0-957B-B84E-8BB9-7AA4D031F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5263" y="3373438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1169" name="Oval 32">
              <a:extLst>
                <a:ext uri="{FF2B5EF4-FFF2-40B4-BE49-F238E27FC236}">
                  <a16:creationId xmlns:a16="http://schemas.microsoft.com/office/drawing/2014/main" id="{EC26F634-DE65-324F-A55F-5101B8AC2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4725" y="4314825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1170" name="Line 33">
              <a:extLst>
                <a:ext uri="{FF2B5EF4-FFF2-40B4-BE49-F238E27FC236}">
                  <a16:creationId xmlns:a16="http://schemas.microsoft.com/office/drawing/2014/main" id="{DF9145EC-9E43-1A48-85DE-9B55926960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35450" y="2976563"/>
              <a:ext cx="488950" cy="428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1171" name="Line 34">
              <a:extLst>
                <a:ext uri="{FF2B5EF4-FFF2-40B4-BE49-F238E27FC236}">
                  <a16:creationId xmlns:a16="http://schemas.microsoft.com/office/drawing/2014/main" id="{1A649156-0100-7F4A-90AF-06D8DEEF89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21100" y="3776663"/>
              <a:ext cx="349250" cy="5318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1172" name="Rectangle 35">
              <a:extLst>
                <a:ext uri="{FF2B5EF4-FFF2-40B4-BE49-F238E27FC236}">
                  <a16:creationId xmlns:a16="http://schemas.microsoft.com/office/drawing/2014/main" id="{FC710E4F-4AE1-0A42-9C9A-FEFFA16ACF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8275" y="341312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5</a:t>
              </a:r>
            </a:p>
          </p:txBody>
        </p:sp>
        <p:sp>
          <p:nvSpPr>
            <p:cNvPr id="91173" name="Rectangle 36">
              <a:extLst>
                <a:ext uri="{FF2B5EF4-FFF2-40B4-BE49-F238E27FC236}">
                  <a16:creationId xmlns:a16="http://schemas.microsoft.com/office/drawing/2014/main" id="{89963B93-63A9-624F-B51B-AA0C697A0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8750" y="3365500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40</a:t>
              </a:r>
            </a:p>
          </p:txBody>
        </p:sp>
        <p:sp>
          <p:nvSpPr>
            <p:cNvPr id="91174" name="Rectangle 37">
              <a:extLst>
                <a:ext uri="{FF2B5EF4-FFF2-40B4-BE49-F238E27FC236}">
                  <a16:creationId xmlns:a16="http://schemas.microsoft.com/office/drawing/2014/main" id="{6E5B684A-D89A-014B-BCB1-F96A0D99B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0763" y="4319588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2</a:t>
              </a:r>
            </a:p>
          </p:txBody>
        </p:sp>
        <p:sp>
          <p:nvSpPr>
            <p:cNvPr id="91175" name="Line 38">
              <a:extLst>
                <a:ext uri="{FF2B5EF4-FFF2-40B4-BE49-F238E27FC236}">
                  <a16:creationId xmlns:a16="http://schemas.microsoft.com/office/drawing/2014/main" id="{F8DA61BD-BD93-E042-A8EE-73EB1A5EEB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51413" y="2967038"/>
              <a:ext cx="536575" cy="4048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1176" name="Oval 39">
              <a:extLst>
                <a:ext uri="{FF2B5EF4-FFF2-40B4-BE49-F238E27FC236}">
                  <a16:creationId xmlns:a16="http://schemas.microsoft.com/office/drawing/2014/main" id="{AF09E8F6-A027-B44C-9278-7C8843153D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9600" y="4287838"/>
              <a:ext cx="392113" cy="39211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1177" name="Rectangle 40">
              <a:extLst>
                <a:ext uri="{FF2B5EF4-FFF2-40B4-BE49-F238E27FC236}">
                  <a16:creationId xmlns:a16="http://schemas.microsoft.com/office/drawing/2014/main" id="{36AB91B6-90FE-2C40-890D-514F140231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279900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80</a:t>
              </a:r>
            </a:p>
          </p:txBody>
        </p:sp>
        <p:sp>
          <p:nvSpPr>
            <p:cNvPr id="91178" name="Line 41">
              <a:extLst>
                <a:ext uri="{FF2B5EF4-FFF2-40B4-BE49-F238E27FC236}">
                  <a16:creationId xmlns:a16="http://schemas.microsoft.com/office/drawing/2014/main" id="{BB000627-A708-CB4F-8BDB-9622C6E9E3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89588" y="3736975"/>
              <a:ext cx="298450" cy="5476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1179" name="Rectangle 42">
              <a:extLst>
                <a:ext uri="{FF2B5EF4-FFF2-40B4-BE49-F238E27FC236}">
                  <a16:creationId xmlns:a16="http://schemas.microsoft.com/office/drawing/2014/main" id="{BEC6201F-B617-634D-AD13-6F24783494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9588" y="5199063"/>
              <a:ext cx="125888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Insert 80</a:t>
              </a:r>
            </a:p>
          </p:txBody>
        </p:sp>
        <p:sp>
          <p:nvSpPr>
            <p:cNvPr id="91180" name="Rectangle 43">
              <a:extLst>
                <a:ext uri="{FF2B5EF4-FFF2-40B4-BE49-F238E27FC236}">
                  <a16:creationId xmlns:a16="http://schemas.microsoft.com/office/drawing/2014/main" id="{BC2D8B37-0BE3-0D4E-9B73-E9B9B43BF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488" y="5184775"/>
              <a:ext cx="125888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Insert 35</a:t>
              </a:r>
            </a:p>
          </p:txBody>
        </p:sp>
      </p:grp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頁尾版面配置區 2">
            <a:extLst>
              <a:ext uri="{FF2B5EF4-FFF2-40B4-BE49-F238E27FC236}">
                <a16:creationId xmlns:a16="http://schemas.microsoft.com/office/drawing/2014/main" id="{6CEAFB36-6795-5C41-921A-E0E74FEDA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92162" name="投影片編號版面配置區 3">
            <a:extLst>
              <a:ext uri="{FF2B5EF4-FFF2-40B4-BE49-F238E27FC236}">
                <a16:creationId xmlns:a16="http://schemas.microsoft.com/office/drawing/2014/main" id="{9A7294D3-38F7-994D-B9BC-4C08ECEBA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E72103EE-E3AF-1E4E-84FD-BD78D0E7FA6D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107</a:t>
            </a:fld>
            <a:endParaRPr lang="en-US" altLang="zh-TW" sz="1400"/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1C4E9DA6-974F-154D-BDF0-914FF1441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-28575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3600">
                <a:solidFill>
                  <a:schemeClr val="tx2"/>
                </a:solidFill>
              </a:rPr>
              <a:t>Insertion into A Binary Search Tree</a:t>
            </a:r>
            <a:endParaRPr lang="en-US" altLang="zh-TW" sz="4400">
              <a:solidFill>
                <a:schemeClr val="tx2"/>
              </a:solidFill>
            </a:endParaRPr>
          </a:p>
        </p:txBody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D0AF5614-916A-0D45-8188-2EBF3CE10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20" y="857250"/>
            <a:ext cx="9163050" cy="499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void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insertNode</a:t>
            </a:r>
            <a:r>
              <a:rPr lang="en-US" altLang="zh-TW" sz="2000" b="1" dirty="0">
                <a:latin typeface="Courier New" panose="02070309020205020404" pitchFamily="49" charset="0"/>
              </a:rPr>
              <a:t>(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treePointer</a:t>
            </a:r>
            <a:r>
              <a:rPr lang="en-US" altLang="zh-TW" sz="2000" b="1" dirty="0">
                <a:latin typeface="Courier New" panose="02070309020205020404" pitchFamily="49" charset="0"/>
              </a:rPr>
              <a:t> *node,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000" b="1" dirty="0">
                <a:latin typeface="Courier New" panose="02070309020205020404" pitchFamily="49" charset="0"/>
              </a:rPr>
              <a:t> k,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iType</a:t>
            </a:r>
            <a:r>
              <a:rPr lang="en-US" altLang="zh-TW" sz="2000" b="1" dirty="0">
                <a:latin typeface="Courier New" panose="02070309020205020404" pitchFamily="49" charset="0"/>
              </a:rPr>
              <a:t>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theItem</a:t>
            </a:r>
            <a:r>
              <a:rPr lang="en-US" altLang="zh-TW" sz="2000" b="1" dirty="0">
                <a:latin typeface="Courier New" panose="02070309020205020404" pitchFamily="49" charset="0"/>
              </a:rPr>
              <a:t>)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{ 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treePointer</a:t>
            </a:r>
            <a:r>
              <a:rPr lang="en-US" altLang="zh-TW" sz="2000" b="1" dirty="0">
                <a:latin typeface="Courier New" panose="02070309020205020404" pitchFamily="49" charset="0"/>
              </a:rPr>
              <a:t>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ptr</a:t>
            </a:r>
            <a:r>
              <a:rPr lang="en-US" altLang="zh-TW" sz="2000" b="1" dirty="0">
                <a:latin typeface="Courier New" panose="02070309020205020404" pitchFamily="49" charset="0"/>
              </a:rPr>
              <a:t>, temp =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modifiedSearch</a:t>
            </a:r>
            <a:r>
              <a:rPr lang="en-US" altLang="zh-TW" sz="2000" b="1" dirty="0">
                <a:latin typeface="Courier New" panose="02070309020205020404" pitchFamily="49" charset="0"/>
              </a:rPr>
              <a:t>(*node, k);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dirty="0">
                <a:latin typeface="Courier New" panose="02070309020205020404" pitchFamily="49" charset="0"/>
              </a:rPr>
              <a:t>  /* if the tree is empty or k is present, return NULL; otherwise, return the last node during the search*/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endParaRPr lang="en-US" altLang="zh-TW" sz="2000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if (temp || !(*node)) {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dirty="0">
                <a:latin typeface="Courier New" panose="02070309020205020404" pitchFamily="49" charset="0"/>
              </a:rPr>
              <a:t>   /* if k is not present or tree is empty */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MALLOC(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ptr</a:t>
            </a:r>
            <a:r>
              <a:rPr lang="en-US" altLang="zh-TW" sz="2000" b="1" dirty="0">
                <a:latin typeface="Courier New" panose="02070309020205020404" pitchFamily="49" charset="0"/>
              </a:rPr>
              <a:t>,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sizeof</a:t>
            </a:r>
            <a:r>
              <a:rPr lang="en-US" altLang="zh-TW" sz="2000" b="1" dirty="0">
                <a:latin typeface="Courier New" panose="02070309020205020404" pitchFamily="49" charset="0"/>
              </a:rPr>
              <a:t>(*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ptr</a:t>
            </a:r>
            <a:r>
              <a:rPr lang="en-US" altLang="zh-TW" sz="2000" b="1" dirty="0">
                <a:latin typeface="Courier New" panose="02070309020205020404" pitchFamily="49" charset="0"/>
              </a:rPr>
              <a:t>));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ptr</a:t>
            </a:r>
            <a:r>
              <a:rPr lang="en-US" altLang="zh-TW" sz="2000" b="1" dirty="0">
                <a:latin typeface="Courier New" panose="02070309020205020404" pitchFamily="49" charset="0"/>
              </a:rPr>
              <a:t>-&gt;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data.key</a:t>
            </a:r>
            <a:r>
              <a:rPr lang="en-US" altLang="zh-TW" sz="2000" b="1" dirty="0">
                <a:latin typeface="Courier New" panose="02070309020205020404" pitchFamily="49" charset="0"/>
              </a:rPr>
              <a:t> = k;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ptr</a:t>
            </a:r>
            <a:r>
              <a:rPr lang="en-US" altLang="zh-TW" sz="2000" b="1" dirty="0">
                <a:latin typeface="Courier New" panose="02070309020205020404" pitchFamily="49" charset="0"/>
              </a:rPr>
              <a:t>-&gt;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data.item</a:t>
            </a:r>
            <a:r>
              <a:rPr lang="en-US" altLang="zh-TW" sz="2000" b="1" dirty="0">
                <a:latin typeface="Courier New" panose="02070309020205020404" pitchFamily="49" charset="0"/>
              </a:rPr>
              <a:t> =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theItem</a:t>
            </a:r>
            <a:r>
              <a:rPr lang="en-US" altLang="zh-TW" sz="20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ptr</a:t>
            </a:r>
            <a:r>
              <a:rPr lang="en-US" altLang="zh-TW" sz="2000" b="1" dirty="0">
                <a:latin typeface="Courier New" panose="02070309020205020404" pitchFamily="49" charset="0"/>
              </a:rPr>
              <a:t>-&gt;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leftChild</a:t>
            </a:r>
            <a:r>
              <a:rPr lang="en-US" altLang="zh-TW" sz="2000" b="1" dirty="0">
                <a:latin typeface="Courier New" panose="02070309020205020404" pitchFamily="49" charset="0"/>
              </a:rPr>
              <a:t> =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ptr</a:t>
            </a:r>
            <a:r>
              <a:rPr lang="en-US" altLang="zh-TW" sz="2000" b="1" dirty="0">
                <a:latin typeface="Courier New" panose="02070309020205020404" pitchFamily="49" charset="0"/>
              </a:rPr>
              <a:t>-&gt;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rightChild</a:t>
            </a:r>
            <a:r>
              <a:rPr lang="en-US" altLang="zh-TW" sz="2000" b="1" dirty="0">
                <a:latin typeface="Courier New" panose="02070309020205020404" pitchFamily="49" charset="0"/>
              </a:rPr>
              <a:t> = NULL;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if (*node) 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>
                <a:solidFill>
                  <a:srgbClr val="C00000"/>
                </a:solidFill>
                <a:latin typeface="Courier New" panose="02070309020205020404" pitchFamily="49" charset="0"/>
              </a:rPr>
              <a:t>     if (k &lt; temp-&gt;</a:t>
            </a:r>
            <a:r>
              <a:rPr lang="en-US" altLang="zh-TW" sz="2000" b="1" dirty="0" err="1">
                <a:solidFill>
                  <a:srgbClr val="C00000"/>
                </a:solidFill>
                <a:latin typeface="Courier New" panose="02070309020205020404" pitchFamily="49" charset="0"/>
              </a:rPr>
              <a:t>data.key</a:t>
            </a:r>
            <a:r>
              <a:rPr lang="en-US" altLang="zh-TW" sz="2000" b="1" dirty="0">
                <a:solidFill>
                  <a:srgbClr val="C00000"/>
                </a:solidFill>
                <a:latin typeface="Courier New" panose="02070309020205020404" pitchFamily="49" charset="0"/>
              </a:rPr>
              <a:t>) temp-&gt;</a:t>
            </a:r>
            <a:r>
              <a:rPr lang="en-US" altLang="zh-TW" sz="2000" b="1" dirty="0" err="1">
                <a:solidFill>
                  <a:srgbClr val="C00000"/>
                </a:solidFill>
                <a:latin typeface="Courier New" panose="02070309020205020404" pitchFamily="49" charset="0"/>
              </a:rPr>
              <a:t>leftChild</a:t>
            </a:r>
            <a:r>
              <a:rPr lang="en-US" altLang="zh-TW" sz="2000" b="1" dirty="0">
                <a:solidFill>
                  <a:srgbClr val="C00000"/>
                </a:solidFill>
                <a:latin typeface="Courier New" panose="02070309020205020404" pitchFamily="49" charset="0"/>
              </a:rPr>
              <a:t> = </a:t>
            </a:r>
            <a:r>
              <a:rPr lang="en-US" altLang="zh-TW" sz="2000" b="1" dirty="0" err="1">
                <a:solidFill>
                  <a:srgbClr val="C00000"/>
                </a:solidFill>
                <a:latin typeface="Courier New" panose="02070309020205020404" pitchFamily="49" charset="0"/>
              </a:rPr>
              <a:t>ptr</a:t>
            </a:r>
            <a:r>
              <a:rPr lang="en-US" altLang="zh-TW" sz="2000" b="1" dirty="0">
                <a:solidFill>
                  <a:srgbClr val="C00000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>
                <a:solidFill>
                  <a:srgbClr val="C00000"/>
                </a:solidFill>
                <a:latin typeface="Courier New" panose="02070309020205020404" pitchFamily="49" charset="0"/>
              </a:rPr>
              <a:t>     else temp-&gt;</a:t>
            </a:r>
            <a:r>
              <a:rPr lang="en-US" altLang="zh-TW" sz="2000" b="1" dirty="0" err="1">
                <a:solidFill>
                  <a:srgbClr val="C00000"/>
                </a:solidFill>
                <a:latin typeface="Courier New" panose="02070309020205020404" pitchFamily="49" charset="0"/>
              </a:rPr>
              <a:t>rightChild</a:t>
            </a:r>
            <a:r>
              <a:rPr lang="en-US" altLang="zh-TW" sz="2000" b="1" dirty="0">
                <a:solidFill>
                  <a:srgbClr val="C00000"/>
                </a:solidFill>
                <a:latin typeface="Courier New" panose="02070309020205020404" pitchFamily="49" charset="0"/>
              </a:rPr>
              <a:t> = </a:t>
            </a:r>
            <a:r>
              <a:rPr lang="en-US" altLang="zh-TW" sz="2000" b="1" dirty="0" err="1">
                <a:solidFill>
                  <a:srgbClr val="C00000"/>
                </a:solidFill>
                <a:latin typeface="Courier New" panose="02070309020205020404" pitchFamily="49" charset="0"/>
              </a:rPr>
              <a:t>ptr</a:t>
            </a:r>
            <a:r>
              <a:rPr lang="en-US" altLang="zh-TW" sz="2000" b="1" dirty="0">
                <a:solidFill>
                  <a:srgbClr val="C00000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else *node =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ptr</a:t>
            </a:r>
            <a:r>
              <a:rPr lang="en-US" altLang="zh-TW" sz="20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}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}  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7C659377-437A-4044-A5E1-6061B4FEBF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524" y="5921673"/>
            <a:ext cx="881927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 u="sng" dirty="0"/>
              <a:t>*Program 5.17:</a:t>
            </a:r>
            <a:r>
              <a:rPr lang="en-US" altLang="zh-TW" sz="2400" u="sng" dirty="0"/>
              <a:t> Inserting an element into a binary search tree (p.235)</a:t>
            </a:r>
            <a:endParaRPr lang="en-US" altLang="zh-TW" sz="2400" b="1" u="sng"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頁尾版面配置區 2">
            <a:extLst>
              <a:ext uri="{FF2B5EF4-FFF2-40B4-BE49-F238E27FC236}">
                <a16:creationId xmlns:a16="http://schemas.microsoft.com/office/drawing/2014/main" id="{5544A6B7-CBDB-3A44-9CE5-34079F961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93186" name="投影片編號版面配置區 3">
            <a:extLst>
              <a:ext uri="{FF2B5EF4-FFF2-40B4-BE49-F238E27FC236}">
                <a16:creationId xmlns:a16="http://schemas.microsoft.com/office/drawing/2014/main" id="{567764A5-EE52-CA4A-9F52-39478D582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DED8770B-3D63-0140-8FAC-482E108FD39B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108</a:t>
            </a:fld>
            <a:endParaRPr lang="en-US" altLang="zh-TW" sz="1400"/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E4CB8339-28D4-0C48-A6AF-643C5731D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425" y="26988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Deletion for a Binary Search Tree</a:t>
            </a:r>
          </a:p>
        </p:txBody>
      </p:sp>
      <p:sp>
        <p:nvSpPr>
          <p:cNvPr id="93188" name="Text Box 3">
            <a:extLst>
              <a:ext uri="{FF2B5EF4-FFF2-40B4-BE49-F238E27FC236}">
                <a16:creationId xmlns:a16="http://schemas.microsoft.com/office/drawing/2014/main" id="{DAD28181-C646-594B-B028-2337495452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189" y="3565526"/>
            <a:ext cx="2249739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>
                <a:solidFill>
                  <a:srgbClr val="CC3300"/>
                </a:solidFill>
              </a:rPr>
              <a:t>Leaf node is easy to delete</a:t>
            </a:r>
            <a:endParaRPr lang="en-US" altLang="zh-TW" sz="2400" dirty="0">
              <a:solidFill>
                <a:srgbClr val="CC3300"/>
              </a:solidFill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E95D79B-4C59-4E43-89E8-83B442DB0CAF}"/>
              </a:ext>
            </a:extLst>
          </p:cNvPr>
          <p:cNvGrpSpPr/>
          <p:nvPr/>
        </p:nvGrpSpPr>
        <p:grpSpPr>
          <a:xfrm>
            <a:off x="628650" y="1305719"/>
            <a:ext cx="2222500" cy="2132013"/>
            <a:chOff x="1717675" y="1616075"/>
            <a:chExt cx="2222500" cy="2132013"/>
          </a:xfrm>
        </p:grpSpPr>
        <p:sp>
          <p:nvSpPr>
            <p:cNvPr id="93189" name="Oval 4">
              <a:extLst>
                <a:ext uri="{FF2B5EF4-FFF2-40B4-BE49-F238E27FC236}">
                  <a16:creationId xmlns:a16="http://schemas.microsoft.com/office/drawing/2014/main" id="{4EF6FA0E-DB86-4E47-93CD-BF1B15316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8450" y="1616075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30</a:t>
              </a:r>
            </a:p>
          </p:txBody>
        </p:sp>
        <p:sp>
          <p:nvSpPr>
            <p:cNvPr id="93190" name="Oval 5">
              <a:extLst>
                <a:ext uri="{FF2B5EF4-FFF2-40B4-BE49-F238E27FC236}">
                  <a16:creationId xmlns:a16="http://schemas.microsoft.com/office/drawing/2014/main" id="{AE29799F-C173-2D4F-90E2-345D5E91FA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7263" y="2433638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3191" name="Oval 6">
              <a:extLst>
                <a:ext uri="{FF2B5EF4-FFF2-40B4-BE49-F238E27FC236}">
                  <a16:creationId xmlns:a16="http://schemas.microsoft.com/office/drawing/2014/main" id="{B425C9C2-38B7-CB4F-A50A-39E56CD9F5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8213" y="2400300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3192" name="Oval 7">
              <a:extLst>
                <a:ext uri="{FF2B5EF4-FFF2-40B4-BE49-F238E27FC236}">
                  <a16:creationId xmlns:a16="http://schemas.microsoft.com/office/drawing/2014/main" id="{B73F08CD-874F-694E-90DD-5A9725522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7675" y="3341688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3193" name="Line 8">
              <a:extLst>
                <a:ext uri="{FF2B5EF4-FFF2-40B4-BE49-F238E27FC236}">
                  <a16:creationId xmlns:a16="http://schemas.microsoft.com/office/drawing/2014/main" id="{A1B239A7-0C4F-9C4C-9A2B-0819182939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38400" y="2003425"/>
              <a:ext cx="488950" cy="428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194" name="Line 9">
              <a:extLst>
                <a:ext uri="{FF2B5EF4-FFF2-40B4-BE49-F238E27FC236}">
                  <a16:creationId xmlns:a16="http://schemas.microsoft.com/office/drawing/2014/main" id="{14631951-1A00-AE4F-B016-BEC803EECB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24050" y="2803525"/>
              <a:ext cx="349250" cy="5318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195" name="Rectangle 10">
              <a:extLst>
                <a:ext uri="{FF2B5EF4-FFF2-40B4-BE49-F238E27FC236}">
                  <a16:creationId xmlns:a16="http://schemas.microsoft.com/office/drawing/2014/main" id="{0322690C-5AC3-434A-91B7-D27260F420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5525" y="2401888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5</a:t>
              </a:r>
            </a:p>
          </p:txBody>
        </p:sp>
        <p:sp>
          <p:nvSpPr>
            <p:cNvPr id="93196" name="Rectangle 11">
              <a:extLst>
                <a:ext uri="{FF2B5EF4-FFF2-40B4-BE49-F238E27FC236}">
                  <a16:creationId xmlns:a16="http://schemas.microsoft.com/office/drawing/2014/main" id="{74DE9C7E-5E1A-4345-9799-1F28ADC01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650" y="3290888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2</a:t>
              </a:r>
            </a:p>
          </p:txBody>
        </p:sp>
        <p:sp>
          <p:nvSpPr>
            <p:cNvPr id="93197" name="Line 12">
              <a:extLst>
                <a:ext uri="{FF2B5EF4-FFF2-40B4-BE49-F238E27FC236}">
                  <a16:creationId xmlns:a16="http://schemas.microsoft.com/office/drawing/2014/main" id="{B9D77D8F-7513-3943-914B-C85216D973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4363" y="1993900"/>
              <a:ext cx="536575" cy="4048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198" name="Text Box 20">
              <a:extLst>
                <a:ext uri="{FF2B5EF4-FFF2-40B4-BE49-F238E27FC236}">
                  <a16:creationId xmlns:a16="http://schemas.microsoft.com/office/drawing/2014/main" id="{2301671D-5562-CA40-A45C-0A947E918D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1225" y="2346325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80</a:t>
              </a:r>
              <a:endParaRPr lang="en-US" altLang="zh-TW">
                <a:solidFill>
                  <a:srgbClr val="CC3300"/>
                </a:solidFill>
              </a:endParaRP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5FDB7F62-945B-C944-87D9-2675F0F0C370}"/>
              </a:ext>
            </a:extLst>
          </p:cNvPr>
          <p:cNvGrpSpPr/>
          <p:nvPr/>
        </p:nvGrpSpPr>
        <p:grpSpPr>
          <a:xfrm>
            <a:off x="2781300" y="933450"/>
            <a:ext cx="6286500" cy="5295900"/>
            <a:chOff x="1714500" y="933450"/>
            <a:chExt cx="6286500" cy="5295900"/>
          </a:xfrm>
        </p:grpSpPr>
        <p:sp>
          <p:nvSpPr>
            <p:cNvPr id="93224" name="Line 85">
              <a:extLst>
                <a:ext uri="{FF2B5EF4-FFF2-40B4-BE49-F238E27FC236}">
                  <a16:creationId xmlns:a16="http://schemas.microsoft.com/office/drawing/2014/main" id="{CD962B22-4BA8-594C-8E39-6027BD90C5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0550" y="3333750"/>
              <a:ext cx="15430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202DAEAF-0B86-5446-A023-7F1DA657F33C}"/>
                </a:ext>
              </a:extLst>
            </p:cNvPr>
            <p:cNvGrpSpPr/>
            <p:nvPr/>
          </p:nvGrpSpPr>
          <p:grpSpPr>
            <a:xfrm>
              <a:off x="1714500" y="933450"/>
              <a:ext cx="6286500" cy="5295900"/>
              <a:chOff x="1714500" y="933450"/>
              <a:chExt cx="6286500" cy="5295900"/>
            </a:xfrm>
          </p:grpSpPr>
          <p:sp>
            <p:nvSpPr>
              <p:cNvPr id="93208" name="Line 57">
                <a:extLst>
                  <a:ext uri="{FF2B5EF4-FFF2-40B4-BE49-F238E27FC236}">
                    <a16:creationId xmlns:a16="http://schemas.microsoft.com/office/drawing/2014/main" id="{6CE2085F-861B-8142-991E-46F85FEA81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24400" y="4267200"/>
                <a:ext cx="990600" cy="762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grpSp>
            <p:nvGrpSpPr>
              <p:cNvPr id="5" name="群組 4">
                <a:extLst>
                  <a:ext uri="{FF2B5EF4-FFF2-40B4-BE49-F238E27FC236}">
                    <a16:creationId xmlns:a16="http://schemas.microsoft.com/office/drawing/2014/main" id="{428608CA-136C-864C-9C7E-5FE64F736E62}"/>
                  </a:ext>
                </a:extLst>
              </p:cNvPr>
              <p:cNvGrpSpPr/>
              <p:nvPr/>
            </p:nvGrpSpPr>
            <p:grpSpPr>
              <a:xfrm>
                <a:off x="1714500" y="933450"/>
                <a:ext cx="6286500" cy="5295900"/>
                <a:chOff x="1714500" y="933450"/>
                <a:chExt cx="6286500" cy="5295900"/>
              </a:xfrm>
            </p:grpSpPr>
            <p:sp>
              <p:nvSpPr>
                <p:cNvPr id="93213" name="Text Box 70">
                  <a:extLst>
                    <a:ext uri="{FF2B5EF4-FFF2-40B4-BE49-F238E27FC236}">
                      <a16:creationId xmlns:a16="http://schemas.microsoft.com/office/drawing/2014/main" id="{48D3D391-88B3-464D-A78E-EC706516EE0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49625" y="2800350"/>
                  <a:ext cx="387350" cy="5794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/>
                    <a:t>1</a:t>
                  </a:r>
                </a:p>
              </p:txBody>
            </p:sp>
            <p:grpSp>
              <p:nvGrpSpPr>
                <p:cNvPr id="4" name="群組 3">
                  <a:extLst>
                    <a:ext uri="{FF2B5EF4-FFF2-40B4-BE49-F238E27FC236}">
                      <a16:creationId xmlns:a16="http://schemas.microsoft.com/office/drawing/2014/main" id="{9444D38B-D4CD-6B4B-A5BA-47165232EE6C}"/>
                    </a:ext>
                  </a:extLst>
                </p:cNvPr>
                <p:cNvGrpSpPr/>
                <p:nvPr/>
              </p:nvGrpSpPr>
              <p:grpSpPr>
                <a:xfrm>
                  <a:off x="1714500" y="933450"/>
                  <a:ext cx="6286500" cy="5295900"/>
                  <a:chOff x="1714500" y="933450"/>
                  <a:chExt cx="6286500" cy="5295900"/>
                </a:xfrm>
              </p:grpSpPr>
              <p:sp>
                <p:nvSpPr>
                  <p:cNvPr id="93199" name="Oval 47">
                    <a:extLst>
                      <a:ext uri="{FF2B5EF4-FFF2-40B4-BE49-F238E27FC236}">
                        <a16:creationId xmlns:a16="http://schemas.microsoft.com/office/drawing/2014/main" id="{F73EE675-FE8F-BD49-9DFE-E244BD7C70C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276600" y="2895600"/>
                    <a:ext cx="514350" cy="533400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accent1"/>
                      </a:buClr>
                      <a:buSzPct val="70000"/>
                      <a:buFont typeface="Monotype Sorts" pitchFamily="2" charset="2"/>
                      <a:buChar char="n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TW" altLang="en-US" sz="2000">
                      <a:solidFill>
                        <a:srgbClr val="003399"/>
                      </a:solidFill>
                    </a:endParaRPr>
                  </a:p>
                </p:txBody>
              </p:sp>
              <p:sp>
                <p:nvSpPr>
                  <p:cNvPr id="93200" name="Oval 48">
                    <a:extLst>
                      <a:ext uri="{FF2B5EF4-FFF2-40B4-BE49-F238E27FC236}">
                        <a16:creationId xmlns:a16="http://schemas.microsoft.com/office/drawing/2014/main" id="{BB878BD2-7909-9E4E-9394-716C279659B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95800" y="3714750"/>
                    <a:ext cx="514350" cy="533400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accent1"/>
                      </a:buClr>
                      <a:buSzPct val="70000"/>
                      <a:buFont typeface="Monotype Sorts" pitchFamily="2" charset="2"/>
                      <a:buChar char="n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TW" altLang="en-US" sz="2000">
                      <a:solidFill>
                        <a:srgbClr val="003399"/>
                      </a:solidFill>
                    </a:endParaRPr>
                  </a:p>
                </p:txBody>
              </p:sp>
              <p:sp>
                <p:nvSpPr>
                  <p:cNvPr id="93201" name="Text Box 49">
                    <a:extLst>
                      <a:ext uri="{FF2B5EF4-FFF2-40B4-BE49-F238E27FC236}">
                        <a16:creationId xmlns:a16="http://schemas.microsoft.com/office/drawing/2014/main" id="{E11B50D8-C8EF-C44A-92EC-D00E3F139BA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68825" y="3638550"/>
                    <a:ext cx="387350" cy="57943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1"/>
                      </a:buClr>
                      <a:buSzPct val="70000"/>
                      <a:buFont typeface="Monotype Sorts" pitchFamily="2" charset="2"/>
                      <a:buChar char="n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zh-TW"/>
                      <a:t>2</a:t>
                    </a:r>
                  </a:p>
                </p:txBody>
              </p:sp>
              <p:sp>
                <p:nvSpPr>
                  <p:cNvPr id="93202" name="Line 50">
                    <a:extLst>
                      <a:ext uri="{FF2B5EF4-FFF2-40B4-BE49-F238E27FC236}">
                        <a16:creationId xmlns:a16="http://schemas.microsoft.com/office/drawing/2014/main" id="{E5329F71-B365-754C-A9C0-B754F125314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733800" y="3333750"/>
                    <a:ext cx="800100" cy="49530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3203" name="Line 51">
                    <a:extLst>
                      <a:ext uri="{FF2B5EF4-FFF2-40B4-BE49-F238E27FC236}">
                        <a16:creationId xmlns:a16="http://schemas.microsoft.com/office/drawing/2014/main" id="{FDE0D135-9433-5C4A-99C1-1CA80B05F70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457450" y="3390900"/>
                    <a:ext cx="914400" cy="55245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3204" name="Line 52">
                    <a:extLst>
                      <a:ext uri="{FF2B5EF4-FFF2-40B4-BE49-F238E27FC236}">
                        <a16:creationId xmlns:a16="http://schemas.microsoft.com/office/drawing/2014/main" id="{44D304C6-FA84-D04C-B15F-18666146D68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714500" y="3962400"/>
                    <a:ext cx="723900" cy="120015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3205" name="Line 53">
                    <a:extLst>
                      <a:ext uri="{FF2B5EF4-FFF2-40B4-BE49-F238E27FC236}">
                        <a16:creationId xmlns:a16="http://schemas.microsoft.com/office/drawing/2014/main" id="{88E03B42-5393-5943-963E-DEA5E87F882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733550" y="5162550"/>
                    <a:ext cx="1543050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3206" name="Line 54">
                    <a:extLst>
                      <a:ext uri="{FF2B5EF4-FFF2-40B4-BE49-F238E27FC236}">
                        <a16:creationId xmlns:a16="http://schemas.microsoft.com/office/drawing/2014/main" id="{8C21A642-7778-2C42-9953-8F386399EED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419350" y="3962400"/>
                    <a:ext cx="838200" cy="120015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3207" name="Text Box 55">
                    <a:extLst>
                      <a:ext uri="{FF2B5EF4-FFF2-40B4-BE49-F238E27FC236}">
                        <a16:creationId xmlns:a16="http://schemas.microsoft.com/office/drawing/2014/main" id="{B1F21A89-8854-5E47-80E3-71EC8C244A2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139950" y="4419600"/>
                    <a:ext cx="635000" cy="57943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1"/>
                      </a:buClr>
                      <a:buSzPct val="70000"/>
                      <a:buFont typeface="Monotype Sorts" pitchFamily="2" charset="2"/>
                      <a:buChar char="n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zh-TW"/>
                      <a:t>T1</a:t>
                    </a:r>
                  </a:p>
                </p:txBody>
              </p:sp>
              <p:sp>
                <p:nvSpPr>
                  <p:cNvPr id="93209" name="Line 62">
                    <a:extLst>
                      <a:ext uri="{FF2B5EF4-FFF2-40B4-BE49-F238E27FC236}">
                        <a16:creationId xmlns:a16="http://schemas.microsoft.com/office/drawing/2014/main" id="{AB2248A0-884C-1F48-8531-789507C86C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991100" y="5029200"/>
                    <a:ext cx="723900" cy="120015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3210" name="Line 63">
                    <a:extLst>
                      <a:ext uri="{FF2B5EF4-FFF2-40B4-BE49-F238E27FC236}">
                        <a16:creationId xmlns:a16="http://schemas.microsoft.com/office/drawing/2014/main" id="{53DBD792-2454-6941-B92B-C22C247EEF7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010150" y="6229350"/>
                    <a:ext cx="1543050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3211" name="Line 64">
                    <a:extLst>
                      <a:ext uri="{FF2B5EF4-FFF2-40B4-BE49-F238E27FC236}">
                        <a16:creationId xmlns:a16="http://schemas.microsoft.com/office/drawing/2014/main" id="{ED8ECD31-2C7E-AF44-A6B8-11ACAA821E9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695950" y="5029200"/>
                    <a:ext cx="838200" cy="120015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3212" name="Text Box 65">
                    <a:extLst>
                      <a:ext uri="{FF2B5EF4-FFF2-40B4-BE49-F238E27FC236}">
                        <a16:creationId xmlns:a16="http://schemas.microsoft.com/office/drawing/2014/main" id="{F98B09E8-1911-D841-990C-97C680D63E7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416550" y="5486400"/>
                    <a:ext cx="635000" cy="57943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1"/>
                      </a:buClr>
                      <a:buSzPct val="70000"/>
                      <a:buFont typeface="Monotype Sorts" pitchFamily="2" charset="2"/>
                      <a:buChar char="n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zh-TW"/>
                      <a:t>T2</a:t>
                    </a:r>
                  </a:p>
                </p:txBody>
              </p:sp>
              <p:sp>
                <p:nvSpPr>
                  <p:cNvPr id="93214" name="Text Box 71">
                    <a:extLst>
                      <a:ext uri="{FF2B5EF4-FFF2-40B4-BE49-F238E27FC236}">
                        <a16:creationId xmlns:a16="http://schemas.microsoft.com/office/drawing/2014/main" id="{3D4B932F-6CC0-AB4D-997E-5A2B2B9A3F4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94175" y="4248150"/>
                    <a:ext cx="477838" cy="57943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1"/>
                      </a:buClr>
                      <a:buSzPct val="70000"/>
                      <a:buFont typeface="Monotype Sorts" pitchFamily="2" charset="2"/>
                      <a:buChar char="n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zh-TW" dirty="0">
                        <a:solidFill>
                          <a:srgbClr val="CC3300"/>
                        </a:solidFill>
                      </a:rPr>
                      <a:t>X</a:t>
                    </a:r>
                  </a:p>
                </p:txBody>
              </p:sp>
              <p:sp>
                <p:nvSpPr>
                  <p:cNvPr id="93215" name="Oval 72">
                    <a:extLst>
                      <a:ext uri="{FF2B5EF4-FFF2-40B4-BE49-F238E27FC236}">
                        <a16:creationId xmlns:a16="http://schemas.microsoft.com/office/drawing/2014/main" id="{56020E65-606D-A040-A440-77B106ED3DB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86450" y="1028700"/>
                    <a:ext cx="514350" cy="533400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accent1"/>
                      </a:buClr>
                      <a:buSzPct val="70000"/>
                      <a:buFont typeface="Monotype Sorts" pitchFamily="2" charset="2"/>
                      <a:buChar char="n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TW" altLang="en-US" sz="2000">
                      <a:solidFill>
                        <a:srgbClr val="003399"/>
                      </a:solidFill>
                    </a:endParaRPr>
                  </a:p>
                </p:txBody>
              </p:sp>
              <p:sp>
                <p:nvSpPr>
                  <p:cNvPr id="93216" name="Line 75">
                    <a:extLst>
                      <a:ext uri="{FF2B5EF4-FFF2-40B4-BE49-F238E27FC236}">
                        <a16:creationId xmlns:a16="http://schemas.microsoft.com/office/drawing/2014/main" id="{D9EB589E-DCD2-1F4B-A6AA-11E42D4EB14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343650" y="1466850"/>
                    <a:ext cx="800100" cy="49530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3217" name="Line 77">
                    <a:extLst>
                      <a:ext uri="{FF2B5EF4-FFF2-40B4-BE49-F238E27FC236}">
                        <a16:creationId xmlns:a16="http://schemas.microsoft.com/office/drawing/2014/main" id="{ADBA85EB-A6C0-A54E-82FE-42A698ECFA2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6438900" y="2019300"/>
                    <a:ext cx="723900" cy="120015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3218" name="Line 78">
                    <a:extLst>
                      <a:ext uri="{FF2B5EF4-FFF2-40B4-BE49-F238E27FC236}">
                        <a16:creationId xmlns:a16="http://schemas.microsoft.com/office/drawing/2014/main" id="{6D0C7A76-83C8-2A40-A58A-4E02C1C772E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457950" y="3219450"/>
                    <a:ext cx="1543050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3219" name="Line 79">
                    <a:extLst>
                      <a:ext uri="{FF2B5EF4-FFF2-40B4-BE49-F238E27FC236}">
                        <a16:creationId xmlns:a16="http://schemas.microsoft.com/office/drawing/2014/main" id="{DA26F6B5-F996-664D-B921-58C2586C03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143750" y="2019300"/>
                    <a:ext cx="838200" cy="120015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3220" name="Text Box 80">
                    <a:extLst>
                      <a:ext uri="{FF2B5EF4-FFF2-40B4-BE49-F238E27FC236}">
                        <a16:creationId xmlns:a16="http://schemas.microsoft.com/office/drawing/2014/main" id="{088D1381-41C5-CF49-BDC4-C86739A7204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864350" y="2476500"/>
                    <a:ext cx="635000" cy="57943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1"/>
                      </a:buClr>
                      <a:buSzPct val="70000"/>
                      <a:buFont typeface="Monotype Sorts" pitchFamily="2" charset="2"/>
                      <a:buChar char="n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zh-TW"/>
                      <a:t>T2</a:t>
                    </a:r>
                  </a:p>
                </p:txBody>
              </p:sp>
              <p:sp>
                <p:nvSpPr>
                  <p:cNvPr id="93221" name="Text Box 81">
                    <a:extLst>
                      <a:ext uri="{FF2B5EF4-FFF2-40B4-BE49-F238E27FC236}">
                        <a16:creationId xmlns:a16="http://schemas.microsoft.com/office/drawing/2014/main" id="{57329E67-21AB-EA4A-A59B-6FE64F73A8E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959475" y="933450"/>
                    <a:ext cx="387350" cy="57943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1"/>
                      </a:buClr>
                      <a:buSzPct val="70000"/>
                      <a:buFont typeface="Monotype Sorts" pitchFamily="2" charset="2"/>
                      <a:buChar char="n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zh-TW"/>
                      <a:t>1</a:t>
                    </a:r>
                  </a:p>
                </p:txBody>
              </p:sp>
              <p:sp>
                <p:nvSpPr>
                  <p:cNvPr id="93222" name="Line 83">
                    <a:extLst>
                      <a:ext uri="{FF2B5EF4-FFF2-40B4-BE49-F238E27FC236}">
                        <a16:creationId xmlns:a16="http://schemas.microsoft.com/office/drawing/2014/main" id="{1AAB31AF-1A0B-B74A-9616-62CCAD68A51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124450" y="1562100"/>
                    <a:ext cx="914400" cy="55245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3223" name="Line 84">
                    <a:extLst>
                      <a:ext uri="{FF2B5EF4-FFF2-40B4-BE49-F238E27FC236}">
                        <a16:creationId xmlns:a16="http://schemas.microsoft.com/office/drawing/2014/main" id="{793C4714-B515-4B41-8240-67882F28120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381500" y="2133600"/>
                    <a:ext cx="723900" cy="120015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3225" name="Line 86">
                    <a:extLst>
                      <a:ext uri="{FF2B5EF4-FFF2-40B4-BE49-F238E27FC236}">
                        <a16:creationId xmlns:a16="http://schemas.microsoft.com/office/drawing/2014/main" id="{205E3AF4-3BD3-B74C-9E08-77821E63309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086350" y="2133600"/>
                    <a:ext cx="838200" cy="120015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3226" name="Text Box 87">
                    <a:extLst>
                      <a:ext uri="{FF2B5EF4-FFF2-40B4-BE49-F238E27FC236}">
                        <a16:creationId xmlns:a16="http://schemas.microsoft.com/office/drawing/2014/main" id="{BBE37F10-4830-4D4B-83F7-8AFE44F9366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806950" y="2590800"/>
                    <a:ext cx="635000" cy="57943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1"/>
                      </a:buClr>
                      <a:buSzPct val="70000"/>
                      <a:buFont typeface="Monotype Sorts" pitchFamily="2" charset="2"/>
                      <a:buChar char="n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zh-TW"/>
                      <a:t>T1</a:t>
                    </a:r>
                  </a:p>
                </p:txBody>
              </p:sp>
              <p:sp>
                <p:nvSpPr>
                  <p:cNvPr id="93227" name="Line 88">
                    <a:extLst>
                      <a:ext uri="{FF2B5EF4-FFF2-40B4-BE49-F238E27FC236}">
                        <a16:creationId xmlns:a16="http://schemas.microsoft.com/office/drawing/2014/main" id="{1D09D26B-83C7-2645-9664-67AA25B6381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172200" y="3524250"/>
                    <a:ext cx="0" cy="1695450"/>
                  </a:xfrm>
                  <a:prstGeom prst="line">
                    <a:avLst/>
                  </a:prstGeom>
                  <a:noFill/>
                  <a:ln w="9525">
                    <a:solidFill>
                      <a:srgbClr val="003399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</p:grpSp>
          </p:grpSp>
        </p:grpSp>
      </p:grpSp>
      <p:sp>
        <p:nvSpPr>
          <p:cNvPr id="51" name="Text Box 3">
            <a:extLst>
              <a:ext uri="{FF2B5EF4-FFF2-40B4-BE49-F238E27FC236}">
                <a16:creationId xmlns:a16="http://schemas.microsoft.com/office/drawing/2014/main" id="{357A391B-256A-7345-B37B-FBF2FE6327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7343" y="5341144"/>
            <a:ext cx="4536407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>
                <a:solidFill>
                  <a:srgbClr val="CC3300"/>
                </a:solidFill>
              </a:rPr>
              <a:t>Non-leaf node with only one child is also easy to delete</a:t>
            </a:r>
            <a:endParaRPr lang="en-US" altLang="zh-TW" sz="2400" dirty="0">
              <a:solidFill>
                <a:srgbClr val="CC3300"/>
              </a:solidFill>
            </a:endParaRPr>
          </a:p>
        </p:txBody>
      </p:sp>
      <p:sp>
        <p:nvSpPr>
          <p:cNvPr id="52" name="Text Box 71">
            <a:extLst>
              <a:ext uri="{FF2B5EF4-FFF2-40B4-BE49-F238E27FC236}">
                <a16:creationId xmlns:a16="http://schemas.microsoft.com/office/drawing/2014/main" id="{224B350A-3C37-7A43-99A0-CF0A387CB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2940050"/>
            <a:ext cx="4778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dirty="0">
                <a:solidFill>
                  <a:srgbClr val="CC3300"/>
                </a:solidFill>
              </a:rPr>
              <a:t>X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頁尾版面配置區 2">
            <a:extLst>
              <a:ext uri="{FF2B5EF4-FFF2-40B4-BE49-F238E27FC236}">
                <a16:creationId xmlns:a16="http://schemas.microsoft.com/office/drawing/2014/main" id="{4924A5DD-48CE-854D-A69D-8EACAB9A9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94210" name="投影片編號版面配置區 3">
            <a:extLst>
              <a:ext uri="{FF2B5EF4-FFF2-40B4-BE49-F238E27FC236}">
                <a16:creationId xmlns:a16="http://schemas.microsoft.com/office/drawing/2014/main" id="{2032E7DD-1851-E745-8557-D1D45D06B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0EE03426-135F-4140-BF13-65D2E083DDAF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109</a:t>
            </a:fld>
            <a:endParaRPr lang="en-US" altLang="zh-TW" sz="1400"/>
          </a:p>
        </p:txBody>
      </p:sp>
      <p:sp>
        <p:nvSpPr>
          <p:cNvPr id="94267" name="Text Box 58">
            <a:extLst>
              <a:ext uri="{FF2B5EF4-FFF2-40B4-BE49-F238E27FC236}">
                <a16:creationId xmlns:a16="http://schemas.microsoft.com/office/drawing/2014/main" id="{5090A90E-C80D-1E4C-8D7E-E36B5CB48A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457" y="1107728"/>
            <a:ext cx="419858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rgbClr val="CC3300"/>
                </a:solidFill>
              </a:rPr>
              <a:t>Non-leaf node with two children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AA63749B-E283-8B45-A71E-32925E4F5861}"/>
              </a:ext>
            </a:extLst>
          </p:cNvPr>
          <p:cNvGrpSpPr/>
          <p:nvPr/>
        </p:nvGrpSpPr>
        <p:grpSpPr>
          <a:xfrm>
            <a:off x="1136650" y="1616075"/>
            <a:ext cx="2687638" cy="3927475"/>
            <a:chOff x="1136650" y="1616075"/>
            <a:chExt cx="2687638" cy="3927475"/>
          </a:xfrm>
        </p:grpSpPr>
        <p:sp>
          <p:nvSpPr>
            <p:cNvPr id="94212" name="Oval 3">
              <a:extLst>
                <a:ext uri="{FF2B5EF4-FFF2-40B4-BE49-F238E27FC236}">
                  <a16:creationId xmlns:a16="http://schemas.microsoft.com/office/drawing/2014/main" id="{CE3367DA-7D55-6948-BF71-A8250BF2A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7750" y="1616075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40</a:t>
              </a:r>
            </a:p>
          </p:txBody>
        </p:sp>
        <p:sp>
          <p:nvSpPr>
            <p:cNvPr id="94213" name="Oval 4">
              <a:extLst>
                <a:ext uri="{FF2B5EF4-FFF2-40B4-BE49-F238E27FC236}">
                  <a16:creationId xmlns:a16="http://schemas.microsoft.com/office/drawing/2014/main" id="{DD244E79-E027-2B45-BEDA-0DB225CE9E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6563" y="2433638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4214" name="Oval 5">
              <a:extLst>
                <a:ext uri="{FF2B5EF4-FFF2-40B4-BE49-F238E27FC236}">
                  <a16:creationId xmlns:a16="http://schemas.microsoft.com/office/drawing/2014/main" id="{3E67B2D7-E38E-4B46-B940-362457FA9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7513" y="2400300"/>
              <a:ext cx="392112" cy="392113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4215" name="Oval 6">
              <a:extLst>
                <a:ext uri="{FF2B5EF4-FFF2-40B4-BE49-F238E27FC236}">
                  <a16:creationId xmlns:a16="http://schemas.microsoft.com/office/drawing/2014/main" id="{CD5235A1-41FE-0B48-AA60-71D59E330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6975" y="3341688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4216" name="Line 7">
              <a:extLst>
                <a:ext uri="{FF2B5EF4-FFF2-40B4-BE49-F238E27FC236}">
                  <a16:creationId xmlns:a16="http://schemas.microsoft.com/office/drawing/2014/main" id="{F6D5ACC1-0D3D-0149-AF3C-97C3F9435D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17700" y="2003425"/>
              <a:ext cx="488950" cy="428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17" name="Line 8">
              <a:extLst>
                <a:ext uri="{FF2B5EF4-FFF2-40B4-BE49-F238E27FC236}">
                  <a16:creationId xmlns:a16="http://schemas.microsoft.com/office/drawing/2014/main" id="{CA649DE3-A604-524B-BE74-A4E2E575E5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03350" y="2803525"/>
              <a:ext cx="349250" cy="5318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18" name="Rectangle 9">
              <a:extLst>
                <a:ext uri="{FF2B5EF4-FFF2-40B4-BE49-F238E27FC236}">
                  <a16:creationId xmlns:a16="http://schemas.microsoft.com/office/drawing/2014/main" id="{41970F66-E426-DB4B-9246-0F97720CC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0525" y="2439988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20</a:t>
              </a:r>
            </a:p>
          </p:txBody>
        </p:sp>
        <p:sp>
          <p:nvSpPr>
            <p:cNvPr id="94219" name="Rectangle 10">
              <a:extLst>
                <a:ext uri="{FF2B5EF4-FFF2-40B4-BE49-F238E27FC236}">
                  <a16:creationId xmlns:a16="http://schemas.microsoft.com/office/drawing/2014/main" id="{7D0CD1FE-9654-6A49-A8D2-C2C9F680D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1000" y="2392363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60</a:t>
              </a:r>
            </a:p>
          </p:txBody>
        </p:sp>
        <p:sp>
          <p:nvSpPr>
            <p:cNvPr id="94220" name="Rectangle 11">
              <a:extLst>
                <a:ext uri="{FF2B5EF4-FFF2-40B4-BE49-F238E27FC236}">
                  <a16:creationId xmlns:a16="http://schemas.microsoft.com/office/drawing/2014/main" id="{C905C583-E26D-F546-8817-4C4B38DAF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650" y="3348038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10</a:t>
              </a:r>
            </a:p>
          </p:txBody>
        </p:sp>
        <p:sp>
          <p:nvSpPr>
            <p:cNvPr id="94221" name="Line 12">
              <a:extLst>
                <a:ext uri="{FF2B5EF4-FFF2-40B4-BE49-F238E27FC236}">
                  <a16:creationId xmlns:a16="http://schemas.microsoft.com/office/drawing/2014/main" id="{44DDDA7C-3FCE-1E4A-BC42-FC3C94D94A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33663" y="1993900"/>
              <a:ext cx="536575" cy="4048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22" name="Oval 13">
              <a:extLst>
                <a:ext uri="{FF2B5EF4-FFF2-40B4-BE49-F238E27FC236}">
                  <a16:creationId xmlns:a16="http://schemas.microsoft.com/office/drawing/2014/main" id="{282E6E07-490D-CB44-8E8A-A454436585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2488" y="3325813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4223" name="Line 14">
              <a:extLst>
                <a:ext uri="{FF2B5EF4-FFF2-40B4-BE49-F238E27FC236}">
                  <a16:creationId xmlns:a16="http://schemas.microsoft.com/office/drawing/2014/main" id="{2191AF5F-D554-7E46-AB22-CCB186F04B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09775" y="2822575"/>
              <a:ext cx="333375" cy="5127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24" name="Rectangle 15">
              <a:extLst>
                <a:ext uri="{FF2B5EF4-FFF2-40B4-BE49-F238E27FC236}">
                  <a16:creationId xmlns:a16="http://schemas.microsoft.com/office/drawing/2014/main" id="{3FD1057A-6945-C149-9737-A8EB9D7756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0575" y="3330575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30</a:t>
              </a:r>
            </a:p>
          </p:txBody>
        </p:sp>
        <p:sp>
          <p:nvSpPr>
            <p:cNvPr id="94225" name="Oval 16">
              <a:extLst>
                <a:ext uri="{FF2B5EF4-FFF2-40B4-BE49-F238E27FC236}">
                  <a16:creationId xmlns:a16="http://schemas.microsoft.com/office/drawing/2014/main" id="{6708CF9E-A59C-B94E-BE90-94CD18285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2550" y="3338513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4226" name="Rectangle 17">
              <a:extLst>
                <a:ext uri="{FF2B5EF4-FFF2-40B4-BE49-F238E27FC236}">
                  <a16:creationId xmlns:a16="http://schemas.microsoft.com/office/drawing/2014/main" id="{667A9582-47FB-0B4A-89A8-80A8A10EA4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6038" y="3330575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50</a:t>
              </a:r>
            </a:p>
          </p:txBody>
        </p:sp>
        <p:sp>
          <p:nvSpPr>
            <p:cNvPr id="94227" name="Oval 18">
              <a:extLst>
                <a:ext uri="{FF2B5EF4-FFF2-40B4-BE49-F238E27FC236}">
                  <a16:creationId xmlns:a16="http://schemas.microsoft.com/office/drawing/2014/main" id="{5B2C4D39-17F9-6640-9229-6446DA4AC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1850" y="3314700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4228" name="Rectangle 19">
              <a:extLst>
                <a:ext uri="{FF2B5EF4-FFF2-40B4-BE49-F238E27FC236}">
                  <a16:creationId xmlns:a16="http://schemas.microsoft.com/office/drawing/2014/main" id="{AEAEE931-1CB1-CA48-94D3-5A2F6ED128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338" y="3306763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70</a:t>
              </a:r>
            </a:p>
          </p:txBody>
        </p:sp>
        <p:sp>
          <p:nvSpPr>
            <p:cNvPr id="94229" name="Line 20">
              <a:extLst>
                <a:ext uri="{FF2B5EF4-FFF2-40B4-BE49-F238E27FC236}">
                  <a16:creationId xmlns:a16="http://schemas.microsoft.com/office/drawing/2014/main" id="{16B0B245-414B-9640-A8DE-DD53477DDC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08288" y="2774950"/>
              <a:ext cx="238125" cy="571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30" name="Line 21">
              <a:extLst>
                <a:ext uri="{FF2B5EF4-FFF2-40B4-BE49-F238E27FC236}">
                  <a16:creationId xmlns:a16="http://schemas.microsoft.com/office/drawing/2014/main" id="{1F900519-4DBE-9A45-ABAC-430ADE829D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71838" y="2763838"/>
              <a:ext cx="298450" cy="5476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31" name="Oval 22">
              <a:extLst>
                <a:ext uri="{FF2B5EF4-FFF2-40B4-BE49-F238E27FC236}">
                  <a16:creationId xmlns:a16="http://schemas.microsoft.com/office/drawing/2014/main" id="{361168C1-EA45-F34F-88FE-ADA70C7D5B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475" y="4287838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4232" name="Rectangle 23">
              <a:extLst>
                <a:ext uri="{FF2B5EF4-FFF2-40B4-BE49-F238E27FC236}">
                  <a16:creationId xmlns:a16="http://schemas.microsoft.com/office/drawing/2014/main" id="{2D2E64BF-388D-2841-AC6B-110E46547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9963" y="4279900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45</a:t>
              </a:r>
            </a:p>
          </p:txBody>
        </p:sp>
        <p:sp>
          <p:nvSpPr>
            <p:cNvPr id="94233" name="Oval 24">
              <a:extLst>
                <a:ext uri="{FF2B5EF4-FFF2-40B4-BE49-F238E27FC236}">
                  <a16:creationId xmlns:a16="http://schemas.microsoft.com/office/drawing/2014/main" id="{26D6CBDD-B899-104D-8DBA-6B517065E6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5775" y="4264025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4234" name="Rectangle 25">
              <a:extLst>
                <a:ext uri="{FF2B5EF4-FFF2-40B4-BE49-F238E27FC236}">
                  <a16:creationId xmlns:a16="http://schemas.microsoft.com/office/drawing/2014/main" id="{4D216542-9AE4-0743-A155-7623B1FDE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263" y="4256088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55</a:t>
              </a:r>
            </a:p>
          </p:txBody>
        </p:sp>
        <p:sp>
          <p:nvSpPr>
            <p:cNvPr id="94235" name="Line 26">
              <a:extLst>
                <a:ext uri="{FF2B5EF4-FFF2-40B4-BE49-F238E27FC236}">
                  <a16:creationId xmlns:a16="http://schemas.microsoft.com/office/drawing/2014/main" id="{47E4B47E-F87C-8045-8D53-0824CD2916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62213" y="3724275"/>
              <a:ext cx="238125" cy="571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36" name="Line 27">
              <a:extLst>
                <a:ext uri="{FF2B5EF4-FFF2-40B4-BE49-F238E27FC236}">
                  <a16:creationId xmlns:a16="http://schemas.microsoft.com/office/drawing/2014/main" id="{77D1BC3F-79BE-4D44-A66D-88520C78AD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5763" y="3713163"/>
              <a:ext cx="298450" cy="5476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37" name="Oval 28">
              <a:extLst>
                <a:ext uri="{FF2B5EF4-FFF2-40B4-BE49-F238E27FC236}">
                  <a16:creationId xmlns:a16="http://schemas.microsoft.com/office/drawing/2014/main" id="{6C5E4F44-F507-F849-89B1-4B38B05A47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1925" y="5094288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4238" name="Rectangle 29">
              <a:extLst>
                <a:ext uri="{FF2B5EF4-FFF2-40B4-BE49-F238E27FC236}">
                  <a16:creationId xmlns:a16="http://schemas.microsoft.com/office/drawing/2014/main" id="{0852D2B6-EEE8-954D-B146-518DF5B32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5413" y="5086350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52</a:t>
              </a:r>
            </a:p>
          </p:txBody>
        </p:sp>
        <p:sp>
          <p:nvSpPr>
            <p:cNvPr id="94239" name="Line 30">
              <a:extLst>
                <a:ext uri="{FF2B5EF4-FFF2-40B4-BE49-F238E27FC236}">
                  <a16:creationId xmlns:a16="http://schemas.microsoft.com/office/drawing/2014/main" id="{9A0AC9DC-83DE-FA4E-B1EB-B94AE79E9B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90838" y="4597400"/>
              <a:ext cx="203200" cy="5000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94265" name="Rectangle 56">
            <a:extLst>
              <a:ext uri="{FF2B5EF4-FFF2-40B4-BE49-F238E27FC236}">
                <a16:creationId xmlns:a16="http://schemas.microsoft.com/office/drawing/2014/main" id="{0C85CD0D-11C1-FB4D-B7E3-C34FFB334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6200" y="5638800"/>
            <a:ext cx="24495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Before deleting 60</a:t>
            </a:r>
          </a:p>
        </p:txBody>
      </p:sp>
      <p:sp>
        <p:nvSpPr>
          <p:cNvPr id="94266" name="Rectangle 57">
            <a:extLst>
              <a:ext uri="{FF2B5EF4-FFF2-40B4-BE49-F238E27FC236}">
                <a16:creationId xmlns:a16="http://schemas.microsoft.com/office/drawing/2014/main" id="{5AC6BAC7-73D3-2245-AF09-41840E3B4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6075" y="5624513"/>
            <a:ext cx="2263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After deleting 60</a:t>
            </a:r>
          </a:p>
        </p:txBody>
      </p:sp>
      <p:sp>
        <p:nvSpPr>
          <p:cNvPr id="65" name="Rectangle 2">
            <a:extLst>
              <a:ext uri="{FF2B5EF4-FFF2-40B4-BE49-F238E27FC236}">
                <a16:creationId xmlns:a16="http://schemas.microsoft.com/office/drawing/2014/main" id="{B7EC7EFD-D46E-E142-95E8-006CB57A2D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425" y="26988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Deletion for a Binary Search Tree</a:t>
            </a:r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B5B54489-1FD3-B840-9A8D-6BCB699CC050}"/>
              </a:ext>
            </a:extLst>
          </p:cNvPr>
          <p:cNvGrpSpPr/>
          <p:nvPr/>
        </p:nvGrpSpPr>
        <p:grpSpPr>
          <a:xfrm>
            <a:off x="4969492" y="1570831"/>
            <a:ext cx="2687638" cy="3927475"/>
            <a:chOff x="1136650" y="1616075"/>
            <a:chExt cx="2687638" cy="3927475"/>
          </a:xfrm>
        </p:grpSpPr>
        <p:sp>
          <p:nvSpPr>
            <p:cNvPr id="69" name="Oval 3">
              <a:extLst>
                <a:ext uri="{FF2B5EF4-FFF2-40B4-BE49-F238E27FC236}">
                  <a16:creationId xmlns:a16="http://schemas.microsoft.com/office/drawing/2014/main" id="{E7FF701A-7A32-8B4A-8F55-88C489352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7750" y="1616075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40</a:t>
              </a:r>
            </a:p>
          </p:txBody>
        </p:sp>
        <p:sp>
          <p:nvSpPr>
            <p:cNvPr id="70" name="Oval 4">
              <a:extLst>
                <a:ext uri="{FF2B5EF4-FFF2-40B4-BE49-F238E27FC236}">
                  <a16:creationId xmlns:a16="http://schemas.microsoft.com/office/drawing/2014/main" id="{8C0B7093-6620-7346-B063-9A3A0D509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6563" y="2433638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71" name="Oval 5">
              <a:extLst>
                <a:ext uri="{FF2B5EF4-FFF2-40B4-BE49-F238E27FC236}">
                  <a16:creationId xmlns:a16="http://schemas.microsoft.com/office/drawing/2014/main" id="{79366D31-B7FF-A449-A19D-05D480443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7513" y="2400300"/>
              <a:ext cx="392112" cy="392113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72" name="Oval 6">
              <a:extLst>
                <a:ext uri="{FF2B5EF4-FFF2-40B4-BE49-F238E27FC236}">
                  <a16:creationId xmlns:a16="http://schemas.microsoft.com/office/drawing/2014/main" id="{28D8D099-94C5-324B-B1A9-66D17EAC2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6975" y="3341688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73" name="Line 7">
              <a:extLst>
                <a:ext uri="{FF2B5EF4-FFF2-40B4-BE49-F238E27FC236}">
                  <a16:creationId xmlns:a16="http://schemas.microsoft.com/office/drawing/2014/main" id="{B7132D6B-B7A6-AA43-8F5D-591DC7256E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17700" y="2003425"/>
              <a:ext cx="488950" cy="428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4" name="Line 8">
              <a:extLst>
                <a:ext uri="{FF2B5EF4-FFF2-40B4-BE49-F238E27FC236}">
                  <a16:creationId xmlns:a16="http://schemas.microsoft.com/office/drawing/2014/main" id="{A60BC50E-83BD-5F4B-BA8D-48B9DE7EC0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03350" y="2803525"/>
              <a:ext cx="349250" cy="5318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5" name="Rectangle 9">
              <a:extLst>
                <a:ext uri="{FF2B5EF4-FFF2-40B4-BE49-F238E27FC236}">
                  <a16:creationId xmlns:a16="http://schemas.microsoft.com/office/drawing/2014/main" id="{B9337873-D79C-B84E-A659-DD138C6D88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0525" y="2439988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20</a:t>
              </a:r>
            </a:p>
          </p:txBody>
        </p:sp>
        <p:sp>
          <p:nvSpPr>
            <p:cNvPr id="77" name="Rectangle 11">
              <a:extLst>
                <a:ext uri="{FF2B5EF4-FFF2-40B4-BE49-F238E27FC236}">
                  <a16:creationId xmlns:a16="http://schemas.microsoft.com/office/drawing/2014/main" id="{3E2494DA-2691-BC42-BE3B-94B9C7118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650" y="3348038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10</a:t>
              </a:r>
            </a:p>
          </p:txBody>
        </p:sp>
        <p:sp>
          <p:nvSpPr>
            <p:cNvPr id="78" name="Line 12">
              <a:extLst>
                <a:ext uri="{FF2B5EF4-FFF2-40B4-BE49-F238E27FC236}">
                  <a16:creationId xmlns:a16="http://schemas.microsoft.com/office/drawing/2014/main" id="{95E4E947-FD08-C345-8C31-E3FE1AAFDB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33663" y="1993900"/>
              <a:ext cx="536575" cy="4048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9" name="Oval 13">
              <a:extLst>
                <a:ext uri="{FF2B5EF4-FFF2-40B4-BE49-F238E27FC236}">
                  <a16:creationId xmlns:a16="http://schemas.microsoft.com/office/drawing/2014/main" id="{8A5CA151-66B3-F54E-A18C-EEBD25F92F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2488" y="3325813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0" name="Line 14">
              <a:extLst>
                <a:ext uri="{FF2B5EF4-FFF2-40B4-BE49-F238E27FC236}">
                  <a16:creationId xmlns:a16="http://schemas.microsoft.com/office/drawing/2014/main" id="{FB4FEA8B-2EEA-6F4E-9C6D-A8D7CCC96A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09775" y="2822575"/>
              <a:ext cx="333375" cy="5127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1" name="Rectangle 15">
              <a:extLst>
                <a:ext uri="{FF2B5EF4-FFF2-40B4-BE49-F238E27FC236}">
                  <a16:creationId xmlns:a16="http://schemas.microsoft.com/office/drawing/2014/main" id="{C1CFA8A3-AFB5-E040-8EBA-50DEE9C523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0575" y="3330575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30</a:t>
              </a:r>
            </a:p>
          </p:txBody>
        </p:sp>
        <p:sp>
          <p:nvSpPr>
            <p:cNvPr id="82" name="Oval 16">
              <a:extLst>
                <a:ext uri="{FF2B5EF4-FFF2-40B4-BE49-F238E27FC236}">
                  <a16:creationId xmlns:a16="http://schemas.microsoft.com/office/drawing/2014/main" id="{22E3E975-BB6F-D74E-9A63-D2BABFC5B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2550" y="3338513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3" name="Rectangle 17">
              <a:extLst>
                <a:ext uri="{FF2B5EF4-FFF2-40B4-BE49-F238E27FC236}">
                  <a16:creationId xmlns:a16="http://schemas.microsoft.com/office/drawing/2014/main" id="{00BF4932-3731-3D48-A2A4-28BCA18E5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6038" y="3330575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50</a:t>
              </a:r>
            </a:p>
          </p:txBody>
        </p:sp>
        <p:sp>
          <p:nvSpPr>
            <p:cNvPr id="84" name="Oval 18">
              <a:extLst>
                <a:ext uri="{FF2B5EF4-FFF2-40B4-BE49-F238E27FC236}">
                  <a16:creationId xmlns:a16="http://schemas.microsoft.com/office/drawing/2014/main" id="{01C7C616-E872-DE46-B305-90061BCC22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1850" y="3314700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5" name="Rectangle 19">
              <a:extLst>
                <a:ext uri="{FF2B5EF4-FFF2-40B4-BE49-F238E27FC236}">
                  <a16:creationId xmlns:a16="http://schemas.microsoft.com/office/drawing/2014/main" id="{D99116B3-1925-6542-8F28-16640707B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338" y="3306763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70</a:t>
              </a:r>
            </a:p>
          </p:txBody>
        </p:sp>
        <p:sp>
          <p:nvSpPr>
            <p:cNvPr id="86" name="Line 20">
              <a:extLst>
                <a:ext uri="{FF2B5EF4-FFF2-40B4-BE49-F238E27FC236}">
                  <a16:creationId xmlns:a16="http://schemas.microsoft.com/office/drawing/2014/main" id="{320C72A8-18DE-5D4F-AE53-137EF766F6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08288" y="2774950"/>
              <a:ext cx="238125" cy="571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7" name="Line 21">
              <a:extLst>
                <a:ext uri="{FF2B5EF4-FFF2-40B4-BE49-F238E27FC236}">
                  <a16:creationId xmlns:a16="http://schemas.microsoft.com/office/drawing/2014/main" id="{CB78739B-B517-2345-83E0-862F5D9281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71838" y="2763838"/>
              <a:ext cx="298450" cy="5476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" name="Oval 22">
              <a:extLst>
                <a:ext uri="{FF2B5EF4-FFF2-40B4-BE49-F238E27FC236}">
                  <a16:creationId xmlns:a16="http://schemas.microsoft.com/office/drawing/2014/main" id="{F95DCD03-8C74-AF46-880C-FD9737DD7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475" y="4287838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9" name="Rectangle 23">
              <a:extLst>
                <a:ext uri="{FF2B5EF4-FFF2-40B4-BE49-F238E27FC236}">
                  <a16:creationId xmlns:a16="http://schemas.microsoft.com/office/drawing/2014/main" id="{65E178D8-8304-DD49-BBF6-A4735069F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9963" y="4279900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45</a:t>
              </a:r>
            </a:p>
          </p:txBody>
        </p:sp>
        <p:sp>
          <p:nvSpPr>
            <p:cNvPr id="90" name="Oval 24">
              <a:extLst>
                <a:ext uri="{FF2B5EF4-FFF2-40B4-BE49-F238E27FC236}">
                  <a16:creationId xmlns:a16="http://schemas.microsoft.com/office/drawing/2014/main" id="{AB9E57E7-9260-AA48-915D-4D9827F12D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5775" y="4264025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1" name="Rectangle 25">
              <a:extLst>
                <a:ext uri="{FF2B5EF4-FFF2-40B4-BE49-F238E27FC236}">
                  <a16:creationId xmlns:a16="http://schemas.microsoft.com/office/drawing/2014/main" id="{71B87A2E-3810-0E4C-9AF7-92E4C568F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263" y="4256088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55</a:t>
              </a:r>
            </a:p>
          </p:txBody>
        </p:sp>
        <p:sp>
          <p:nvSpPr>
            <p:cNvPr id="92" name="Line 26">
              <a:extLst>
                <a:ext uri="{FF2B5EF4-FFF2-40B4-BE49-F238E27FC236}">
                  <a16:creationId xmlns:a16="http://schemas.microsoft.com/office/drawing/2014/main" id="{81015EFD-B677-724C-966B-200F4D0729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62213" y="3724275"/>
              <a:ext cx="238125" cy="571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" name="Line 27">
              <a:extLst>
                <a:ext uri="{FF2B5EF4-FFF2-40B4-BE49-F238E27FC236}">
                  <a16:creationId xmlns:a16="http://schemas.microsoft.com/office/drawing/2014/main" id="{826EED0A-44F8-1B4C-AB50-1C6EB0A63B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5763" y="3713163"/>
              <a:ext cx="298450" cy="5476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" name="Oval 28">
              <a:extLst>
                <a:ext uri="{FF2B5EF4-FFF2-40B4-BE49-F238E27FC236}">
                  <a16:creationId xmlns:a16="http://schemas.microsoft.com/office/drawing/2014/main" id="{41B03945-5E05-094A-99EB-6F8862DED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1925" y="5094288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5" name="Rectangle 29">
              <a:extLst>
                <a:ext uri="{FF2B5EF4-FFF2-40B4-BE49-F238E27FC236}">
                  <a16:creationId xmlns:a16="http://schemas.microsoft.com/office/drawing/2014/main" id="{A7FE77C3-608D-2943-9A28-5B9196E3D0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5413" y="5086350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52</a:t>
              </a:r>
            </a:p>
          </p:txBody>
        </p:sp>
        <p:sp>
          <p:nvSpPr>
            <p:cNvPr id="96" name="Line 30">
              <a:extLst>
                <a:ext uri="{FF2B5EF4-FFF2-40B4-BE49-F238E27FC236}">
                  <a16:creationId xmlns:a16="http://schemas.microsoft.com/office/drawing/2014/main" id="{0BE7347C-AD7A-D34E-88FD-618EDC75AA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90838" y="4597400"/>
              <a:ext cx="203200" cy="5000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7745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標題 1">
            <a:extLst>
              <a:ext uri="{FF2B5EF4-FFF2-40B4-BE49-F238E27FC236}">
                <a16:creationId xmlns:a16="http://schemas.microsoft.com/office/drawing/2014/main" id="{1E1E6FCD-EBAF-BB4A-ADD8-77C345B8C3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Tree and Multicast</a:t>
            </a:r>
            <a:endParaRPr lang="zh-TW" altLang="en-US" dirty="0"/>
          </a:p>
        </p:txBody>
      </p:sp>
      <p:sp>
        <p:nvSpPr>
          <p:cNvPr id="123906" name="頁尾版面配置區 2">
            <a:extLst>
              <a:ext uri="{FF2B5EF4-FFF2-40B4-BE49-F238E27FC236}">
                <a16:creationId xmlns:a16="http://schemas.microsoft.com/office/drawing/2014/main" id="{D2EC8907-771A-5A4A-8C06-48E88AACF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1400">
                <a:solidFill>
                  <a:schemeClr val="tx1"/>
                </a:solidFill>
              </a:rPr>
              <a:t>CHAPTER 5</a:t>
            </a:r>
          </a:p>
        </p:txBody>
      </p:sp>
      <p:sp>
        <p:nvSpPr>
          <p:cNvPr id="123907" name="投影片編號版面配置區 3">
            <a:extLst>
              <a:ext uri="{FF2B5EF4-FFF2-40B4-BE49-F238E27FC236}">
                <a16:creationId xmlns:a16="http://schemas.microsoft.com/office/drawing/2014/main" id="{40D47EC4-A73D-5346-82A7-915E6528E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68B3D983-3D6E-F24B-A985-18CE6D94164F}" type="slidenum">
              <a:rPr lang="en-US" altLang="zh-TW" sz="1400" smtClean="0">
                <a:solidFill>
                  <a:schemeClr val="tx1"/>
                </a:solidFill>
              </a:rPr>
              <a:pPr/>
              <a:t>11</a:t>
            </a:fld>
            <a:endParaRPr lang="en-US" altLang="zh-TW" sz="1400">
              <a:solidFill>
                <a:schemeClr val="tx1"/>
              </a:solidFill>
            </a:endParaRPr>
          </a:p>
        </p:txBody>
      </p:sp>
      <p:pic>
        <p:nvPicPr>
          <p:cNvPr id="123908" name="圖片 4">
            <a:extLst>
              <a:ext uri="{FF2B5EF4-FFF2-40B4-BE49-F238E27FC236}">
                <a16:creationId xmlns:a16="http://schemas.microsoft.com/office/drawing/2014/main" id="{0A6A9C1A-D1EA-D84A-B48B-A418FFB6F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2166938"/>
            <a:ext cx="6638925" cy="331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頁尾版面配置區 2">
            <a:extLst>
              <a:ext uri="{FF2B5EF4-FFF2-40B4-BE49-F238E27FC236}">
                <a16:creationId xmlns:a16="http://schemas.microsoft.com/office/drawing/2014/main" id="{4924A5DD-48CE-854D-A69D-8EACAB9A9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94210" name="投影片編號版面配置區 3">
            <a:extLst>
              <a:ext uri="{FF2B5EF4-FFF2-40B4-BE49-F238E27FC236}">
                <a16:creationId xmlns:a16="http://schemas.microsoft.com/office/drawing/2014/main" id="{2032E7DD-1851-E745-8557-D1D45D06B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0EE03426-135F-4140-BF13-65D2E083DDAF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110</a:t>
            </a:fld>
            <a:endParaRPr lang="en-US" altLang="zh-TW" sz="1400"/>
          </a:p>
        </p:txBody>
      </p:sp>
      <p:sp>
        <p:nvSpPr>
          <p:cNvPr id="94267" name="Text Box 58">
            <a:extLst>
              <a:ext uri="{FF2B5EF4-FFF2-40B4-BE49-F238E27FC236}">
                <a16:creationId xmlns:a16="http://schemas.microsoft.com/office/drawing/2014/main" id="{5090A90E-C80D-1E4C-8D7E-E36B5CB48A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457" y="1107728"/>
            <a:ext cx="419858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rgbClr val="CC3300"/>
                </a:solidFill>
              </a:rPr>
              <a:t>Non-leaf node with two children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A2B35A2F-101B-0140-B760-1565D8ADB2FF}"/>
              </a:ext>
            </a:extLst>
          </p:cNvPr>
          <p:cNvGrpSpPr/>
          <p:nvPr/>
        </p:nvGrpSpPr>
        <p:grpSpPr>
          <a:xfrm>
            <a:off x="1136650" y="1577975"/>
            <a:ext cx="6553200" cy="4518025"/>
            <a:chOff x="1657350" y="1577975"/>
            <a:chExt cx="6553200" cy="4518025"/>
          </a:xfrm>
        </p:grpSpPr>
        <p:sp>
          <p:nvSpPr>
            <p:cNvPr id="94212" name="Oval 3">
              <a:extLst>
                <a:ext uri="{FF2B5EF4-FFF2-40B4-BE49-F238E27FC236}">
                  <a16:creationId xmlns:a16="http://schemas.microsoft.com/office/drawing/2014/main" id="{CE3367DA-7D55-6948-BF71-A8250BF2A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8450" y="1616075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40</a:t>
              </a:r>
            </a:p>
          </p:txBody>
        </p:sp>
        <p:sp>
          <p:nvSpPr>
            <p:cNvPr id="94213" name="Oval 4">
              <a:extLst>
                <a:ext uri="{FF2B5EF4-FFF2-40B4-BE49-F238E27FC236}">
                  <a16:creationId xmlns:a16="http://schemas.microsoft.com/office/drawing/2014/main" id="{DD244E79-E027-2B45-BEDA-0DB225CE9E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7263" y="2433638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4214" name="Oval 5">
              <a:extLst>
                <a:ext uri="{FF2B5EF4-FFF2-40B4-BE49-F238E27FC236}">
                  <a16:creationId xmlns:a16="http://schemas.microsoft.com/office/drawing/2014/main" id="{3E67B2D7-E38E-4B46-B940-362457FA9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8213" y="2400300"/>
              <a:ext cx="392112" cy="392113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4215" name="Oval 6">
              <a:extLst>
                <a:ext uri="{FF2B5EF4-FFF2-40B4-BE49-F238E27FC236}">
                  <a16:creationId xmlns:a16="http://schemas.microsoft.com/office/drawing/2014/main" id="{CD5235A1-41FE-0B48-AA60-71D59E330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7675" y="3341688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4216" name="Line 7">
              <a:extLst>
                <a:ext uri="{FF2B5EF4-FFF2-40B4-BE49-F238E27FC236}">
                  <a16:creationId xmlns:a16="http://schemas.microsoft.com/office/drawing/2014/main" id="{F6D5ACC1-0D3D-0149-AF3C-97C3F9435D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38400" y="2003425"/>
              <a:ext cx="488950" cy="428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17" name="Line 8">
              <a:extLst>
                <a:ext uri="{FF2B5EF4-FFF2-40B4-BE49-F238E27FC236}">
                  <a16:creationId xmlns:a16="http://schemas.microsoft.com/office/drawing/2014/main" id="{CA649DE3-A604-524B-BE74-A4E2E575E5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24050" y="2803525"/>
              <a:ext cx="349250" cy="5318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18" name="Rectangle 9">
              <a:extLst>
                <a:ext uri="{FF2B5EF4-FFF2-40B4-BE49-F238E27FC236}">
                  <a16:creationId xmlns:a16="http://schemas.microsoft.com/office/drawing/2014/main" id="{41970F66-E426-DB4B-9246-0F97720CC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1225" y="2439988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20</a:t>
              </a:r>
            </a:p>
          </p:txBody>
        </p:sp>
        <p:sp>
          <p:nvSpPr>
            <p:cNvPr id="94219" name="Rectangle 10">
              <a:extLst>
                <a:ext uri="{FF2B5EF4-FFF2-40B4-BE49-F238E27FC236}">
                  <a16:creationId xmlns:a16="http://schemas.microsoft.com/office/drawing/2014/main" id="{7D0CD1FE-9654-6A49-A8D2-C2C9F680D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1700" y="2392363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60</a:t>
              </a:r>
            </a:p>
          </p:txBody>
        </p:sp>
        <p:sp>
          <p:nvSpPr>
            <p:cNvPr id="94220" name="Rectangle 11">
              <a:extLst>
                <a:ext uri="{FF2B5EF4-FFF2-40B4-BE49-F238E27FC236}">
                  <a16:creationId xmlns:a16="http://schemas.microsoft.com/office/drawing/2014/main" id="{C905C583-E26D-F546-8817-4C4B38DAF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7350" y="3348038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10</a:t>
              </a:r>
            </a:p>
          </p:txBody>
        </p:sp>
        <p:sp>
          <p:nvSpPr>
            <p:cNvPr id="94221" name="Line 12">
              <a:extLst>
                <a:ext uri="{FF2B5EF4-FFF2-40B4-BE49-F238E27FC236}">
                  <a16:creationId xmlns:a16="http://schemas.microsoft.com/office/drawing/2014/main" id="{44DDDA7C-3FCE-1E4A-BC42-FC3C94D94A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4363" y="1993900"/>
              <a:ext cx="536575" cy="4048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22" name="Oval 13">
              <a:extLst>
                <a:ext uri="{FF2B5EF4-FFF2-40B4-BE49-F238E27FC236}">
                  <a16:creationId xmlns:a16="http://schemas.microsoft.com/office/drawing/2014/main" id="{282E6E07-490D-CB44-8E8A-A454436585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3188" y="3325813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4223" name="Line 14">
              <a:extLst>
                <a:ext uri="{FF2B5EF4-FFF2-40B4-BE49-F238E27FC236}">
                  <a16:creationId xmlns:a16="http://schemas.microsoft.com/office/drawing/2014/main" id="{2191AF5F-D554-7E46-AB22-CCB186F04B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30475" y="2822575"/>
              <a:ext cx="333375" cy="5127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24" name="Rectangle 15">
              <a:extLst>
                <a:ext uri="{FF2B5EF4-FFF2-40B4-BE49-F238E27FC236}">
                  <a16:creationId xmlns:a16="http://schemas.microsoft.com/office/drawing/2014/main" id="{3FD1057A-6945-C149-9737-A8EB9D7756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1275" y="3330575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30</a:t>
              </a:r>
            </a:p>
          </p:txBody>
        </p:sp>
        <p:sp>
          <p:nvSpPr>
            <p:cNvPr id="94225" name="Oval 16">
              <a:extLst>
                <a:ext uri="{FF2B5EF4-FFF2-40B4-BE49-F238E27FC236}">
                  <a16:creationId xmlns:a16="http://schemas.microsoft.com/office/drawing/2014/main" id="{6708CF9E-A59C-B94E-BE90-94CD18285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3250" y="3338513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4226" name="Rectangle 17">
              <a:extLst>
                <a:ext uri="{FF2B5EF4-FFF2-40B4-BE49-F238E27FC236}">
                  <a16:creationId xmlns:a16="http://schemas.microsoft.com/office/drawing/2014/main" id="{667A9582-47FB-0B4A-89A8-80A8A10EA4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6738" y="3330575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50</a:t>
              </a:r>
            </a:p>
          </p:txBody>
        </p:sp>
        <p:sp>
          <p:nvSpPr>
            <p:cNvPr id="94227" name="Oval 18">
              <a:extLst>
                <a:ext uri="{FF2B5EF4-FFF2-40B4-BE49-F238E27FC236}">
                  <a16:creationId xmlns:a16="http://schemas.microsoft.com/office/drawing/2014/main" id="{5B2C4D39-17F9-6640-9229-6446DA4AC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2550" y="3314700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4228" name="Rectangle 19">
              <a:extLst>
                <a:ext uri="{FF2B5EF4-FFF2-40B4-BE49-F238E27FC236}">
                  <a16:creationId xmlns:a16="http://schemas.microsoft.com/office/drawing/2014/main" id="{AEAEE931-1CB1-CA48-94D3-5A2F6ED128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038" y="3306763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70</a:t>
              </a:r>
            </a:p>
          </p:txBody>
        </p:sp>
        <p:sp>
          <p:nvSpPr>
            <p:cNvPr id="94229" name="Line 20">
              <a:extLst>
                <a:ext uri="{FF2B5EF4-FFF2-40B4-BE49-F238E27FC236}">
                  <a16:creationId xmlns:a16="http://schemas.microsoft.com/office/drawing/2014/main" id="{16B0B245-414B-9640-A8DE-DD53477DDC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28988" y="2774950"/>
              <a:ext cx="238125" cy="571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30" name="Line 21">
              <a:extLst>
                <a:ext uri="{FF2B5EF4-FFF2-40B4-BE49-F238E27FC236}">
                  <a16:creationId xmlns:a16="http://schemas.microsoft.com/office/drawing/2014/main" id="{1F900519-4DBE-9A45-ABAC-430ADE829D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538" y="2763838"/>
              <a:ext cx="298450" cy="5476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31" name="Oval 22">
              <a:extLst>
                <a:ext uri="{FF2B5EF4-FFF2-40B4-BE49-F238E27FC236}">
                  <a16:creationId xmlns:a16="http://schemas.microsoft.com/office/drawing/2014/main" id="{361168C1-EA45-F34F-88FE-ADA70C7D5B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7175" y="4287838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4232" name="Rectangle 23">
              <a:extLst>
                <a:ext uri="{FF2B5EF4-FFF2-40B4-BE49-F238E27FC236}">
                  <a16:creationId xmlns:a16="http://schemas.microsoft.com/office/drawing/2014/main" id="{2D2E64BF-388D-2841-AC6B-110E46547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0663" y="4279900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45</a:t>
              </a:r>
            </a:p>
          </p:txBody>
        </p:sp>
        <p:sp>
          <p:nvSpPr>
            <p:cNvPr id="94233" name="Oval 24">
              <a:extLst>
                <a:ext uri="{FF2B5EF4-FFF2-40B4-BE49-F238E27FC236}">
                  <a16:creationId xmlns:a16="http://schemas.microsoft.com/office/drawing/2014/main" id="{26D6CBDD-B899-104D-8DBA-6B517065E6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6475" y="4264025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4234" name="Rectangle 25">
              <a:extLst>
                <a:ext uri="{FF2B5EF4-FFF2-40B4-BE49-F238E27FC236}">
                  <a16:creationId xmlns:a16="http://schemas.microsoft.com/office/drawing/2014/main" id="{4D216542-9AE4-0743-A155-7623B1FDE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9963" y="4256088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55</a:t>
              </a:r>
            </a:p>
          </p:txBody>
        </p:sp>
        <p:sp>
          <p:nvSpPr>
            <p:cNvPr id="94235" name="Line 26">
              <a:extLst>
                <a:ext uri="{FF2B5EF4-FFF2-40B4-BE49-F238E27FC236}">
                  <a16:creationId xmlns:a16="http://schemas.microsoft.com/office/drawing/2014/main" id="{47E4B47E-F87C-8045-8D53-0824CD2916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82913" y="3724275"/>
              <a:ext cx="238125" cy="571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36" name="Line 27">
              <a:extLst>
                <a:ext uri="{FF2B5EF4-FFF2-40B4-BE49-F238E27FC236}">
                  <a16:creationId xmlns:a16="http://schemas.microsoft.com/office/drawing/2014/main" id="{77D1BC3F-79BE-4D44-A66D-88520C78AD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6463" y="3713163"/>
              <a:ext cx="298450" cy="5476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37" name="Oval 28">
              <a:extLst>
                <a:ext uri="{FF2B5EF4-FFF2-40B4-BE49-F238E27FC236}">
                  <a16:creationId xmlns:a16="http://schemas.microsoft.com/office/drawing/2014/main" id="{6C5E4F44-F507-F849-89B1-4B38B05A47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625" y="5094288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4238" name="Rectangle 29">
              <a:extLst>
                <a:ext uri="{FF2B5EF4-FFF2-40B4-BE49-F238E27FC236}">
                  <a16:creationId xmlns:a16="http://schemas.microsoft.com/office/drawing/2014/main" id="{0852D2B6-EEE8-954D-B146-518DF5B32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6113" y="5086350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52</a:t>
              </a:r>
            </a:p>
          </p:txBody>
        </p:sp>
        <p:sp>
          <p:nvSpPr>
            <p:cNvPr id="94239" name="Line 30">
              <a:extLst>
                <a:ext uri="{FF2B5EF4-FFF2-40B4-BE49-F238E27FC236}">
                  <a16:creationId xmlns:a16="http://schemas.microsoft.com/office/drawing/2014/main" id="{9A0AC9DC-83DE-FA4E-B1EB-B94AE79E9B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11538" y="4597400"/>
              <a:ext cx="203200" cy="5000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40" name="Oval 31">
              <a:extLst>
                <a:ext uri="{FF2B5EF4-FFF2-40B4-BE49-F238E27FC236}">
                  <a16:creationId xmlns:a16="http://schemas.microsoft.com/office/drawing/2014/main" id="{11C32848-0D95-834E-B554-0894C5AC8C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7975" y="1577975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40</a:t>
              </a:r>
            </a:p>
          </p:txBody>
        </p:sp>
        <p:sp>
          <p:nvSpPr>
            <p:cNvPr id="94241" name="Oval 32">
              <a:extLst>
                <a:ext uri="{FF2B5EF4-FFF2-40B4-BE49-F238E27FC236}">
                  <a16:creationId xmlns:a16="http://schemas.microsoft.com/office/drawing/2014/main" id="{B148907C-5E53-7D4C-B42D-F9B141EA3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6788" y="2395538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4242" name="Oval 33">
              <a:extLst>
                <a:ext uri="{FF2B5EF4-FFF2-40B4-BE49-F238E27FC236}">
                  <a16:creationId xmlns:a16="http://schemas.microsoft.com/office/drawing/2014/main" id="{85F8854F-059D-834D-86E9-886DEC78F1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7738" y="2362200"/>
              <a:ext cx="392112" cy="392113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4243" name="Oval 34">
              <a:extLst>
                <a:ext uri="{FF2B5EF4-FFF2-40B4-BE49-F238E27FC236}">
                  <a16:creationId xmlns:a16="http://schemas.microsoft.com/office/drawing/2014/main" id="{5321FF05-C4E0-D64E-8535-CDDBE229C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7200" y="3303588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4244" name="Line 35">
              <a:extLst>
                <a:ext uri="{FF2B5EF4-FFF2-40B4-BE49-F238E27FC236}">
                  <a16:creationId xmlns:a16="http://schemas.microsoft.com/office/drawing/2014/main" id="{136B1A91-29F4-EF46-B3D9-277E0B935F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57925" y="1965325"/>
              <a:ext cx="488950" cy="428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45" name="Line 36">
              <a:extLst>
                <a:ext uri="{FF2B5EF4-FFF2-40B4-BE49-F238E27FC236}">
                  <a16:creationId xmlns:a16="http://schemas.microsoft.com/office/drawing/2014/main" id="{F6A5E406-24F4-C440-91D3-0266CB6BFB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43575" y="2765425"/>
              <a:ext cx="349250" cy="5318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46" name="Rectangle 37">
              <a:extLst>
                <a:ext uri="{FF2B5EF4-FFF2-40B4-BE49-F238E27FC236}">
                  <a16:creationId xmlns:a16="http://schemas.microsoft.com/office/drawing/2014/main" id="{EC92786F-4B4D-1847-A9F2-EF22AE27F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0750" y="2401888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20</a:t>
              </a:r>
            </a:p>
          </p:txBody>
        </p:sp>
        <p:sp>
          <p:nvSpPr>
            <p:cNvPr id="94247" name="Rectangle 38">
              <a:extLst>
                <a:ext uri="{FF2B5EF4-FFF2-40B4-BE49-F238E27FC236}">
                  <a16:creationId xmlns:a16="http://schemas.microsoft.com/office/drawing/2014/main" id="{6187FFD5-AFD3-294A-8E81-16C46690DE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1225" y="2354263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55</a:t>
              </a:r>
            </a:p>
          </p:txBody>
        </p:sp>
        <p:sp>
          <p:nvSpPr>
            <p:cNvPr id="94248" name="Rectangle 39">
              <a:extLst>
                <a:ext uri="{FF2B5EF4-FFF2-40B4-BE49-F238E27FC236}">
                  <a16:creationId xmlns:a16="http://schemas.microsoft.com/office/drawing/2014/main" id="{EC337D08-821B-844F-A3EE-EA2542233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6875" y="3309938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10</a:t>
              </a:r>
            </a:p>
          </p:txBody>
        </p:sp>
        <p:sp>
          <p:nvSpPr>
            <p:cNvPr id="94249" name="Line 40">
              <a:extLst>
                <a:ext uri="{FF2B5EF4-FFF2-40B4-BE49-F238E27FC236}">
                  <a16:creationId xmlns:a16="http://schemas.microsoft.com/office/drawing/2014/main" id="{536E257C-678A-284D-B7C4-B8BFF24900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73888" y="1955800"/>
              <a:ext cx="536575" cy="4048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50" name="Oval 41">
              <a:extLst>
                <a:ext uri="{FF2B5EF4-FFF2-40B4-BE49-F238E27FC236}">
                  <a16:creationId xmlns:a16="http://schemas.microsoft.com/office/drawing/2014/main" id="{1F64208A-989C-D64B-A53E-B7E64DFAF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2713" y="3287713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4251" name="Line 42">
              <a:extLst>
                <a:ext uri="{FF2B5EF4-FFF2-40B4-BE49-F238E27FC236}">
                  <a16:creationId xmlns:a16="http://schemas.microsoft.com/office/drawing/2014/main" id="{25E045BF-B227-0547-BEBD-33CF14123A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50000" y="2784475"/>
              <a:ext cx="333375" cy="5127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52" name="Rectangle 43">
              <a:extLst>
                <a:ext uri="{FF2B5EF4-FFF2-40B4-BE49-F238E27FC236}">
                  <a16:creationId xmlns:a16="http://schemas.microsoft.com/office/drawing/2014/main" id="{A18673E8-3C83-E744-B633-FF65DA3B57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0800" y="3292475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30</a:t>
              </a:r>
            </a:p>
          </p:txBody>
        </p:sp>
        <p:sp>
          <p:nvSpPr>
            <p:cNvPr id="94253" name="Oval 44">
              <a:extLst>
                <a:ext uri="{FF2B5EF4-FFF2-40B4-BE49-F238E27FC236}">
                  <a16:creationId xmlns:a16="http://schemas.microsoft.com/office/drawing/2014/main" id="{9B33BCB8-D314-9B49-92BB-CB2FCBFE0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3300413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4254" name="Rectangle 45">
              <a:extLst>
                <a:ext uri="{FF2B5EF4-FFF2-40B4-BE49-F238E27FC236}">
                  <a16:creationId xmlns:a16="http://schemas.microsoft.com/office/drawing/2014/main" id="{48E6A31B-A3DC-3548-97E1-4EA1A0DC4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6263" y="3292475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50</a:t>
              </a:r>
            </a:p>
          </p:txBody>
        </p:sp>
        <p:sp>
          <p:nvSpPr>
            <p:cNvPr id="94255" name="Oval 46">
              <a:extLst>
                <a:ext uri="{FF2B5EF4-FFF2-40B4-BE49-F238E27FC236}">
                  <a16:creationId xmlns:a16="http://schemas.microsoft.com/office/drawing/2014/main" id="{3A0B1FEF-04CD-8849-BBD8-B33A57ED98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2075" y="3276600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4256" name="Rectangle 47">
              <a:extLst>
                <a:ext uri="{FF2B5EF4-FFF2-40B4-BE49-F238E27FC236}">
                  <a16:creationId xmlns:a16="http://schemas.microsoft.com/office/drawing/2014/main" id="{A88C635F-4EE0-5A46-9A80-36F67F62CD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5563" y="3268663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70</a:t>
              </a:r>
            </a:p>
          </p:txBody>
        </p:sp>
        <p:sp>
          <p:nvSpPr>
            <p:cNvPr id="94257" name="Line 48">
              <a:extLst>
                <a:ext uri="{FF2B5EF4-FFF2-40B4-BE49-F238E27FC236}">
                  <a16:creationId xmlns:a16="http://schemas.microsoft.com/office/drawing/2014/main" id="{28EC3F99-0444-2242-8F42-8E16187EAC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48513" y="2736850"/>
              <a:ext cx="238125" cy="571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58" name="Line 49">
              <a:extLst>
                <a:ext uri="{FF2B5EF4-FFF2-40B4-BE49-F238E27FC236}">
                  <a16:creationId xmlns:a16="http://schemas.microsoft.com/office/drawing/2014/main" id="{6F8A6F5D-9827-E746-A936-423925535A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12063" y="2725738"/>
              <a:ext cx="298450" cy="5476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59" name="Oval 50">
              <a:extLst>
                <a:ext uri="{FF2B5EF4-FFF2-40B4-BE49-F238E27FC236}">
                  <a16:creationId xmlns:a16="http://schemas.microsoft.com/office/drawing/2014/main" id="{B38A85C5-BA66-1E41-A7B6-8A4134428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6700" y="4249738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4260" name="Rectangle 51">
              <a:extLst>
                <a:ext uri="{FF2B5EF4-FFF2-40B4-BE49-F238E27FC236}">
                  <a16:creationId xmlns:a16="http://schemas.microsoft.com/office/drawing/2014/main" id="{3F9B9673-AE70-3241-805C-FDCB51B4D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0188" y="4241800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45</a:t>
              </a:r>
            </a:p>
          </p:txBody>
        </p:sp>
        <p:sp>
          <p:nvSpPr>
            <p:cNvPr id="94261" name="Oval 52">
              <a:extLst>
                <a:ext uri="{FF2B5EF4-FFF2-40B4-BE49-F238E27FC236}">
                  <a16:creationId xmlns:a16="http://schemas.microsoft.com/office/drawing/2014/main" id="{DE0F3B92-2EB4-C140-B2E2-33CDC10673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6000" y="4225925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4262" name="Rectangle 53">
              <a:extLst>
                <a:ext uri="{FF2B5EF4-FFF2-40B4-BE49-F238E27FC236}">
                  <a16:creationId xmlns:a16="http://schemas.microsoft.com/office/drawing/2014/main" id="{4330BC90-1D3E-F14E-AFFF-FB58643DD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488" y="4217988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52</a:t>
              </a:r>
            </a:p>
          </p:txBody>
        </p:sp>
        <p:sp>
          <p:nvSpPr>
            <p:cNvPr id="94263" name="Line 54">
              <a:extLst>
                <a:ext uri="{FF2B5EF4-FFF2-40B4-BE49-F238E27FC236}">
                  <a16:creationId xmlns:a16="http://schemas.microsoft.com/office/drawing/2014/main" id="{C8776D6C-D647-9346-AB63-94486FF18A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802438" y="3686175"/>
              <a:ext cx="238125" cy="571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64" name="Line 55">
              <a:extLst>
                <a:ext uri="{FF2B5EF4-FFF2-40B4-BE49-F238E27FC236}">
                  <a16:creationId xmlns:a16="http://schemas.microsoft.com/office/drawing/2014/main" id="{2CD19DBB-9172-1F47-A4E2-DBB39BE86A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65988" y="3675063"/>
              <a:ext cx="298450" cy="5476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65" name="Rectangle 56">
              <a:extLst>
                <a:ext uri="{FF2B5EF4-FFF2-40B4-BE49-F238E27FC236}">
                  <a16:creationId xmlns:a16="http://schemas.microsoft.com/office/drawing/2014/main" id="{0C85CD0D-11C1-FB4D-B7E3-C34FFB334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6900" y="5638800"/>
              <a:ext cx="24495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Before deleting 60</a:t>
              </a:r>
            </a:p>
          </p:txBody>
        </p:sp>
        <p:sp>
          <p:nvSpPr>
            <p:cNvPr id="94266" name="Rectangle 57">
              <a:extLst>
                <a:ext uri="{FF2B5EF4-FFF2-40B4-BE49-F238E27FC236}">
                  <a16:creationId xmlns:a16="http://schemas.microsoft.com/office/drawing/2014/main" id="{5AC6BAC7-73D3-2245-AF09-41840E3B44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6775" y="5624513"/>
              <a:ext cx="226377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After deleting 60</a:t>
              </a:r>
            </a:p>
          </p:txBody>
        </p:sp>
        <p:sp>
          <p:nvSpPr>
            <p:cNvPr id="94268" name="Line 59">
              <a:extLst>
                <a:ext uri="{FF2B5EF4-FFF2-40B4-BE49-F238E27FC236}">
                  <a16:creationId xmlns:a16="http://schemas.microsoft.com/office/drawing/2014/main" id="{1495B52D-8875-8E46-8D83-ADD0DC0F15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38550" y="2952750"/>
              <a:ext cx="152400" cy="457200"/>
            </a:xfrm>
            <a:prstGeom prst="line">
              <a:avLst/>
            </a:prstGeom>
            <a:noFill/>
            <a:ln w="9525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69" name="Line 60">
              <a:extLst>
                <a:ext uri="{FF2B5EF4-FFF2-40B4-BE49-F238E27FC236}">
                  <a16:creationId xmlns:a16="http://schemas.microsoft.com/office/drawing/2014/main" id="{A87F2B58-97AC-AB43-8A59-2E6E705549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9500" y="3409950"/>
              <a:ext cx="419100" cy="800100"/>
            </a:xfrm>
            <a:prstGeom prst="line">
              <a:avLst/>
            </a:prstGeom>
            <a:noFill/>
            <a:ln w="9525">
              <a:solidFill>
                <a:srgbClr val="CC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70" name="Line 61">
              <a:extLst>
                <a:ext uri="{FF2B5EF4-FFF2-40B4-BE49-F238E27FC236}">
                  <a16:creationId xmlns:a16="http://schemas.microsoft.com/office/drawing/2014/main" id="{5E11F7D3-4C37-C842-8A37-A47B6B6BBA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2724150"/>
              <a:ext cx="381000" cy="609600"/>
            </a:xfrm>
            <a:prstGeom prst="line">
              <a:avLst/>
            </a:prstGeom>
            <a:noFill/>
            <a:ln w="9525">
              <a:solidFill>
                <a:srgbClr val="00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71" name="Line 62">
              <a:extLst>
                <a:ext uri="{FF2B5EF4-FFF2-40B4-BE49-F238E27FC236}">
                  <a16:creationId xmlns:a16="http://schemas.microsoft.com/office/drawing/2014/main" id="{27EF226E-E962-9546-92CD-DFED20F2F4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10050" y="3371850"/>
              <a:ext cx="285750" cy="742950"/>
            </a:xfrm>
            <a:prstGeom prst="line">
              <a:avLst/>
            </a:prstGeom>
            <a:noFill/>
            <a:ln w="9525">
              <a:solidFill>
                <a:srgbClr val="0033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65" name="Rectangle 2">
            <a:extLst>
              <a:ext uri="{FF2B5EF4-FFF2-40B4-BE49-F238E27FC236}">
                <a16:creationId xmlns:a16="http://schemas.microsoft.com/office/drawing/2014/main" id="{B7EC7EFD-D46E-E142-95E8-006CB57A2D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425" y="26988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Deletion for a Binary Search Tree</a:t>
            </a:r>
          </a:p>
        </p:txBody>
      </p:sp>
      <p:sp>
        <p:nvSpPr>
          <p:cNvPr id="67" name="Text Box 58">
            <a:extLst>
              <a:ext uri="{FF2B5EF4-FFF2-40B4-BE49-F238E27FC236}">
                <a16:creationId xmlns:a16="http://schemas.microsoft.com/office/drawing/2014/main" id="{2BD56C2B-BCD9-A94E-B898-03D60C94A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5482" y="4739114"/>
            <a:ext cx="509306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rgbClr val="CC3300"/>
                </a:solidFill>
              </a:rPr>
              <a:t>Find the largest one in the left subtree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rgbClr val="CC3300"/>
                </a:solidFill>
              </a:rPr>
              <a:t>(or the smallest one in the right subtree)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頁尾版面配置區 2">
            <a:extLst>
              <a:ext uri="{FF2B5EF4-FFF2-40B4-BE49-F238E27FC236}">
                <a16:creationId xmlns:a16="http://schemas.microsoft.com/office/drawing/2014/main" id="{F3422659-46F9-5F4A-A77E-708EBE1AD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95234" name="投影片編號版面配置區 3">
            <a:extLst>
              <a:ext uri="{FF2B5EF4-FFF2-40B4-BE49-F238E27FC236}">
                <a16:creationId xmlns:a16="http://schemas.microsoft.com/office/drawing/2014/main" id="{F429B6A0-37A6-744C-94A5-E1AC29F4B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C0B10E10-FD9C-7D41-87FB-3DC0000980BB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111</a:t>
            </a:fld>
            <a:endParaRPr lang="en-US" altLang="zh-TW" sz="140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7ECDEC0C-2D25-EA46-959F-33965D45909E}"/>
              </a:ext>
            </a:extLst>
          </p:cNvPr>
          <p:cNvGrpSpPr/>
          <p:nvPr/>
        </p:nvGrpSpPr>
        <p:grpSpPr>
          <a:xfrm>
            <a:off x="200025" y="26988"/>
            <a:ext cx="4838700" cy="3448050"/>
            <a:chOff x="819150" y="0"/>
            <a:chExt cx="4838700" cy="3448050"/>
          </a:xfrm>
        </p:grpSpPr>
        <p:sp>
          <p:nvSpPr>
            <p:cNvPr id="95235" name="Oval 2">
              <a:extLst>
                <a:ext uri="{FF2B5EF4-FFF2-40B4-BE49-F238E27FC236}">
                  <a16:creationId xmlns:a16="http://schemas.microsoft.com/office/drawing/2014/main" id="{A7D1206D-1B9E-B24A-88BD-D80B090C5E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250" y="76200"/>
              <a:ext cx="51435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5236" name="Oval 3">
              <a:extLst>
                <a:ext uri="{FF2B5EF4-FFF2-40B4-BE49-F238E27FC236}">
                  <a16:creationId xmlns:a16="http://schemas.microsoft.com/office/drawing/2014/main" id="{DDBB4877-215B-B346-AD75-91064DE241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450" y="895350"/>
              <a:ext cx="51435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5237" name="Text Box 4">
              <a:extLst>
                <a:ext uri="{FF2B5EF4-FFF2-40B4-BE49-F238E27FC236}">
                  <a16:creationId xmlns:a16="http://schemas.microsoft.com/office/drawing/2014/main" id="{400273F7-FF64-9E4E-BA2F-C434674E43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4275" y="0"/>
              <a:ext cx="387350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/>
                <a:t>1</a:t>
              </a:r>
            </a:p>
          </p:txBody>
        </p:sp>
        <p:sp>
          <p:nvSpPr>
            <p:cNvPr id="95238" name="Text Box 5">
              <a:extLst>
                <a:ext uri="{FF2B5EF4-FFF2-40B4-BE49-F238E27FC236}">
                  <a16:creationId xmlns:a16="http://schemas.microsoft.com/office/drawing/2014/main" id="{4EDB9752-9F06-2341-A2DE-C9DF629854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3475" y="819150"/>
              <a:ext cx="387350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/>
                <a:t>2</a:t>
              </a:r>
            </a:p>
          </p:txBody>
        </p:sp>
        <p:sp>
          <p:nvSpPr>
            <p:cNvPr id="95239" name="Line 7">
              <a:extLst>
                <a:ext uri="{FF2B5EF4-FFF2-40B4-BE49-F238E27FC236}">
                  <a16:creationId xmlns:a16="http://schemas.microsoft.com/office/drawing/2014/main" id="{84A0FF45-4443-744B-A6C0-612FB7F9AD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8450" y="514350"/>
              <a:ext cx="800100" cy="495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40" name="Line 8">
              <a:extLst>
                <a:ext uri="{FF2B5EF4-FFF2-40B4-BE49-F238E27FC236}">
                  <a16:creationId xmlns:a16="http://schemas.microsoft.com/office/drawing/2014/main" id="{38A7051A-5BBF-514E-8FC3-2681E2E496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62100" y="571500"/>
              <a:ext cx="914400" cy="552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41" name="Line 9">
              <a:extLst>
                <a:ext uri="{FF2B5EF4-FFF2-40B4-BE49-F238E27FC236}">
                  <a16:creationId xmlns:a16="http://schemas.microsoft.com/office/drawing/2014/main" id="{6A895B10-0142-1245-A999-E5F01237E4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19150" y="1143000"/>
              <a:ext cx="723900" cy="1200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42" name="Line 10">
              <a:extLst>
                <a:ext uri="{FF2B5EF4-FFF2-40B4-BE49-F238E27FC236}">
                  <a16:creationId xmlns:a16="http://schemas.microsoft.com/office/drawing/2014/main" id="{88F3AC1E-78AC-B24B-9D22-946426A60C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" y="2343150"/>
              <a:ext cx="15430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43" name="Line 11">
              <a:extLst>
                <a:ext uri="{FF2B5EF4-FFF2-40B4-BE49-F238E27FC236}">
                  <a16:creationId xmlns:a16="http://schemas.microsoft.com/office/drawing/2014/main" id="{1CDAACA8-F79E-F34D-B367-4591D7A757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24000" y="1143000"/>
              <a:ext cx="838200" cy="1200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44" name="Text Box 12">
              <a:extLst>
                <a:ext uri="{FF2B5EF4-FFF2-40B4-BE49-F238E27FC236}">
                  <a16:creationId xmlns:a16="http://schemas.microsoft.com/office/drawing/2014/main" id="{2339F240-F20D-2942-A65A-ABE54CAAF6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4600" y="1600200"/>
              <a:ext cx="635000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/>
                <a:t>T1</a:t>
              </a:r>
            </a:p>
          </p:txBody>
        </p:sp>
        <p:sp>
          <p:nvSpPr>
            <p:cNvPr id="95245" name="Line 13">
              <a:extLst>
                <a:ext uri="{FF2B5EF4-FFF2-40B4-BE49-F238E27FC236}">
                  <a16:creationId xmlns:a16="http://schemas.microsoft.com/office/drawing/2014/main" id="{CA0000F9-50CD-A14B-A5C6-AF42B90A75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38450" y="1428750"/>
              <a:ext cx="97155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46" name="Line 14">
              <a:extLst>
                <a:ext uri="{FF2B5EF4-FFF2-40B4-BE49-F238E27FC236}">
                  <a16:creationId xmlns:a16="http://schemas.microsoft.com/office/drawing/2014/main" id="{2E7F1250-06CE-2947-8B91-740CA3A874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9050" y="1447800"/>
              <a:ext cx="990600" cy="762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47" name="Line 15">
              <a:extLst>
                <a:ext uri="{FF2B5EF4-FFF2-40B4-BE49-F238E27FC236}">
                  <a16:creationId xmlns:a16="http://schemas.microsoft.com/office/drawing/2014/main" id="{E28CF818-DF45-D74A-B440-DCDB0E645A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52650" y="2247900"/>
              <a:ext cx="723900" cy="1200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48" name="Line 16">
              <a:extLst>
                <a:ext uri="{FF2B5EF4-FFF2-40B4-BE49-F238E27FC236}">
                  <a16:creationId xmlns:a16="http://schemas.microsoft.com/office/drawing/2014/main" id="{5B815EFE-FB33-8F4E-AE6D-169AA7B563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71700" y="3448050"/>
              <a:ext cx="15430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49" name="Line 17">
              <a:extLst>
                <a:ext uri="{FF2B5EF4-FFF2-40B4-BE49-F238E27FC236}">
                  <a16:creationId xmlns:a16="http://schemas.microsoft.com/office/drawing/2014/main" id="{8D9C6E4B-8B81-5F4C-ADB6-2BA5EBB715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7500" y="2247900"/>
              <a:ext cx="838200" cy="1200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50" name="Text Box 18">
              <a:extLst>
                <a:ext uri="{FF2B5EF4-FFF2-40B4-BE49-F238E27FC236}">
                  <a16:creationId xmlns:a16="http://schemas.microsoft.com/office/drawing/2014/main" id="{083E4E36-94D0-B841-8E02-9C807EBB02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8100" y="2705100"/>
              <a:ext cx="635000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/>
                <a:t>T2</a:t>
              </a:r>
            </a:p>
          </p:txBody>
        </p:sp>
        <p:sp>
          <p:nvSpPr>
            <p:cNvPr id="95251" name="Line 19">
              <a:extLst>
                <a:ext uri="{FF2B5EF4-FFF2-40B4-BE49-F238E27FC236}">
                  <a16:creationId xmlns:a16="http://schemas.microsoft.com/office/drawing/2014/main" id="{4C050BE1-03A5-3F4B-A26B-DFD2E5D46B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95750" y="2209800"/>
              <a:ext cx="723900" cy="1200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52" name="Line 20">
              <a:extLst>
                <a:ext uri="{FF2B5EF4-FFF2-40B4-BE49-F238E27FC236}">
                  <a16:creationId xmlns:a16="http://schemas.microsoft.com/office/drawing/2014/main" id="{580D635A-C1F5-0345-BA7B-451A48724C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3409950"/>
              <a:ext cx="15430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53" name="Line 21">
              <a:extLst>
                <a:ext uri="{FF2B5EF4-FFF2-40B4-BE49-F238E27FC236}">
                  <a16:creationId xmlns:a16="http://schemas.microsoft.com/office/drawing/2014/main" id="{FDCE6037-D89B-A247-8D0C-576097CEF2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0600" y="2209800"/>
              <a:ext cx="838200" cy="1200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54" name="Text Box 22">
              <a:extLst>
                <a:ext uri="{FF2B5EF4-FFF2-40B4-BE49-F238E27FC236}">
                  <a16:creationId xmlns:a16="http://schemas.microsoft.com/office/drawing/2014/main" id="{8A9B3D97-ED5D-1B4D-80D7-86A7B49E33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200" y="2667000"/>
              <a:ext cx="635000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/>
                <a:t>T3</a:t>
              </a:r>
            </a:p>
          </p:txBody>
        </p:sp>
        <p:sp>
          <p:nvSpPr>
            <p:cNvPr id="95255" name="Line 23">
              <a:extLst>
                <a:ext uri="{FF2B5EF4-FFF2-40B4-BE49-F238E27FC236}">
                  <a16:creationId xmlns:a16="http://schemas.microsoft.com/office/drawing/2014/main" id="{EEA65023-89CD-1C41-8EBE-E5B72661C3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76550" y="1371600"/>
              <a:ext cx="647700" cy="590550"/>
            </a:xfrm>
            <a:prstGeom prst="line">
              <a:avLst/>
            </a:prstGeom>
            <a:noFill/>
            <a:ln w="9525">
              <a:solidFill>
                <a:srgbClr val="00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56" name="Line 24">
              <a:extLst>
                <a:ext uri="{FF2B5EF4-FFF2-40B4-BE49-F238E27FC236}">
                  <a16:creationId xmlns:a16="http://schemas.microsoft.com/office/drawing/2014/main" id="{6AC398B8-A1EB-AF4F-B0E8-DDBED10A2D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76550" y="1962150"/>
              <a:ext cx="971550" cy="1428750"/>
            </a:xfrm>
            <a:prstGeom prst="line">
              <a:avLst/>
            </a:prstGeom>
            <a:noFill/>
            <a:ln w="9525">
              <a:solidFill>
                <a:srgbClr val="0033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679A50A5-69B2-134D-B307-B013D7FFA248}"/>
              </a:ext>
            </a:extLst>
          </p:cNvPr>
          <p:cNvGrpSpPr/>
          <p:nvPr/>
        </p:nvGrpSpPr>
        <p:grpSpPr>
          <a:xfrm>
            <a:off x="4210050" y="2895600"/>
            <a:ext cx="4838700" cy="3448050"/>
            <a:chOff x="4324350" y="2895600"/>
            <a:chExt cx="4838700" cy="3448050"/>
          </a:xfrm>
        </p:grpSpPr>
        <p:sp>
          <p:nvSpPr>
            <p:cNvPr id="95259" name="Oval 27">
              <a:extLst>
                <a:ext uri="{FF2B5EF4-FFF2-40B4-BE49-F238E27FC236}">
                  <a16:creationId xmlns:a16="http://schemas.microsoft.com/office/drawing/2014/main" id="{62330308-B22B-1742-BEBB-C65A02FEB7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6450" y="2971800"/>
              <a:ext cx="51435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5260" name="Oval 28">
              <a:extLst>
                <a:ext uri="{FF2B5EF4-FFF2-40B4-BE49-F238E27FC236}">
                  <a16:creationId xmlns:a16="http://schemas.microsoft.com/office/drawing/2014/main" id="{1A3EA38F-6CE3-D64E-8EB6-CE5AEDF9E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5650" y="3790950"/>
              <a:ext cx="51435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5261" name="Text Box 29">
              <a:extLst>
                <a:ext uri="{FF2B5EF4-FFF2-40B4-BE49-F238E27FC236}">
                  <a16:creationId xmlns:a16="http://schemas.microsoft.com/office/drawing/2014/main" id="{70AB82AB-2BA4-4348-B1E5-B5CBFFB7A7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9475" y="2895600"/>
              <a:ext cx="387350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/>
                <a:t>1</a:t>
              </a:r>
            </a:p>
          </p:txBody>
        </p:sp>
        <p:sp>
          <p:nvSpPr>
            <p:cNvPr id="95262" name="Text Box 30">
              <a:extLst>
                <a:ext uri="{FF2B5EF4-FFF2-40B4-BE49-F238E27FC236}">
                  <a16:creationId xmlns:a16="http://schemas.microsoft.com/office/drawing/2014/main" id="{7285BF32-D73A-A04E-87B3-B0733AA444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78219" y="3714750"/>
              <a:ext cx="389850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dirty="0"/>
                <a:t>2</a:t>
              </a:r>
            </a:p>
          </p:txBody>
        </p:sp>
        <p:sp>
          <p:nvSpPr>
            <p:cNvPr id="95263" name="Line 31">
              <a:extLst>
                <a:ext uri="{FF2B5EF4-FFF2-40B4-BE49-F238E27FC236}">
                  <a16:creationId xmlns:a16="http://schemas.microsoft.com/office/drawing/2014/main" id="{0BB54B30-6D0B-3E4D-93EA-2387FDF4AC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43650" y="3409950"/>
              <a:ext cx="800100" cy="495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64" name="Line 32">
              <a:extLst>
                <a:ext uri="{FF2B5EF4-FFF2-40B4-BE49-F238E27FC236}">
                  <a16:creationId xmlns:a16="http://schemas.microsoft.com/office/drawing/2014/main" id="{A40C9A9B-5886-1E4E-A9C7-0D151962B8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67300" y="3467100"/>
              <a:ext cx="914400" cy="552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65" name="Line 33">
              <a:extLst>
                <a:ext uri="{FF2B5EF4-FFF2-40B4-BE49-F238E27FC236}">
                  <a16:creationId xmlns:a16="http://schemas.microsoft.com/office/drawing/2014/main" id="{13EFE066-7667-C94F-AFEF-C05D2714A2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24350" y="4038600"/>
              <a:ext cx="723900" cy="1200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66" name="Line 34">
              <a:extLst>
                <a:ext uri="{FF2B5EF4-FFF2-40B4-BE49-F238E27FC236}">
                  <a16:creationId xmlns:a16="http://schemas.microsoft.com/office/drawing/2014/main" id="{9CF7F690-7EA3-A24E-A340-C63DCF6F1D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3400" y="5238750"/>
              <a:ext cx="15430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67" name="Line 35">
              <a:extLst>
                <a:ext uri="{FF2B5EF4-FFF2-40B4-BE49-F238E27FC236}">
                  <a16:creationId xmlns:a16="http://schemas.microsoft.com/office/drawing/2014/main" id="{4EDBAF75-1647-B14A-8BCB-A632F7EF92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9200" y="4038600"/>
              <a:ext cx="838200" cy="1200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68" name="Text Box 36">
              <a:extLst>
                <a:ext uri="{FF2B5EF4-FFF2-40B4-BE49-F238E27FC236}">
                  <a16:creationId xmlns:a16="http://schemas.microsoft.com/office/drawing/2014/main" id="{99246B6F-DEBA-214C-98D2-217E693839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49800" y="4495800"/>
              <a:ext cx="635000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/>
                <a:t>T1</a:t>
              </a:r>
            </a:p>
          </p:txBody>
        </p:sp>
        <p:sp>
          <p:nvSpPr>
            <p:cNvPr id="95269" name="Line 37">
              <a:extLst>
                <a:ext uri="{FF2B5EF4-FFF2-40B4-BE49-F238E27FC236}">
                  <a16:creationId xmlns:a16="http://schemas.microsoft.com/office/drawing/2014/main" id="{2E0F9A95-9D4D-2242-B3FB-8973315AC0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343650" y="4324350"/>
              <a:ext cx="97155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70" name="Line 38">
              <a:extLst>
                <a:ext uri="{FF2B5EF4-FFF2-40B4-BE49-F238E27FC236}">
                  <a16:creationId xmlns:a16="http://schemas.microsoft.com/office/drawing/2014/main" id="{43A2F855-0B9D-644F-9507-39E87FE82B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34250" y="4343400"/>
              <a:ext cx="990600" cy="762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71" name="Line 39">
              <a:extLst>
                <a:ext uri="{FF2B5EF4-FFF2-40B4-BE49-F238E27FC236}">
                  <a16:creationId xmlns:a16="http://schemas.microsoft.com/office/drawing/2014/main" id="{6CDA80E9-6E47-6444-9CAA-1741F510BC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57850" y="5143500"/>
              <a:ext cx="723900" cy="1200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72" name="Line 40">
              <a:extLst>
                <a:ext uri="{FF2B5EF4-FFF2-40B4-BE49-F238E27FC236}">
                  <a16:creationId xmlns:a16="http://schemas.microsoft.com/office/drawing/2014/main" id="{E09DCCC1-FEC1-264B-9BC2-AF81BEF20E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76900" y="6343650"/>
              <a:ext cx="15430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73" name="Line 41">
              <a:extLst>
                <a:ext uri="{FF2B5EF4-FFF2-40B4-BE49-F238E27FC236}">
                  <a16:creationId xmlns:a16="http://schemas.microsoft.com/office/drawing/2014/main" id="{DA398316-F36F-1340-A00A-3BC8AC3B5E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2700" y="5143500"/>
              <a:ext cx="838200" cy="1200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74" name="Text Box 42">
              <a:extLst>
                <a:ext uri="{FF2B5EF4-FFF2-40B4-BE49-F238E27FC236}">
                  <a16:creationId xmlns:a16="http://schemas.microsoft.com/office/drawing/2014/main" id="{EE11EC40-37A7-E54E-9674-D72AEC8709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81634" y="5600700"/>
              <a:ext cx="639919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dirty="0"/>
                <a:t>T2</a:t>
              </a:r>
            </a:p>
          </p:txBody>
        </p:sp>
        <p:sp>
          <p:nvSpPr>
            <p:cNvPr id="95275" name="Line 43">
              <a:extLst>
                <a:ext uri="{FF2B5EF4-FFF2-40B4-BE49-F238E27FC236}">
                  <a16:creationId xmlns:a16="http://schemas.microsoft.com/office/drawing/2014/main" id="{74CEF354-8E99-574E-B349-210D95DA8C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00950" y="5105400"/>
              <a:ext cx="723900" cy="1200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76" name="Line 44">
              <a:extLst>
                <a:ext uri="{FF2B5EF4-FFF2-40B4-BE49-F238E27FC236}">
                  <a16:creationId xmlns:a16="http://schemas.microsoft.com/office/drawing/2014/main" id="{8B08CBAE-50F8-4344-84B8-B23B82E51D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20000" y="6305550"/>
              <a:ext cx="15430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77" name="Line 45">
              <a:extLst>
                <a:ext uri="{FF2B5EF4-FFF2-40B4-BE49-F238E27FC236}">
                  <a16:creationId xmlns:a16="http://schemas.microsoft.com/office/drawing/2014/main" id="{820275B6-C0BA-B349-8545-4E7A9C01CE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05800" y="5105400"/>
              <a:ext cx="838200" cy="1200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78" name="Text Box 46">
              <a:extLst>
                <a:ext uri="{FF2B5EF4-FFF2-40B4-BE49-F238E27FC236}">
                  <a16:creationId xmlns:a16="http://schemas.microsoft.com/office/drawing/2014/main" id="{07B6F4CF-F425-9C41-A090-3AF706906C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26400" y="5562600"/>
              <a:ext cx="635000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/>
                <a:t>T3</a:t>
              </a:r>
            </a:p>
          </p:txBody>
        </p:sp>
        <p:sp>
          <p:nvSpPr>
            <p:cNvPr id="95280" name="Line 49">
              <a:extLst>
                <a:ext uri="{FF2B5EF4-FFF2-40B4-BE49-F238E27FC236}">
                  <a16:creationId xmlns:a16="http://schemas.microsoft.com/office/drawing/2014/main" id="{E128B070-A49D-1D47-82B5-2701A716A9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72400" y="4152900"/>
              <a:ext cx="609600" cy="476250"/>
            </a:xfrm>
            <a:prstGeom prst="line">
              <a:avLst/>
            </a:prstGeom>
            <a:noFill/>
            <a:ln w="9525">
              <a:solidFill>
                <a:srgbClr val="00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81" name="Line 50">
              <a:extLst>
                <a:ext uri="{FF2B5EF4-FFF2-40B4-BE49-F238E27FC236}">
                  <a16:creationId xmlns:a16="http://schemas.microsoft.com/office/drawing/2014/main" id="{7EBD8D94-943B-A643-98E5-A2B49D4D52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86650" y="4629150"/>
              <a:ext cx="914400" cy="1581150"/>
            </a:xfrm>
            <a:prstGeom prst="line">
              <a:avLst/>
            </a:prstGeom>
            <a:noFill/>
            <a:ln w="9525">
              <a:solidFill>
                <a:srgbClr val="0033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4E4CBC44-12A0-D347-AE56-A6A2392EB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CHAPTER 5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134F766-4F18-7747-9C4C-A0E1CFBE9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AA758B-06AC-1747-9C45-5C06C103C543}" type="slidenum">
              <a:rPr lang="en-US" altLang="zh-TW" smtClean="0"/>
              <a:pPr>
                <a:defRPr/>
              </a:pPr>
              <a:t>112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570324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頁尾版面配置區 3">
            <a:extLst>
              <a:ext uri="{FF2B5EF4-FFF2-40B4-BE49-F238E27FC236}">
                <a16:creationId xmlns:a16="http://schemas.microsoft.com/office/drawing/2014/main" id="{7863345E-C434-7845-946C-685E08F6C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96258" name="投影片編號版面配置區 4">
            <a:extLst>
              <a:ext uri="{FF2B5EF4-FFF2-40B4-BE49-F238E27FC236}">
                <a16:creationId xmlns:a16="http://schemas.microsoft.com/office/drawing/2014/main" id="{560FB364-58BE-E041-A9E3-D3045E3E8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47ED2107-0402-AE4A-9455-8F1A359A1204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113</a:t>
            </a:fld>
            <a:endParaRPr lang="en-US" altLang="zh-TW" sz="1400"/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F8D0EF92-4E75-0044-AA5A-F76B4EE2F1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6913" y="592138"/>
            <a:ext cx="7772400" cy="1143000"/>
          </a:xfrm>
        </p:spPr>
        <p:txBody>
          <a:bodyPr/>
          <a:lstStyle/>
          <a:p>
            <a:pPr algn="ctr" eaLnBrk="1" hangingPunct="1"/>
            <a:r>
              <a:rPr lang="en-US" altLang="zh-TW" dirty="0"/>
              <a:t>Selection Trees</a:t>
            </a:r>
          </a:p>
        </p:txBody>
      </p:sp>
      <p:sp>
        <p:nvSpPr>
          <p:cNvPr id="96260" name="Text Box 3">
            <a:extLst>
              <a:ext uri="{FF2B5EF4-FFF2-40B4-BE49-F238E27FC236}">
                <a16:creationId xmlns:a16="http://schemas.microsoft.com/office/drawing/2014/main" id="{FF3BA3A9-841C-8549-A43E-CB7A3C6EAE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75" y="1847850"/>
            <a:ext cx="304083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dirty="0"/>
              <a:t>(1)	Winner tree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dirty="0"/>
              <a:t>(2)	Loser tree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頁尾版面配置區 3">
            <a:extLst>
              <a:ext uri="{FF2B5EF4-FFF2-40B4-BE49-F238E27FC236}">
                <a16:creationId xmlns:a16="http://schemas.microsoft.com/office/drawing/2014/main" id="{46D33775-058F-D847-BBA9-28558E156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97282" name="投影片編號版面配置區 4">
            <a:extLst>
              <a:ext uri="{FF2B5EF4-FFF2-40B4-BE49-F238E27FC236}">
                <a16:creationId xmlns:a16="http://schemas.microsoft.com/office/drawing/2014/main" id="{B4BB3754-0F0E-1F42-BAD8-123D07D21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42ACF7AE-4508-3A46-96D8-A37D02EF0DEB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114</a:t>
            </a:fld>
            <a:endParaRPr lang="en-US" altLang="zh-TW" sz="1400"/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260335E1-3334-BE42-B99B-E771D9229C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algn="ctr" eaLnBrk="1" hangingPunct="1"/>
            <a:r>
              <a:rPr lang="en-US" altLang="zh-TW"/>
              <a:t>winner tree</a:t>
            </a:r>
          </a:p>
        </p:txBody>
      </p:sp>
      <p:sp>
        <p:nvSpPr>
          <p:cNvPr id="97284" name="Oval 3">
            <a:extLst>
              <a:ext uri="{FF2B5EF4-FFF2-40B4-BE49-F238E27FC236}">
                <a16:creationId xmlns:a16="http://schemas.microsoft.com/office/drawing/2014/main" id="{B1B746FE-637D-A041-AA4C-13B58E614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4225" y="1212850"/>
            <a:ext cx="392113" cy="392113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6</a:t>
            </a:r>
          </a:p>
        </p:txBody>
      </p:sp>
      <p:sp>
        <p:nvSpPr>
          <p:cNvPr id="97285" name="Oval 4">
            <a:extLst>
              <a:ext uri="{FF2B5EF4-FFF2-40B4-BE49-F238E27FC236}">
                <a16:creationId xmlns:a16="http://schemas.microsoft.com/office/drawing/2014/main" id="{EA0A88C8-77C4-9E41-A29A-2185216E7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738" y="2017713"/>
            <a:ext cx="392112" cy="39211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solidFill>
                <a:srgbClr val="003399"/>
              </a:solidFill>
            </a:endParaRPr>
          </a:p>
        </p:txBody>
      </p:sp>
      <p:sp>
        <p:nvSpPr>
          <p:cNvPr id="97286" name="Oval 5">
            <a:extLst>
              <a:ext uri="{FF2B5EF4-FFF2-40B4-BE49-F238E27FC236}">
                <a16:creationId xmlns:a16="http://schemas.microsoft.com/office/drawing/2014/main" id="{62F94C78-D9DD-6344-9319-57FA26CB88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025" y="1973263"/>
            <a:ext cx="392113" cy="39211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solidFill>
                <a:srgbClr val="003399"/>
              </a:solidFill>
            </a:endParaRPr>
          </a:p>
        </p:txBody>
      </p:sp>
      <p:sp>
        <p:nvSpPr>
          <p:cNvPr id="97287" name="Oval 6">
            <a:extLst>
              <a:ext uri="{FF2B5EF4-FFF2-40B4-BE49-F238E27FC236}">
                <a16:creationId xmlns:a16="http://schemas.microsoft.com/office/drawing/2014/main" id="{351EB709-5BD8-F346-80FB-03B6AA3962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7075" y="2973388"/>
            <a:ext cx="392113" cy="39211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solidFill>
                <a:srgbClr val="003399"/>
              </a:solidFill>
            </a:endParaRPr>
          </a:p>
        </p:txBody>
      </p:sp>
      <p:sp>
        <p:nvSpPr>
          <p:cNvPr id="97288" name="Line 7">
            <a:extLst>
              <a:ext uri="{FF2B5EF4-FFF2-40B4-BE49-F238E27FC236}">
                <a16:creationId xmlns:a16="http://schemas.microsoft.com/office/drawing/2014/main" id="{7A7FB00B-38DB-F447-B6AD-146DECBC0CF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49588" y="1600200"/>
            <a:ext cx="1633537" cy="415925"/>
          </a:xfrm>
          <a:prstGeom prst="line">
            <a:avLst/>
          </a:prstGeom>
          <a:noFill/>
          <a:ln w="12700">
            <a:solidFill>
              <a:srgbClr val="CC33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7289" name="Line 8">
            <a:extLst>
              <a:ext uri="{FF2B5EF4-FFF2-40B4-BE49-F238E27FC236}">
                <a16:creationId xmlns:a16="http://schemas.microsoft.com/office/drawing/2014/main" id="{56994538-6FFD-6248-B1AF-A17D0F7668A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81225" y="2376488"/>
            <a:ext cx="715963" cy="6048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7290" name="Rectangle 9">
            <a:extLst>
              <a:ext uri="{FF2B5EF4-FFF2-40B4-BE49-F238E27FC236}">
                <a16:creationId xmlns:a16="http://schemas.microsoft.com/office/drawing/2014/main" id="{9A17C4F4-EE45-AF46-B122-C8954BDF5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250" y="202406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6</a:t>
            </a:r>
          </a:p>
        </p:txBody>
      </p:sp>
      <p:sp>
        <p:nvSpPr>
          <p:cNvPr id="97291" name="Rectangle 10">
            <a:extLst>
              <a:ext uri="{FF2B5EF4-FFF2-40B4-BE49-F238E27FC236}">
                <a16:creationId xmlns:a16="http://schemas.microsoft.com/office/drawing/2014/main" id="{CA4405D3-BD42-8E46-813C-8C61F17EF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6838" y="196532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8</a:t>
            </a:r>
          </a:p>
        </p:txBody>
      </p:sp>
      <p:sp>
        <p:nvSpPr>
          <p:cNvPr id="97292" name="Rectangle 11">
            <a:extLst>
              <a:ext uri="{FF2B5EF4-FFF2-40B4-BE49-F238E27FC236}">
                <a16:creationId xmlns:a16="http://schemas.microsoft.com/office/drawing/2014/main" id="{549DAC1E-4F58-2640-9231-E70BB4D72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2000" y="299085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9</a:t>
            </a:r>
          </a:p>
        </p:txBody>
      </p:sp>
      <p:sp>
        <p:nvSpPr>
          <p:cNvPr id="97293" name="Line 12">
            <a:extLst>
              <a:ext uri="{FF2B5EF4-FFF2-40B4-BE49-F238E27FC236}">
                <a16:creationId xmlns:a16="http://schemas.microsoft.com/office/drawing/2014/main" id="{01E8576D-100D-B548-B293-3FF354F0956E}"/>
              </a:ext>
            </a:extLst>
          </p:cNvPr>
          <p:cNvSpPr>
            <a:spLocks noChangeShapeType="1"/>
          </p:cNvSpPr>
          <p:nvPr/>
        </p:nvSpPr>
        <p:spPr bwMode="auto">
          <a:xfrm>
            <a:off x="4910138" y="1590675"/>
            <a:ext cx="1722437" cy="377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7294" name="Oval 13">
            <a:extLst>
              <a:ext uri="{FF2B5EF4-FFF2-40B4-BE49-F238E27FC236}">
                <a16:creationId xmlns:a16="http://schemas.microsoft.com/office/drawing/2014/main" id="{7FD82C7E-DC18-BD4A-87EB-1CA24BC3C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3500" y="2959100"/>
            <a:ext cx="392113" cy="392113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solidFill>
                <a:srgbClr val="003399"/>
              </a:solidFill>
            </a:endParaRPr>
          </a:p>
        </p:txBody>
      </p:sp>
      <p:sp>
        <p:nvSpPr>
          <p:cNvPr id="97295" name="Line 14">
            <a:extLst>
              <a:ext uri="{FF2B5EF4-FFF2-40B4-BE49-F238E27FC236}">
                <a16:creationId xmlns:a16="http://schemas.microsoft.com/office/drawing/2014/main" id="{63DCD178-246C-1345-AAFD-3E2FF865368F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4688" y="2360613"/>
            <a:ext cx="882650" cy="609600"/>
          </a:xfrm>
          <a:prstGeom prst="line">
            <a:avLst/>
          </a:prstGeom>
          <a:noFill/>
          <a:ln w="12700">
            <a:solidFill>
              <a:srgbClr val="CC33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7296" name="Rectangle 15">
            <a:extLst>
              <a:ext uri="{FF2B5EF4-FFF2-40B4-BE49-F238E27FC236}">
                <a16:creationId xmlns:a16="http://schemas.microsoft.com/office/drawing/2014/main" id="{DE98E693-B90A-3B4F-A1C8-0D188ADEB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4138" y="296386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6</a:t>
            </a:r>
          </a:p>
        </p:txBody>
      </p:sp>
      <p:sp>
        <p:nvSpPr>
          <p:cNvPr id="97297" name="Oval 16">
            <a:extLst>
              <a:ext uri="{FF2B5EF4-FFF2-40B4-BE49-F238E27FC236}">
                <a16:creationId xmlns:a16="http://schemas.microsoft.com/office/drawing/2014/main" id="{7CB4B2B3-5B4F-7348-8DD0-55D540553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5775" y="2959100"/>
            <a:ext cx="392113" cy="392113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solidFill>
                <a:srgbClr val="003399"/>
              </a:solidFill>
            </a:endParaRPr>
          </a:p>
        </p:txBody>
      </p:sp>
      <p:sp>
        <p:nvSpPr>
          <p:cNvPr id="97298" name="Rectangle 17">
            <a:extLst>
              <a:ext uri="{FF2B5EF4-FFF2-40B4-BE49-F238E27FC236}">
                <a16:creationId xmlns:a16="http://schemas.microsoft.com/office/drawing/2014/main" id="{2D9AA53C-29AE-184E-B9BD-B7405647E2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2288" y="295116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8</a:t>
            </a:r>
          </a:p>
        </p:txBody>
      </p:sp>
      <p:sp>
        <p:nvSpPr>
          <p:cNvPr id="97299" name="Oval 18">
            <a:extLst>
              <a:ext uri="{FF2B5EF4-FFF2-40B4-BE49-F238E27FC236}">
                <a16:creationId xmlns:a16="http://schemas.microsoft.com/office/drawing/2014/main" id="{BABFDEBB-0AF7-1648-9DC9-BDAB72AE9E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1563" y="2947988"/>
            <a:ext cx="392112" cy="39211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solidFill>
                <a:srgbClr val="003399"/>
              </a:solidFill>
            </a:endParaRPr>
          </a:p>
        </p:txBody>
      </p:sp>
      <p:sp>
        <p:nvSpPr>
          <p:cNvPr id="97300" name="Rectangle 19">
            <a:extLst>
              <a:ext uri="{FF2B5EF4-FFF2-40B4-BE49-F238E27FC236}">
                <a16:creationId xmlns:a16="http://schemas.microsoft.com/office/drawing/2014/main" id="{DBBE5124-5DBA-544F-AD50-3C3599FDD8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5050" y="2940050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17</a:t>
            </a:r>
          </a:p>
        </p:txBody>
      </p:sp>
      <p:sp>
        <p:nvSpPr>
          <p:cNvPr id="97301" name="Line 20">
            <a:extLst>
              <a:ext uri="{FF2B5EF4-FFF2-40B4-BE49-F238E27FC236}">
                <a16:creationId xmlns:a16="http://schemas.microsoft.com/office/drawing/2014/main" id="{39FB956B-0828-BB42-8564-7806B3D83B5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64213" y="2311400"/>
            <a:ext cx="714375" cy="6461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7302" name="Line 21">
            <a:extLst>
              <a:ext uri="{FF2B5EF4-FFF2-40B4-BE49-F238E27FC236}">
                <a16:creationId xmlns:a16="http://schemas.microsoft.com/office/drawing/2014/main" id="{E5374DCA-E360-6D4C-BDA1-2CEF207E664A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6563" y="2312988"/>
            <a:ext cx="846137" cy="6334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7303" name="Oval 22">
            <a:extLst>
              <a:ext uri="{FF2B5EF4-FFF2-40B4-BE49-F238E27FC236}">
                <a16:creationId xmlns:a16="http://schemas.microsoft.com/office/drawing/2014/main" id="{5E63BBE4-7875-0E4D-B7F3-AAF992F57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0813" y="3897313"/>
            <a:ext cx="392112" cy="39211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zh-TW" sz="2000">
              <a:solidFill>
                <a:srgbClr val="003399"/>
              </a:solidFill>
            </a:endParaRPr>
          </a:p>
        </p:txBody>
      </p:sp>
      <p:sp>
        <p:nvSpPr>
          <p:cNvPr id="97304" name="Rectangle 23">
            <a:extLst>
              <a:ext uri="{FF2B5EF4-FFF2-40B4-BE49-F238E27FC236}">
                <a16:creationId xmlns:a16="http://schemas.microsoft.com/office/drawing/2014/main" id="{A8671BC0-C4C7-A541-9541-63F876F063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3038" y="387826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8</a:t>
            </a:r>
          </a:p>
        </p:txBody>
      </p:sp>
      <p:sp>
        <p:nvSpPr>
          <p:cNvPr id="97305" name="Oval 24">
            <a:extLst>
              <a:ext uri="{FF2B5EF4-FFF2-40B4-BE49-F238E27FC236}">
                <a16:creationId xmlns:a16="http://schemas.microsoft.com/office/drawing/2014/main" id="{CD4117B2-FF7B-1D47-8583-858BEB981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0113" y="3873500"/>
            <a:ext cx="392112" cy="392113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solidFill>
                <a:srgbClr val="003399"/>
              </a:solidFill>
            </a:endParaRPr>
          </a:p>
        </p:txBody>
      </p:sp>
      <p:sp>
        <p:nvSpPr>
          <p:cNvPr id="97306" name="Rectangle 25">
            <a:extLst>
              <a:ext uri="{FF2B5EF4-FFF2-40B4-BE49-F238E27FC236}">
                <a16:creationId xmlns:a16="http://schemas.microsoft.com/office/drawing/2014/main" id="{B99C8323-C577-9142-8E8C-13BA6DBEE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5038" y="386556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9</a:t>
            </a:r>
          </a:p>
        </p:txBody>
      </p:sp>
      <p:sp>
        <p:nvSpPr>
          <p:cNvPr id="97307" name="Line 26">
            <a:extLst>
              <a:ext uri="{FF2B5EF4-FFF2-40B4-BE49-F238E27FC236}">
                <a16:creationId xmlns:a16="http://schemas.microsoft.com/office/drawing/2014/main" id="{8AA3C1EA-33E7-3A4C-BF1D-A21E6163167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16550" y="3333750"/>
            <a:ext cx="238125" cy="571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7308" name="Line 27">
            <a:extLst>
              <a:ext uri="{FF2B5EF4-FFF2-40B4-BE49-F238E27FC236}">
                <a16:creationId xmlns:a16="http://schemas.microsoft.com/office/drawing/2014/main" id="{0F75C70F-06B5-494D-A5AE-49E85A6E68FA}"/>
              </a:ext>
            </a:extLst>
          </p:cNvPr>
          <p:cNvSpPr>
            <a:spLocks noChangeShapeType="1"/>
          </p:cNvSpPr>
          <p:nvPr/>
        </p:nvSpPr>
        <p:spPr bwMode="auto">
          <a:xfrm>
            <a:off x="5880100" y="3322638"/>
            <a:ext cx="298450" cy="5476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7309" name="Oval 28">
            <a:extLst>
              <a:ext uri="{FF2B5EF4-FFF2-40B4-BE49-F238E27FC236}">
                <a16:creationId xmlns:a16="http://schemas.microsoft.com/office/drawing/2014/main" id="{FE655A3E-9C8F-3A4E-A937-28D2A16AE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5013" y="3895725"/>
            <a:ext cx="392112" cy="392113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solidFill>
                <a:srgbClr val="003399"/>
              </a:solidFill>
            </a:endParaRPr>
          </a:p>
        </p:txBody>
      </p:sp>
      <p:sp>
        <p:nvSpPr>
          <p:cNvPr id="97310" name="Rectangle 29">
            <a:extLst>
              <a:ext uri="{FF2B5EF4-FFF2-40B4-BE49-F238E27FC236}">
                <a16:creationId xmlns:a16="http://schemas.microsoft.com/office/drawing/2014/main" id="{B4BA1FB2-BF1B-A349-BBBC-C76D14117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7388" y="3898900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90</a:t>
            </a:r>
          </a:p>
        </p:txBody>
      </p:sp>
      <p:sp>
        <p:nvSpPr>
          <p:cNvPr id="97311" name="Oval 30">
            <a:extLst>
              <a:ext uri="{FF2B5EF4-FFF2-40B4-BE49-F238E27FC236}">
                <a16:creationId xmlns:a16="http://schemas.microsoft.com/office/drawing/2014/main" id="{265FC10C-8A21-8E4B-83A6-049A83312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4313" y="3871913"/>
            <a:ext cx="392112" cy="39211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solidFill>
                <a:srgbClr val="003399"/>
              </a:solidFill>
            </a:endParaRPr>
          </a:p>
        </p:txBody>
      </p:sp>
      <p:sp>
        <p:nvSpPr>
          <p:cNvPr id="97312" name="Rectangle 31">
            <a:extLst>
              <a:ext uri="{FF2B5EF4-FFF2-40B4-BE49-F238E27FC236}">
                <a16:creationId xmlns:a16="http://schemas.microsoft.com/office/drawing/2014/main" id="{BD3DEB14-ACCC-1146-8CA1-A3060285B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6688" y="3876675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17</a:t>
            </a:r>
          </a:p>
        </p:txBody>
      </p:sp>
      <p:sp>
        <p:nvSpPr>
          <p:cNvPr id="97313" name="Line 32">
            <a:extLst>
              <a:ext uri="{FF2B5EF4-FFF2-40B4-BE49-F238E27FC236}">
                <a16:creationId xmlns:a16="http://schemas.microsoft.com/office/drawing/2014/main" id="{38A9901E-B0EC-9A4B-BBFB-B7930143643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70750" y="3332163"/>
            <a:ext cx="238125" cy="571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7314" name="Line 33">
            <a:extLst>
              <a:ext uri="{FF2B5EF4-FFF2-40B4-BE49-F238E27FC236}">
                <a16:creationId xmlns:a16="http://schemas.microsoft.com/office/drawing/2014/main" id="{7D5E6A1D-ED28-C849-8FC0-4A62378814C0}"/>
              </a:ext>
            </a:extLst>
          </p:cNvPr>
          <p:cNvSpPr>
            <a:spLocks noChangeShapeType="1"/>
          </p:cNvSpPr>
          <p:nvPr/>
        </p:nvSpPr>
        <p:spPr bwMode="auto">
          <a:xfrm>
            <a:off x="7734300" y="3321050"/>
            <a:ext cx="298450" cy="5476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7315" name="Oval 34">
            <a:extLst>
              <a:ext uri="{FF2B5EF4-FFF2-40B4-BE49-F238E27FC236}">
                <a16:creationId xmlns:a16="http://schemas.microsoft.com/office/drawing/2014/main" id="{D409FDEA-8AE7-8D49-AF15-6191401E68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5838" y="3894138"/>
            <a:ext cx="392112" cy="39211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solidFill>
                <a:srgbClr val="003399"/>
              </a:solidFill>
            </a:endParaRPr>
          </a:p>
        </p:txBody>
      </p:sp>
      <p:sp>
        <p:nvSpPr>
          <p:cNvPr id="97316" name="Rectangle 35">
            <a:extLst>
              <a:ext uri="{FF2B5EF4-FFF2-40B4-BE49-F238E27FC236}">
                <a16:creationId xmlns:a16="http://schemas.microsoft.com/office/drawing/2014/main" id="{E9A11FC2-AE44-0148-ACFD-FE394F377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9325" y="3886200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20</a:t>
            </a:r>
          </a:p>
        </p:txBody>
      </p:sp>
      <p:sp>
        <p:nvSpPr>
          <p:cNvPr id="97317" name="Oval 36">
            <a:extLst>
              <a:ext uri="{FF2B5EF4-FFF2-40B4-BE49-F238E27FC236}">
                <a16:creationId xmlns:a16="http://schemas.microsoft.com/office/drawing/2014/main" id="{3A36433D-BC8F-4243-B8CC-607529FCAE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5138" y="3870325"/>
            <a:ext cx="392112" cy="392113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solidFill>
                <a:srgbClr val="003399"/>
              </a:solidFill>
            </a:endParaRPr>
          </a:p>
        </p:txBody>
      </p:sp>
      <p:sp>
        <p:nvSpPr>
          <p:cNvPr id="97318" name="Rectangle 37">
            <a:extLst>
              <a:ext uri="{FF2B5EF4-FFF2-40B4-BE49-F238E27FC236}">
                <a16:creationId xmlns:a16="http://schemas.microsoft.com/office/drawing/2014/main" id="{2120456D-5AA9-CE46-B2A7-4AE3BB5C6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0063" y="3862388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6</a:t>
            </a:r>
          </a:p>
        </p:txBody>
      </p:sp>
      <p:sp>
        <p:nvSpPr>
          <p:cNvPr id="97319" name="Line 38">
            <a:extLst>
              <a:ext uri="{FF2B5EF4-FFF2-40B4-BE49-F238E27FC236}">
                <a16:creationId xmlns:a16="http://schemas.microsoft.com/office/drawing/2014/main" id="{2E6E2690-C368-FB4B-BED3-B96B250D01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11575" y="3330575"/>
            <a:ext cx="238125" cy="571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7320" name="Line 39">
            <a:extLst>
              <a:ext uri="{FF2B5EF4-FFF2-40B4-BE49-F238E27FC236}">
                <a16:creationId xmlns:a16="http://schemas.microsoft.com/office/drawing/2014/main" id="{177FE748-D5C9-4747-9F35-DA0010389AA1}"/>
              </a:ext>
            </a:extLst>
          </p:cNvPr>
          <p:cNvSpPr>
            <a:spLocks noChangeShapeType="1"/>
          </p:cNvSpPr>
          <p:nvPr/>
        </p:nvSpPr>
        <p:spPr bwMode="auto">
          <a:xfrm>
            <a:off x="4175125" y="3319463"/>
            <a:ext cx="298450" cy="547687"/>
          </a:xfrm>
          <a:prstGeom prst="line">
            <a:avLst/>
          </a:prstGeom>
          <a:noFill/>
          <a:ln w="12700">
            <a:solidFill>
              <a:srgbClr val="CC33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7321" name="Oval 40">
            <a:extLst>
              <a:ext uri="{FF2B5EF4-FFF2-40B4-BE49-F238E27FC236}">
                <a16:creationId xmlns:a16="http://schemas.microsoft.com/office/drawing/2014/main" id="{34E42CF9-4A86-AF4F-82F1-1770DF7A8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7350" y="3906838"/>
            <a:ext cx="392113" cy="39211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solidFill>
                <a:srgbClr val="003399"/>
              </a:solidFill>
            </a:endParaRPr>
          </a:p>
        </p:txBody>
      </p:sp>
      <p:sp>
        <p:nvSpPr>
          <p:cNvPr id="97322" name="Rectangle 41">
            <a:extLst>
              <a:ext uri="{FF2B5EF4-FFF2-40B4-BE49-F238E27FC236}">
                <a16:creationId xmlns:a16="http://schemas.microsoft.com/office/drawing/2014/main" id="{31327957-246A-F141-A6E4-CB910B10C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0838" y="3898900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10</a:t>
            </a:r>
          </a:p>
        </p:txBody>
      </p:sp>
      <p:sp>
        <p:nvSpPr>
          <p:cNvPr id="97323" name="Oval 42">
            <a:extLst>
              <a:ext uri="{FF2B5EF4-FFF2-40B4-BE49-F238E27FC236}">
                <a16:creationId xmlns:a16="http://schemas.microsoft.com/office/drawing/2014/main" id="{63221E06-04A3-F14B-9294-9DBE298EC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6650" y="3883025"/>
            <a:ext cx="392113" cy="392113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solidFill>
                <a:srgbClr val="003399"/>
              </a:solidFill>
            </a:endParaRPr>
          </a:p>
        </p:txBody>
      </p:sp>
      <p:sp>
        <p:nvSpPr>
          <p:cNvPr id="97324" name="Rectangle 43">
            <a:extLst>
              <a:ext uri="{FF2B5EF4-FFF2-40B4-BE49-F238E27FC236}">
                <a16:creationId xmlns:a16="http://schemas.microsoft.com/office/drawing/2014/main" id="{7CE9F9AE-CB9D-7241-85AA-C8FDAD3CF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7763" y="3875088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9</a:t>
            </a:r>
          </a:p>
        </p:txBody>
      </p:sp>
      <p:sp>
        <p:nvSpPr>
          <p:cNvPr id="97325" name="Line 44">
            <a:extLst>
              <a:ext uri="{FF2B5EF4-FFF2-40B4-BE49-F238E27FC236}">
                <a16:creationId xmlns:a16="http://schemas.microsoft.com/office/drawing/2014/main" id="{7E548C75-B1C1-434A-8BCD-EB62A89C871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43088" y="3343275"/>
            <a:ext cx="238125" cy="571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7326" name="Line 45">
            <a:extLst>
              <a:ext uri="{FF2B5EF4-FFF2-40B4-BE49-F238E27FC236}">
                <a16:creationId xmlns:a16="http://schemas.microsoft.com/office/drawing/2014/main" id="{8592C5C1-1C1E-5E4E-830B-BEC8EB2EE01D}"/>
              </a:ext>
            </a:extLst>
          </p:cNvPr>
          <p:cNvSpPr>
            <a:spLocks noChangeShapeType="1"/>
          </p:cNvSpPr>
          <p:nvPr/>
        </p:nvSpPr>
        <p:spPr bwMode="auto">
          <a:xfrm>
            <a:off x="2306638" y="3332163"/>
            <a:ext cx="298450" cy="5476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97327" name="Group 46">
            <a:extLst>
              <a:ext uri="{FF2B5EF4-FFF2-40B4-BE49-F238E27FC236}">
                <a16:creationId xmlns:a16="http://schemas.microsoft.com/office/drawing/2014/main" id="{1ED593A7-8A65-564B-87EB-0BE61706D88E}"/>
              </a:ext>
            </a:extLst>
          </p:cNvPr>
          <p:cNvGrpSpPr>
            <a:grpSpLocks/>
          </p:cNvGrpSpPr>
          <p:nvPr/>
        </p:nvGrpSpPr>
        <p:grpSpPr bwMode="auto">
          <a:xfrm>
            <a:off x="1625600" y="4365625"/>
            <a:ext cx="438150" cy="1455738"/>
            <a:chOff x="1000" y="2942"/>
            <a:chExt cx="276" cy="917"/>
          </a:xfrm>
        </p:grpSpPr>
        <p:grpSp>
          <p:nvGrpSpPr>
            <p:cNvPr id="97417" name="Group 47">
              <a:extLst>
                <a:ext uri="{FF2B5EF4-FFF2-40B4-BE49-F238E27FC236}">
                  <a16:creationId xmlns:a16="http://schemas.microsoft.com/office/drawing/2014/main" id="{9BB206A6-730E-DB43-A09B-6F8C06AD7B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6" y="2951"/>
              <a:ext cx="238" cy="908"/>
              <a:chOff x="1026" y="2951"/>
              <a:chExt cx="238" cy="908"/>
            </a:xfrm>
          </p:grpSpPr>
          <p:sp>
            <p:nvSpPr>
              <p:cNvPr id="97420" name="Rectangle 48">
                <a:extLst>
                  <a:ext uri="{FF2B5EF4-FFF2-40B4-BE49-F238E27FC236}">
                    <a16:creationId xmlns:a16="http://schemas.microsoft.com/office/drawing/2014/main" id="{0DEE7B82-28C9-0E4B-8F5C-831F5CAE83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2" y="2951"/>
                <a:ext cx="232" cy="90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97421" name="Line 49">
                <a:extLst>
                  <a:ext uri="{FF2B5EF4-FFF2-40B4-BE49-F238E27FC236}">
                    <a16:creationId xmlns:a16="http://schemas.microsoft.com/office/drawing/2014/main" id="{8B91418D-25E8-D748-A9E6-AE241CD9BF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28" y="3150"/>
                <a:ext cx="2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7422" name="Line 50">
                <a:extLst>
                  <a:ext uri="{FF2B5EF4-FFF2-40B4-BE49-F238E27FC236}">
                    <a16:creationId xmlns:a16="http://schemas.microsoft.com/office/drawing/2014/main" id="{F9E484B0-0454-9A44-A813-D1DE74FB95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28" y="3331"/>
                <a:ext cx="2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7423" name="Line 51">
                <a:extLst>
                  <a:ext uri="{FF2B5EF4-FFF2-40B4-BE49-F238E27FC236}">
                    <a16:creationId xmlns:a16="http://schemas.microsoft.com/office/drawing/2014/main" id="{42E026A1-5F45-2E44-8AA6-120CA48741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26" y="3510"/>
                <a:ext cx="2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7424" name="Line 52">
                <a:extLst>
                  <a:ext uri="{FF2B5EF4-FFF2-40B4-BE49-F238E27FC236}">
                    <a16:creationId xmlns:a16="http://schemas.microsoft.com/office/drawing/2014/main" id="{72B7352F-221C-964F-88EA-3948ED9138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27" y="3690"/>
                <a:ext cx="2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97418" name="Rectangle 53">
              <a:extLst>
                <a:ext uri="{FF2B5EF4-FFF2-40B4-BE49-F238E27FC236}">
                  <a16:creationId xmlns:a16="http://schemas.microsoft.com/office/drawing/2014/main" id="{DEEC830E-18FA-7A47-8D92-D91008999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0" y="2942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/>
                <a:t>15</a:t>
              </a:r>
            </a:p>
          </p:txBody>
        </p:sp>
        <p:sp>
          <p:nvSpPr>
            <p:cNvPr id="97419" name="Rectangle 54">
              <a:extLst>
                <a:ext uri="{FF2B5EF4-FFF2-40B4-BE49-F238E27FC236}">
                  <a16:creationId xmlns:a16="http://schemas.microsoft.com/office/drawing/2014/main" id="{14BA4D19-61C8-2649-920F-17529F802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0" y="3137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/>
                <a:t>16</a:t>
              </a:r>
            </a:p>
          </p:txBody>
        </p:sp>
      </p:grpSp>
      <p:grpSp>
        <p:nvGrpSpPr>
          <p:cNvPr id="97328" name="Group 55">
            <a:extLst>
              <a:ext uri="{FF2B5EF4-FFF2-40B4-BE49-F238E27FC236}">
                <a16:creationId xmlns:a16="http://schemas.microsoft.com/office/drawing/2014/main" id="{2CFFF7A6-3DEC-F242-BEA8-017553DFFEEF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4364038"/>
            <a:ext cx="438150" cy="1455737"/>
            <a:chOff x="1464" y="2941"/>
            <a:chExt cx="276" cy="917"/>
          </a:xfrm>
        </p:grpSpPr>
        <p:grpSp>
          <p:nvGrpSpPr>
            <p:cNvPr id="97409" name="Group 56">
              <a:extLst>
                <a:ext uri="{FF2B5EF4-FFF2-40B4-BE49-F238E27FC236}">
                  <a16:creationId xmlns:a16="http://schemas.microsoft.com/office/drawing/2014/main" id="{8EACE27C-FD7F-A549-9CE4-FDC003077B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90" y="2950"/>
              <a:ext cx="238" cy="908"/>
              <a:chOff x="1490" y="2950"/>
              <a:chExt cx="238" cy="908"/>
            </a:xfrm>
          </p:grpSpPr>
          <p:sp>
            <p:nvSpPr>
              <p:cNvPr id="97412" name="Rectangle 57">
                <a:extLst>
                  <a:ext uri="{FF2B5EF4-FFF2-40B4-BE49-F238E27FC236}">
                    <a16:creationId xmlns:a16="http://schemas.microsoft.com/office/drawing/2014/main" id="{CCFCAD0D-A6A0-E249-8334-17594BE3E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6" y="2950"/>
                <a:ext cx="232" cy="90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97413" name="Line 58">
                <a:extLst>
                  <a:ext uri="{FF2B5EF4-FFF2-40B4-BE49-F238E27FC236}">
                    <a16:creationId xmlns:a16="http://schemas.microsoft.com/office/drawing/2014/main" id="{858D5727-F9D3-A64F-983A-EBAD40A873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92" y="3149"/>
                <a:ext cx="2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7414" name="Line 59">
                <a:extLst>
                  <a:ext uri="{FF2B5EF4-FFF2-40B4-BE49-F238E27FC236}">
                    <a16:creationId xmlns:a16="http://schemas.microsoft.com/office/drawing/2014/main" id="{BA80C371-5E4B-6541-B122-FD1E66E1E5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92" y="3330"/>
                <a:ext cx="2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7415" name="Line 60">
                <a:extLst>
                  <a:ext uri="{FF2B5EF4-FFF2-40B4-BE49-F238E27FC236}">
                    <a16:creationId xmlns:a16="http://schemas.microsoft.com/office/drawing/2014/main" id="{837C8FC5-F363-8A48-A00E-C8B778A542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90" y="3509"/>
                <a:ext cx="2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7416" name="Line 61">
                <a:extLst>
                  <a:ext uri="{FF2B5EF4-FFF2-40B4-BE49-F238E27FC236}">
                    <a16:creationId xmlns:a16="http://schemas.microsoft.com/office/drawing/2014/main" id="{73F40243-B632-0E49-9C79-BCECA18C52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91" y="3689"/>
                <a:ext cx="2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97410" name="Rectangle 62">
              <a:extLst>
                <a:ext uri="{FF2B5EF4-FFF2-40B4-BE49-F238E27FC236}">
                  <a16:creationId xmlns:a16="http://schemas.microsoft.com/office/drawing/2014/main" id="{6D7008D0-8E2D-BC41-9276-5AD976CA6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4" y="2941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/>
                <a:t>20</a:t>
              </a:r>
            </a:p>
          </p:txBody>
        </p:sp>
        <p:sp>
          <p:nvSpPr>
            <p:cNvPr id="97411" name="Rectangle 63">
              <a:extLst>
                <a:ext uri="{FF2B5EF4-FFF2-40B4-BE49-F238E27FC236}">
                  <a16:creationId xmlns:a16="http://schemas.microsoft.com/office/drawing/2014/main" id="{93C1FBB3-666E-1F49-B681-F071195DDB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4" y="3136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/>
                <a:t>38</a:t>
              </a:r>
            </a:p>
          </p:txBody>
        </p:sp>
      </p:grpSp>
      <p:grpSp>
        <p:nvGrpSpPr>
          <p:cNvPr id="97329" name="Group 64">
            <a:extLst>
              <a:ext uri="{FF2B5EF4-FFF2-40B4-BE49-F238E27FC236}">
                <a16:creationId xmlns:a16="http://schemas.microsoft.com/office/drawing/2014/main" id="{E8BFC26F-B72F-434C-A497-05A9FE770D6A}"/>
              </a:ext>
            </a:extLst>
          </p:cNvPr>
          <p:cNvGrpSpPr>
            <a:grpSpLocks/>
          </p:cNvGrpSpPr>
          <p:nvPr/>
        </p:nvGrpSpPr>
        <p:grpSpPr bwMode="auto">
          <a:xfrm>
            <a:off x="3479800" y="4362450"/>
            <a:ext cx="438150" cy="1455738"/>
            <a:chOff x="2168" y="2940"/>
            <a:chExt cx="276" cy="917"/>
          </a:xfrm>
        </p:grpSpPr>
        <p:grpSp>
          <p:nvGrpSpPr>
            <p:cNvPr id="97401" name="Group 65">
              <a:extLst>
                <a:ext uri="{FF2B5EF4-FFF2-40B4-BE49-F238E27FC236}">
                  <a16:creationId xmlns:a16="http://schemas.microsoft.com/office/drawing/2014/main" id="{19BC8636-0971-1E49-8179-C80AD2CA01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4" y="2949"/>
              <a:ext cx="238" cy="908"/>
              <a:chOff x="2194" y="2949"/>
              <a:chExt cx="238" cy="908"/>
            </a:xfrm>
          </p:grpSpPr>
          <p:sp>
            <p:nvSpPr>
              <p:cNvPr id="97404" name="Rectangle 66">
                <a:extLst>
                  <a:ext uri="{FF2B5EF4-FFF2-40B4-BE49-F238E27FC236}">
                    <a16:creationId xmlns:a16="http://schemas.microsoft.com/office/drawing/2014/main" id="{4486C11B-4FA8-144F-AA1F-07C8E44984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0" y="2949"/>
                <a:ext cx="232" cy="90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97405" name="Line 67">
                <a:extLst>
                  <a:ext uri="{FF2B5EF4-FFF2-40B4-BE49-F238E27FC236}">
                    <a16:creationId xmlns:a16="http://schemas.microsoft.com/office/drawing/2014/main" id="{84AA6C00-6116-2545-8DF8-FACD930807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96" y="3148"/>
                <a:ext cx="2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7406" name="Line 68">
                <a:extLst>
                  <a:ext uri="{FF2B5EF4-FFF2-40B4-BE49-F238E27FC236}">
                    <a16:creationId xmlns:a16="http://schemas.microsoft.com/office/drawing/2014/main" id="{8C004B2E-9DBA-7A41-A483-A5571025E6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96" y="3329"/>
                <a:ext cx="2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7407" name="Line 69">
                <a:extLst>
                  <a:ext uri="{FF2B5EF4-FFF2-40B4-BE49-F238E27FC236}">
                    <a16:creationId xmlns:a16="http://schemas.microsoft.com/office/drawing/2014/main" id="{C4947833-BD17-6049-9621-915CA85C3C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94" y="3508"/>
                <a:ext cx="2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7408" name="Line 70">
                <a:extLst>
                  <a:ext uri="{FF2B5EF4-FFF2-40B4-BE49-F238E27FC236}">
                    <a16:creationId xmlns:a16="http://schemas.microsoft.com/office/drawing/2014/main" id="{CA079182-C721-0743-AA9C-5F8F40DCD3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95" y="3688"/>
                <a:ext cx="2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97402" name="Rectangle 71">
              <a:extLst>
                <a:ext uri="{FF2B5EF4-FFF2-40B4-BE49-F238E27FC236}">
                  <a16:creationId xmlns:a16="http://schemas.microsoft.com/office/drawing/2014/main" id="{927539D6-D06F-BD4D-841C-A99686C25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8" y="2940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/>
                <a:t>20</a:t>
              </a:r>
            </a:p>
          </p:txBody>
        </p:sp>
        <p:sp>
          <p:nvSpPr>
            <p:cNvPr id="97403" name="Rectangle 72">
              <a:extLst>
                <a:ext uri="{FF2B5EF4-FFF2-40B4-BE49-F238E27FC236}">
                  <a16:creationId xmlns:a16="http://schemas.microsoft.com/office/drawing/2014/main" id="{892C06BE-272C-6540-81DF-38F497123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8" y="3135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/>
                <a:t>30</a:t>
              </a:r>
            </a:p>
          </p:txBody>
        </p:sp>
      </p:grpSp>
      <p:grpSp>
        <p:nvGrpSpPr>
          <p:cNvPr id="97330" name="Group 73">
            <a:extLst>
              <a:ext uri="{FF2B5EF4-FFF2-40B4-BE49-F238E27FC236}">
                <a16:creationId xmlns:a16="http://schemas.microsoft.com/office/drawing/2014/main" id="{14BCF0D2-B349-3A4A-A6AA-94541A505C48}"/>
              </a:ext>
            </a:extLst>
          </p:cNvPr>
          <p:cNvGrpSpPr>
            <a:grpSpLocks/>
          </p:cNvGrpSpPr>
          <p:nvPr/>
        </p:nvGrpSpPr>
        <p:grpSpPr bwMode="auto">
          <a:xfrm>
            <a:off x="4219575" y="4362450"/>
            <a:ext cx="438150" cy="1455738"/>
            <a:chOff x="2634" y="2940"/>
            <a:chExt cx="276" cy="917"/>
          </a:xfrm>
        </p:grpSpPr>
        <p:grpSp>
          <p:nvGrpSpPr>
            <p:cNvPr id="97393" name="Group 74">
              <a:extLst>
                <a:ext uri="{FF2B5EF4-FFF2-40B4-BE49-F238E27FC236}">
                  <a16:creationId xmlns:a16="http://schemas.microsoft.com/office/drawing/2014/main" id="{96751D73-A3FD-094C-B037-E5B64708A6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60" y="2949"/>
              <a:ext cx="238" cy="908"/>
              <a:chOff x="2660" y="2949"/>
              <a:chExt cx="238" cy="908"/>
            </a:xfrm>
          </p:grpSpPr>
          <p:sp>
            <p:nvSpPr>
              <p:cNvPr id="97396" name="Rectangle 75">
                <a:extLst>
                  <a:ext uri="{FF2B5EF4-FFF2-40B4-BE49-F238E27FC236}">
                    <a16:creationId xmlns:a16="http://schemas.microsoft.com/office/drawing/2014/main" id="{5D0DEAB8-506E-1043-A497-90C76B911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6" y="2949"/>
                <a:ext cx="232" cy="90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97397" name="Line 76">
                <a:extLst>
                  <a:ext uri="{FF2B5EF4-FFF2-40B4-BE49-F238E27FC236}">
                    <a16:creationId xmlns:a16="http://schemas.microsoft.com/office/drawing/2014/main" id="{87A03FB1-17E0-D04F-B0CB-AD25CD34C7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62" y="3148"/>
                <a:ext cx="2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7398" name="Line 77">
                <a:extLst>
                  <a:ext uri="{FF2B5EF4-FFF2-40B4-BE49-F238E27FC236}">
                    <a16:creationId xmlns:a16="http://schemas.microsoft.com/office/drawing/2014/main" id="{FCD0D655-90FD-654C-94AC-ECD2CE4AB4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62" y="3329"/>
                <a:ext cx="2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7399" name="Line 78">
                <a:extLst>
                  <a:ext uri="{FF2B5EF4-FFF2-40B4-BE49-F238E27FC236}">
                    <a16:creationId xmlns:a16="http://schemas.microsoft.com/office/drawing/2014/main" id="{183E2F95-C23F-AC4E-A5AC-6A6B5F4B5F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60" y="3508"/>
                <a:ext cx="2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7400" name="Line 79">
                <a:extLst>
                  <a:ext uri="{FF2B5EF4-FFF2-40B4-BE49-F238E27FC236}">
                    <a16:creationId xmlns:a16="http://schemas.microsoft.com/office/drawing/2014/main" id="{D9AAEB39-6211-9A4F-B2D8-ED44465311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61" y="3688"/>
                <a:ext cx="2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97394" name="Rectangle 80">
              <a:extLst>
                <a:ext uri="{FF2B5EF4-FFF2-40B4-BE49-F238E27FC236}">
                  <a16:creationId xmlns:a16="http://schemas.microsoft.com/office/drawing/2014/main" id="{04AFA77E-6A11-FB4F-AECD-1FDB21A1D3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4" y="2940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/>
                <a:t>15</a:t>
              </a:r>
            </a:p>
          </p:txBody>
        </p:sp>
        <p:sp>
          <p:nvSpPr>
            <p:cNvPr id="97395" name="Rectangle 81">
              <a:extLst>
                <a:ext uri="{FF2B5EF4-FFF2-40B4-BE49-F238E27FC236}">
                  <a16:creationId xmlns:a16="http://schemas.microsoft.com/office/drawing/2014/main" id="{D587B99D-0350-3D4D-A04B-45635169E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4" y="3135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/>
                <a:t>25</a:t>
              </a:r>
            </a:p>
          </p:txBody>
        </p:sp>
      </p:grpSp>
      <p:grpSp>
        <p:nvGrpSpPr>
          <p:cNvPr id="97331" name="Group 82">
            <a:extLst>
              <a:ext uri="{FF2B5EF4-FFF2-40B4-BE49-F238E27FC236}">
                <a16:creationId xmlns:a16="http://schemas.microsoft.com/office/drawing/2014/main" id="{62B8C361-924B-E44A-B6EC-A839F80FD7B5}"/>
              </a:ext>
            </a:extLst>
          </p:cNvPr>
          <p:cNvGrpSpPr>
            <a:grpSpLocks/>
          </p:cNvGrpSpPr>
          <p:nvPr/>
        </p:nvGrpSpPr>
        <p:grpSpPr bwMode="auto">
          <a:xfrm>
            <a:off x="5183188" y="4364038"/>
            <a:ext cx="438150" cy="1455737"/>
            <a:chOff x="3241" y="2941"/>
            <a:chExt cx="276" cy="917"/>
          </a:xfrm>
        </p:grpSpPr>
        <p:grpSp>
          <p:nvGrpSpPr>
            <p:cNvPr id="97385" name="Group 83">
              <a:extLst>
                <a:ext uri="{FF2B5EF4-FFF2-40B4-BE49-F238E27FC236}">
                  <a16:creationId xmlns:a16="http://schemas.microsoft.com/office/drawing/2014/main" id="{C513A47E-BCD4-4449-A026-513519ADCD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67" y="2950"/>
              <a:ext cx="238" cy="908"/>
              <a:chOff x="3267" y="2950"/>
              <a:chExt cx="238" cy="908"/>
            </a:xfrm>
          </p:grpSpPr>
          <p:sp>
            <p:nvSpPr>
              <p:cNvPr id="97388" name="Rectangle 84">
                <a:extLst>
                  <a:ext uri="{FF2B5EF4-FFF2-40B4-BE49-F238E27FC236}">
                    <a16:creationId xmlns:a16="http://schemas.microsoft.com/office/drawing/2014/main" id="{1A225B6D-8B4E-ED42-914D-D2D530F21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3" y="2950"/>
                <a:ext cx="232" cy="90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97389" name="Line 85">
                <a:extLst>
                  <a:ext uri="{FF2B5EF4-FFF2-40B4-BE49-F238E27FC236}">
                    <a16:creationId xmlns:a16="http://schemas.microsoft.com/office/drawing/2014/main" id="{3034F942-F9CD-BE40-9C26-F133E23CEC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9" y="3149"/>
                <a:ext cx="2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7390" name="Line 86">
                <a:extLst>
                  <a:ext uri="{FF2B5EF4-FFF2-40B4-BE49-F238E27FC236}">
                    <a16:creationId xmlns:a16="http://schemas.microsoft.com/office/drawing/2014/main" id="{F41B2173-296E-8443-B9B6-6066AF55B6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9" y="3330"/>
                <a:ext cx="2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7391" name="Line 87">
                <a:extLst>
                  <a:ext uri="{FF2B5EF4-FFF2-40B4-BE49-F238E27FC236}">
                    <a16:creationId xmlns:a16="http://schemas.microsoft.com/office/drawing/2014/main" id="{E7A37F88-161D-324E-A101-78FD012473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7" y="3509"/>
                <a:ext cx="2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7392" name="Line 88">
                <a:extLst>
                  <a:ext uri="{FF2B5EF4-FFF2-40B4-BE49-F238E27FC236}">
                    <a16:creationId xmlns:a16="http://schemas.microsoft.com/office/drawing/2014/main" id="{08EC5F28-F6D8-6147-8B29-AE05E95FA4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8" y="3689"/>
                <a:ext cx="2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97386" name="Rectangle 89">
              <a:extLst>
                <a:ext uri="{FF2B5EF4-FFF2-40B4-BE49-F238E27FC236}">
                  <a16:creationId xmlns:a16="http://schemas.microsoft.com/office/drawing/2014/main" id="{780338BB-CADE-A74B-8115-CB1CEA83F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1" y="2941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/>
                <a:t>15</a:t>
              </a:r>
            </a:p>
          </p:txBody>
        </p:sp>
        <p:sp>
          <p:nvSpPr>
            <p:cNvPr id="97387" name="Rectangle 90">
              <a:extLst>
                <a:ext uri="{FF2B5EF4-FFF2-40B4-BE49-F238E27FC236}">
                  <a16:creationId xmlns:a16="http://schemas.microsoft.com/office/drawing/2014/main" id="{C84B3CD0-199E-1D47-A18F-823A39C2E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1" y="3136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/>
                <a:t>50</a:t>
              </a:r>
            </a:p>
          </p:txBody>
        </p:sp>
      </p:grpSp>
      <p:grpSp>
        <p:nvGrpSpPr>
          <p:cNvPr id="97332" name="Group 91">
            <a:extLst>
              <a:ext uri="{FF2B5EF4-FFF2-40B4-BE49-F238E27FC236}">
                <a16:creationId xmlns:a16="http://schemas.microsoft.com/office/drawing/2014/main" id="{440A0D4C-B7ED-D142-B149-3FFC733E6B3A}"/>
              </a:ext>
            </a:extLst>
          </p:cNvPr>
          <p:cNvGrpSpPr>
            <a:grpSpLocks/>
          </p:cNvGrpSpPr>
          <p:nvPr/>
        </p:nvGrpSpPr>
        <p:grpSpPr bwMode="auto">
          <a:xfrm>
            <a:off x="5980113" y="4351338"/>
            <a:ext cx="438150" cy="1455737"/>
            <a:chOff x="3743" y="2933"/>
            <a:chExt cx="276" cy="917"/>
          </a:xfrm>
        </p:grpSpPr>
        <p:grpSp>
          <p:nvGrpSpPr>
            <p:cNvPr id="97377" name="Group 92">
              <a:extLst>
                <a:ext uri="{FF2B5EF4-FFF2-40B4-BE49-F238E27FC236}">
                  <a16:creationId xmlns:a16="http://schemas.microsoft.com/office/drawing/2014/main" id="{6FA7E5AA-12EC-A548-84D9-AD44FEEFDC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69" y="2942"/>
              <a:ext cx="238" cy="908"/>
              <a:chOff x="3769" y="2942"/>
              <a:chExt cx="238" cy="908"/>
            </a:xfrm>
          </p:grpSpPr>
          <p:sp>
            <p:nvSpPr>
              <p:cNvPr id="97380" name="Rectangle 93">
                <a:extLst>
                  <a:ext uri="{FF2B5EF4-FFF2-40B4-BE49-F238E27FC236}">
                    <a16:creationId xmlns:a16="http://schemas.microsoft.com/office/drawing/2014/main" id="{D21CC1A1-C54A-B54D-A684-BEC52ABC9A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" y="2942"/>
                <a:ext cx="232" cy="90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97381" name="Line 94">
                <a:extLst>
                  <a:ext uri="{FF2B5EF4-FFF2-40B4-BE49-F238E27FC236}">
                    <a16:creationId xmlns:a16="http://schemas.microsoft.com/office/drawing/2014/main" id="{2FACB521-4050-D54C-AFF7-2F083A57C4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71" y="3141"/>
                <a:ext cx="2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7382" name="Line 95">
                <a:extLst>
                  <a:ext uri="{FF2B5EF4-FFF2-40B4-BE49-F238E27FC236}">
                    <a16:creationId xmlns:a16="http://schemas.microsoft.com/office/drawing/2014/main" id="{F13CDB77-D704-234A-B395-7200B11471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71" y="3322"/>
                <a:ext cx="2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7383" name="Line 96">
                <a:extLst>
                  <a:ext uri="{FF2B5EF4-FFF2-40B4-BE49-F238E27FC236}">
                    <a16:creationId xmlns:a16="http://schemas.microsoft.com/office/drawing/2014/main" id="{9BE4BAAB-A27C-A54F-A0BA-172E9250EE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9" y="3501"/>
                <a:ext cx="2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7384" name="Line 97">
                <a:extLst>
                  <a:ext uri="{FF2B5EF4-FFF2-40B4-BE49-F238E27FC236}">
                    <a16:creationId xmlns:a16="http://schemas.microsoft.com/office/drawing/2014/main" id="{4D21E7CE-8D8B-8E46-AEA8-33A39810FE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70" y="3681"/>
                <a:ext cx="2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97378" name="Rectangle 98">
              <a:extLst>
                <a:ext uri="{FF2B5EF4-FFF2-40B4-BE49-F238E27FC236}">
                  <a16:creationId xmlns:a16="http://schemas.microsoft.com/office/drawing/2014/main" id="{7E846B02-ECC2-8744-806C-AAB026861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3" y="2933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/>
                <a:t>11</a:t>
              </a:r>
            </a:p>
          </p:txBody>
        </p:sp>
        <p:sp>
          <p:nvSpPr>
            <p:cNvPr id="97379" name="Rectangle 99">
              <a:extLst>
                <a:ext uri="{FF2B5EF4-FFF2-40B4-BE49-F238E27FC236}">
                  <a16:creationId xmlns:a16="http://schemas.microsoft.com/office/drawing/2014/main" id="{1EB2DCDC-C19E-414C-87D8-999E2C377C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3" y="3128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/>
                <a:t>16</a:t>
              </a:r>
            </a:p>
          </p:txBody>
        </p:sp>
      </p:grpSp>
      <p:grpSp>
        <p:nvGrpSpPr>
          <p:cNvPr id="97333" name="Group 100">
            <a:extLst>
              <a:ext uri="{FF2B5EF4-FFF2-40B4-BE49-F238E27FC236}">
                <a16:creationId xmlns:a16="http://schemas.microsoft.com/office/drawing/2014/main" id="{5298CE5C-FCD1-8548-B709-D78816E75AA8}"/>
              </a:ext>
            </a:extLst>
          </p:cNvPr>
          <p:cNvGrpSpPr>
            <a:grpSpLocks/>
          </p:cNvGrpSpPr>
          <p:nvPr/>
        </p:nvGrpSpPr>
        <p:grpSpPr bwMode="auto">
          <a:xfrm>
            <a:off x="7069138" y="4352925"/>
            <a:ext cx="377825" cy="1441450"/>
            <a:chOff x="4429" y="2934"/>
            <a:chExt cx="238" cy="908"/>
          </a:xfrm>
        </p:grpSpPr>
        <p:sp>
          <p:nvSpPr>
            <p:cNvPr id="97372" name="Rectangle 101">
              <a:extLst>
                <a:ext uri="{FF2B5EF4-FFF2-40B4-BE49-F238E27FC236}">
                  <a16:creationId xmlns:a16="http://schemas.microsoft.com/office/drawing/2014/main" id="{80F6733F-2B3A-6043-B227-9994EAC42B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5" y="2934"/>
              <a:ext cx="232" cy="90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7373" name="Line 102">
              <a:extLst>
                <a:ext uri="{FF2B5EF4-FFF2-40B4-BE49-F238E27FC236}">
                  <a16:creationId xmlns:a16="http://schemas.microsoft.com/office/drawing/2014/main" id="{2F71519F-F018-1E4B-94E7-96B6FFD64C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1" y="3133"/>
              <a:ext cx="2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7374" name="Line 103">
              <a:extLst>
                <a:ext uri="{FF2B5EF4-FFF2-40B4-BE49-F238E27FC236}">
                  <a16:creationId xmlns:a16="http://schemas.microsoft.com/office/drawing/2014/main" id="{59E13340-2943-B543-AEE4-7E9D507C76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1" y="3314"/>
              <a:ext cx="2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7375" name="Line 104">
              <a:extLst>
                <a:ext uri="{FF2B5EF4-FFF2-40B4-BE49-F238E27FC236}">
                  <a16:creationId xmlns:a16="http://schemas.microsoft.com/office/drawing/2014/main" id="{FB344A69-5CFA-B44F-AB3A-47C2FF1562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9" y="3493"/>
              <a:ext cx="2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7376" name="Line 105">
              <a:extLst>
                <a:ext uri="{FF2B5EF4-FFF2-40B4-BE49-F238E27FC236}">
                  <a16:creationId xmlns:a16="http://schemas.microsoft.com/office/drawing/2014/main" id="{F1EF6EC5-1946-A74E-A9B4-9238680103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0" y="3673"/>
              <a:ext cx="2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97334" name="Rectangle 106">
            <a:extLst>
              <a:ext uri="{FF2B5EF4-FFF2-40B4-BE49-F238E27FC236}">
                <a16:creationId xmlns:a16="http://schemas.microsoft.com/office/drawing/2014/main" id="{810C32DF-39A6-8041-BA9B-D21AF21C2C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8175" y="4362450"/>
            <a:ext cx="565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/>
              <a:t>100</a:t>
            </a:r>
          </a:p>
        </p:txBody>
      </p:sp>
      <p:sp>
        <p:nvSpPr>
          <p:cNvPr id="97335" name="Rectangle 107">
            <a:extLst>
              <a:ext uri="{FF2B5EF4-FFF2-40B4-BE49-F238E27FC236}">
                <a16:creationId xmlns:a16="http://schemas.microsoft.com/office/drawing/2014/main" id="{4126F3D9-DD77-C140-9169-3237BEE92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7700" y="4652963"/>
            <a:ext cx="565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/>
              <a:t>110</a:t>
            </a:r>
          </a:p>
        </p:txBody>
      </p:sp>
      <p:grpSp>
        <p:nvGrpSpPr>
          <p:cNvPr id="97336" name="Group 108">
            <a:extLst>
              <a:ext uri="{FF2B5EF4-FFF2-40B4-BE49-F238E27FC236}">
                <a16:creationId xmlns:a16="http://schemas.microsoft.com/office/drawing/2014/main" id="{8F4F1D5A-E0B3-254C-995A-6215E1C55EAC}"/>
              </a:ext>
            </a:extLst>
          </p:cNvPr>
          <p:cNvGrpSpPr>
            <a:grpSpLocks/>
          </p:cNvGrpSpPr>
          <p:nvPr/>
        </p:nvGrpSpPr>
        <p:grpSpPr bwMode="auto">
          <a:xfrm>
            <a:off x="7789863" y="4327525"/>
            <a:ext cx="438150" cy="1455738"/>
            <a:chOff x="4883" y="2918"/>
            <a:chExt cx="276" cy="917"/>
          </a:xfrm>
        </p:grpSpPr>
        <p:grpSp>
          <p:nvGrpSpPr>
            <p:cNvPr id="97364" name="Group 109">
              <a:extLst>
                <a:ext uri="{FF2B5EF4-FFF2-40B4-BE49-F238E27FC236}">
                  <a16:creationId xmlns:a16="http://schemas.microsoft.com/office/drawing/2014/main" id="{E3B86B0B-D0BD-1044-8432-CF719DDE5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09" y="2927"/>
              <a:ext cx="238" cy="908"/>
              <a:chOff x="4909" y="2927"/>
              <a:chExt cx="238" cy="908"/>
            </a:xfrm>
          </p:grpSpPr>
          <p:sp>
            <p:nvSpPr>
              <p:cNvPr id="97367" name="Rectangle 110">
                <a:extLst>
                  <a:ext uri="{FF2B5EF4-FFF2-40B4-BE49-F238E27FC236}">
                    <a16:creationId xmlns:a16="http://schemas.microsoft.com/office/drawing/2014/main" id="{F0D7382C-5827-9545-A161-00EBE3725D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15" y="2927"/>
                <a:ext cx="232" cy="90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97368" name="Line 111">
                <a:extLst>
                  <a:ext uri="{FF2B5EF4-FFF2-40B4-BE49-F238E27FC236}">
                    <a16:creationId xmlns:a16="http://schemas.microsoft.com/office/drawing/2014/main" id="{7E030E84-D455-064F-9726-9F4CA31CCF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11" y="3126"/>
                <a:ext cx="2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7369" name="Line 112">
                <a:extLst>
                  <a:ext uri="{FF2B5EF4-FFF2-40B4-BE49-F238E27FC236}">
                    <a16:creationId xmlns:a16="http://schemas.microsoft.com/office/drawing/2014/main" id="{2FC5C4C8-A381-874A-A916-ADE9FAF4B3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11" y="3307"/>
                <a:ext cx="2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7370" name="Line 113">
                <a:extLst>
                  <a:ext uri="{FF2B5EF4-FFF2-40B4-BE49-F238E27FC236}">
                    <a16:creationId xmlns:a16="http://schemas.microsoft.com/office/drawing/2014/main" id="{47AF9C4E-8C94-0B40-9D17-16D6B71917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09" y="3486"/>
                <a:ext cx="2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7371" name="Line 114">
                <a:extLst>
                  <a:ext uri="{FF2B5EF4-FFF2-40B4-BE49-F238E27FC236}">
                    <a16:creationId xmlns:a16="http://schemas.microsoft.com/office/drawing/2014/main" id="{77F0126C-F3AE-9D47-87E7-D2B1001461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10" y="3666"/>
                <a:ext cx="2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97365" name="Rectangle 115">
              <a:extLst>
                <a:ext uri="{FF2B5EF4-FFF2-40B4-BE49-F238E27FC236}">
                  <a16:creationId xmlns:a16="http://schemas.microsoft.com/office/drawing/2014/main" id="{23F2CB68-472D-884F-ABC8-138F060213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918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/>
                <a:t>18</a:t>
              </a:r>
            </a:p>
          </p:txBody>
        </p:sp>
        <p:sp>
          <p:nvSpPr>
            <p:cNvPr id="97366" name="Rectangle 116">
              <a:extLst>
                <a:ext uri="{FF2B5EF4-FFF2-40B4-BE49-F238E27FC236}">
                  <a16:creationId xmlns:a16="http://schemas.microsoft.com/office/drawing/2014/main" id="{B0D05454-5C0A-914D-A0B6-7F64AF067A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3113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/>
                <a:t>20</a:t>
              </a:r>
            </a:p>
          </p:txBody>
        </p:sp>
      </p:grpSp>
      <p:sp>
        <p:nvSpPr>
          <p:cNvPr id="97337" name="Rectangle 117">
            <a:extLst>
              <a:ext uri="{FF2B5EF4-FFF2-40B4-BE49-F238E27FC236}">
                <a16:creationId xmlns:a16="http://schemas.microsoft.com/office/drawing/2014/main" id="{71665DC3-AC09-5146-BEA9-F73F49984D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8763" y="5854700"/>
            <a:ext cx="7127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/>
              <a:t>run 1</a:t>
            </a:r>
          </a:p>
        </p:txBody>
      </p:sp>
      <p:sp>
        <p:nvSpPr>
          <p:cNvPr id="97338" name="Rectangle 118">
            <a:extLst>
              <a:ext uri="{FF2B5EF4-FFF2-40B4-BE49-F238E27FC236}">
                <a16:creationId xmlns:a16="http://schemas.microsoft.com/office/drawing/2014/main" id="{A89B5504-20FD-2345-9CB3-13FDB5C15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3775" y="5851525"/>
            <a:ext cx="7127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/>
              <a:t>run 2</a:t>
            </a:r>
          </a:p>
        </p:txBody>
      </p:sp>
      <p:sp>
        <p:nvSpPr>
          <p:cNvPr id="97339" name="Rectangle 119">
            <a:extLst>
              <a:ext uri="{FF2B5EF4-FFF2-40B4-BE49-F238E27FC236}">
                <a16:creationId xmlns:a16="http://schemas.microsoft.com/office/drawing/2014/main" id="{8E7A693E-DD56-F840-988E-5801D9766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2963" y="5842000"/>
            <a:ext cx="7127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/>
              <a:t>run 3</a:t>
            </a:r>
          </a:p>
        </p:txBody>
      </p:sp>
      <p:sp>
        <p:nvSpPr>
          <p:cNvPr id="97340" name="Rectangle 120">
            <a:extLst>
              <a:ext uri="{FF2B5EF4-FFF2-40B4-BE49-F238E27FC236}">
                <a16:creationId xmlns:a16="http://schemas.microsoft.com/office/drawing/2014/main" id="{E887CE4D-D128-5D46-87A6-8630B19E6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7975" y="5838825"/>
            <a:ext cx="7127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/>
              <a:t>run 4</a:t>
            </a:r>
          </a:p>
        </p:txBody>
      </p:sp>
      <p:sp>
        <p:nvSpPr>
          <p:cNvPr id="97341" name="Rectangle 121">
            <a:extLst>
              <a:ext uri="{FF2B5EF4-FFF2-40B4-BE49-F238E27FC236}">
                <a16:creationId xmlns:a16="http://schemas.microsoft.com/office/drawing/2014/main" id="{0903F3DD-FEBE-D44C-808A-E5F40B561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7463" y="5816600"/>
            <a:ext cx="7127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/>
              <a:t>run 5</a:t>
            </a:r>
          </a:p>
        </p:txBody>
      </p:sp>
      <p:sp>
        <p:nvSpPr>
          <p:cNvPr id="97342" name="Rectangle 122">
            <a:extLst>
              <a:ext uri="{FF2B5EF4-FFF2-40B4-BE49-F238E27FC236}">
                <a16:creationId xmlns:a16="http://schemas.microsoft.com/office/drawing/2014/main" id="{5ADE01F2-359D-D342-8717-F2174159F2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2475" y="5813425"/>
            <a:ext cx="7127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/>
              <a:t>run 6</a:t>
            </a:r>
          </a:p>
        </p:txBody>
      </p:sp>
      <p:sp>
        <p:nvSpPr>
          <p:cNvPr id="97343" name="Rectangle 123">
            <a:extLst>
              <a:ext uri="{FF2B5EF4-FFF2-40B4-BE49-F238E27FC236}">
                <a16:creationId xmlns:a16="http://schemas.microsoft.com/office/drawing/2014/main" id="{3DBD0ECE-2522-934E-885C-64648D6F3E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3725" y="5803900"/>
            <a:ext cx="7127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/>
              <a:t>run 7</a:t>
            </a:r>
          </a:p>
        </p:txBody>
      </p:sp>
      <p:sp>
        <p:nvSpPr>
          <p:cNvPr id="97344" name="Rectangle 124">
            <a:extLst>
              <a:ext uri="{FF2B5EF4-FFF2-40B4-BE49-F238E27FC236}">
                <a16:creationId xmlns:a16="http://schemas.microsoft.com/office/drawing/2014/main" id="{81A96E86-25B9-FF45-BA85-010C83A20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8738" y="5800725"/>
            <a:ext cx="7127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/>
              <a:t>run 8</a:t>
            </a:r>
          </a:p>
        </p:txBody>
      </p:sp>
      <p:sp>
        <p:nvSpPr>
          <p:cNvPr id="97345" name="Text Box 125">
            <a:extLst>
              <a:ext uri="{FF2B5EF4-FFF2-40B4-BE49-F238E27FC236}">
                <a16:creationId xmlns:a16="http://schemas.microsoft.com/office/drawing/2014/main" id="{D35A99BD-11D3-3248-9A4B-CCB4C5155A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1388" y="4316413"/>
            <a:ext cx="549275" cy="221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solidFill>
                  <a:srgbClr val="CC3300"/>
                </a:solidFill>
              </a:rPr>
              <a:t>ordered sequence</a:t>
            </a:r>
          </a:p>
        </p:txBody>
      </p:sp>
      <p:sp>
        <p:nvSpPr>
          <p:cNvPr id="97346" name="Text Box 126">
            <a:extLst>
              <a:ext uri="{FF2B5EF4-FFF2-40B4-BE49-F238E27FC236}">
                <a16:creationId xmlns:a16="http://schemas.microsoft.com/office/drawing/2014/main" id="{F857DBE9-E1F3-074B-A72B-C177E03436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5225" y="250825"/>
            <a:ext cx="1417638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rgbClr val="CC3300"/>
                </a:solidFill>
              </a:rPr>
              <a:t>sequential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rgbClr val="CC3300"/>
                </a:solidFill>
              </a:rPr>
              <a:t>allocation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rgbClr val="CC3300"/>
                </a:solidFill>
              </a:rPr>
              <a:t>scheme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rgbClr val="003399"/>
                </a:solidFill>
              </a:rPr>
              <a:t>(complete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rgbClr val="003399"/>
                </a:solidFill>
              </a:rPr>
              <a:t>binary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rgbClr val="003399"/>
                </a:solidFill>
              </a:rPr>
              <a:t>tree)</a:t>
            </a:r>
            <a:endParaRPr lang="en-US" altLang="zh-TW" sz="2400" dirty="0">
              <a:solidFill>
                <a:srgbClr val="CC3300"/>
              </a:solidFill>
            </a:endParaRPr>
          </a:p>
        </p:txBody>
      </p:sp>
      <p:sp>
        <p:nvSpPr>
          <p:cNvPr id="97347" name="Text Box 128">
            <a:extLst>
              <a:ext uri="{FF2B5EF4-FFF2-40B4-BE49-F238E27FC236}">
                <a16:creationId xmlns:a16="http://schemas.microsoft.com/office/drawing/2014/main" id="{1FD34D6F-C957-3F48-A9A3-892B0CC450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3625" y="250825"/>
            <a:ext cx="279756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rgbClr val="CC3300"/>
                </a:solidFill>
              </a:rPr>
              <a:t>Each node represents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rgbClr val="CC3300"/>
                </a:solidFill>
              </a:rPr>
              <a:t>the smaller of its two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rgbClr val="CC3300"/>
                </a:solidFill>
              </a:rPr>
              <a:t>children</a:t>
            </a:r>
          </a:p>
        </p:txBody>
      </p:sp>
      <p:sp>
        <p:nvSpPr>
          <p:cNvPr id="97348" name="Rectangle 129">
            <a:extLst>
              <a:ext uri="{FF2B5EF4-FFF2-40B4-BE49-F238E27FC236}">
                <a16:creationId xmlns:a16="http://schemas.microsoft.com/office/drawing/2014/main" id="{4AE2B331-6C27-CB46-A8DA-5346E179B2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050" y="228600"/>
            <a:ext cx="2800350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solidFill>
                <a:srgbClr val="003399"/>
              </a:solidFill>
            </a:endParaRPr>
          </a:p>
        </p:txBody>
      </p:sp>
      <p:sp>
        <p:nvSpPr>
          <p:cNvPr id="97349" name="Text Box 130">
            <a:extLst>
              <a:ext uri="{FF2B5EF4-FFF2-40B4-BE49-F238E27FC236}">
                <a16:creationId xmlns:a16="http://schemas.microsoft.com/office/drawing/2014/main" id="{AC1573DA-8CCA-704B-B437-B8835849A1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5025" y="852488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97350" name="Text Box 131">
            <a:extLst>
              <a:ext uri="{FF2B5EF4-FFF2-40B4-BE49-F238E27FC236}">
                <a16:creationId xmlns:a16="http://schemas.microsoft.com/office/drawing/2014/main" id="{194BA256-8514-E742-9847-4320EEBF98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7825" y="1652588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solidFill>
                  <a:srgbClr val="003399"/>
                </a:solidFill>
              </a:rPr>
              <a:t>2</a:t>
            </a:r>
          </a:p>
        </p:txBody>
      </p:sp>
      <p:sp>
        <p:nvSpPr>
          <p:cNvPr id="97351" name="Text Box 132">
            <a:extLst>
              <a:ext uri="{FF2B5EF4-FFF2-40B4-BE49-F238E27FC236}">
                <a16:creationId xmlns:a16="http://schemas.microsoft.com/office/drawing/2014/main" id="{C25E7066-3D57-374B-8791-DBB79D4360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7325" y="1633538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solidFill>
                  <a:srgbClr val="003399"/>
                </a:solidFill>
              </a:rPr>
              <a:t>3</a:t>
            </a:r>
          </a:p>
        </p:txBody>
      </p:sp>
      <p:sp>
        <p:nvSpPr>
          <p:cNvPr id="97352" name="Text Box 133">
            <a:extLst>
              <a:ext uri="{FF2B5EF4-FFF2-40B4-BE49-F238E27FC236}">
                <a16:creationId xmlns:a16="http://schemas.microsoft.com/office/drawing/2014/main" id="{07C306A2-085A-5C45-940E-3B5888CB6B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9625" y="2624138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solidFill>
                  <a:srgbClr val="003399"/>
                </a:solidFill>
              </a:rPr>
              <a:t>4</a:t>
            </a:r>
          </a:p>
        </p:txBody>
      </p:sp>
      <p:sp>
        <p:nvSpPr>
          <p:cNvPr id="97353" name="Text Box 134">
            <a:extLst>
              <a:ext uri="{FF2B5EF4-FFF2-40B4-BE49-F238E27FC236}">
                <a16:creationId xmlns:a16="http://schemas.microsoft.com/office/drawing/2014/main" id="{5B3E1967-095D-294B-9858-26B3814013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5575" y="2624138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solidFill>
                  <a:srgbClr val="003399"/>
                </a:solidFill>
              </a:rPr>
              <a:t>5</a:t>
            </a:r>
          </a:p>
        </p:txBody>
      </p:sp>
      <p:sp>
        <p:nvSpPr>
          <p:cNvPr id="97354" name="Text Box 135">
            <a:extLst>
              <a:ext uri="{FF2B5EF4-FFF2-40B4-BE49-F238E27FC236}">
                <a16:creationId xmlns:a16="http://schemas.microsoft.com/office/drawing/2014/main" id="{2E5D7166-7819-E647-8972-8C8025F565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1975" y="2643188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solidFill>
                  <a:srgbClr val="003399"/>
                </a:solidFill>
              </a:rPr>
              <a:t>6</a:t>
            </a:r>
          </a:p>
        </p:txBody>
      </p:sp>
      <p:sp>
        <p:nvSpPr>
          <p:cNvPr id="97355" name="Text Box 136">
            <a:extLst>
              <a:ext uri="{FF2B5EF4-FFF2-40B4-BE49-F238E27FC236}">
                <a16:creationId xmlns:a16="http://schemas.microsoft.com/office/drawing/2014/main" id="{4ADE2984-89F2-1644-BFF9-511FFE27CB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6025" y="2605088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solidFill>
                  <a:srgbClr val="003399"/>
                </a:solidFill>
              </a:rPr>
              <a:t>7</a:t>
            </a:r>
          </a:p>
        </p:txBody>
      </p:sp>
      <p:sp>
        <p:nvSpPr>
          <p:cNvPr id="97356" name="Text Box 137">
            <a:extLst>
              <a:ext uri="{FF2B5EF4-FFF2-40B4-BE49-F238E27FC236}">
                <a16:creationId xmlns:a16="http://schemas.microsoft.com/office/drawing/2014/main" id="{D2BE4C7B-C2D3-C24F-8774-C2ED0C90EF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2425" y="3614738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solidFill>
                  <a:srgbClr val="003399"/>
                </a:solidFill>
              </a:rPr>
              <a:t>8</a:t>
            </a:r>
          </a:p>
        </p:txBody>
      </p:sp>
      <p:sp>
        <p:nvSpPr>
          <p:cNvPr id="97357" name="Text Box 138">
            <a:extLst>
              <a:ext uri="{FF2B5EF4-FFF2-40B4-BE49-F238E27FC236}">
                <a16:creationId xmlns:a16="http://schemas.microsoft.com/office/drawing/2014/main" id="{98622423-076B-784B-A6E7-0827CF818E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6325" y="3576638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solidFill>
                  <a:srgbClr val="003399"/>
                </a:solidFill>
              </a:rPr>
              <a:t>9</a:t>
            </a:r>
          </a:p>
        </p:txBody>
      </p:sp>
      <p:sp>
        <p:nvSpPr>
          <p:cNvPr id="97358" name="Text Box 139">
            <a:extLst>
              <a:ext uri="{FF2B5EF4-FFF2-40B4-BE49-F238E27FC236}">
                <a16:creationId xmlns:a16="http://schemas.microsoft.com/office/drawing/2014/main" id="{B6440C9F-9F08-3947-B2BD-CC852CFEA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8375" y="3576638"/>
            <a:ext cx="438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solidFill>
                  <a:srgbClr val="003399"/>
                </a:solidFill>
              </a:rPr>
              <a:t>10</a:t>
            </a:r>
          </a:p>
        </p:txBody>
      </p:sp>
      <p:sp>
        <p:nvSpPr>
          <p:cNvPr id="97359" name="Text Box 141">
            <a:extLst>
              <a:ext uri="{FF2B5EF4-FFF2-40B4-BE49-F238E27FC236}">
                <a16:creationId xmlns:a16="http://schemas.microsoft.com/office/drawing/2014/main" id="{3C5DA942-16C0-B442-9B23-F457B4B39D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8925" y="3557588"/>
            <a:ext cx="438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solidFill>
                  <a:srgbClr val="003399"/>
                </a:solidFill>
              </a:rPr>
              <a:t>11</a:t>
            </a:r>
          </a:p>
        </p:txBody>
      </p:sp>
      <p:sp>
        <p:nvSpPr>
          <p:cNvPr id="97360" name="Text Box 144">
            <a:extLst>
              <a:ext uri="{FF2B5EF4-FFF2-40B4-BE49-F238E27FC236}">
                <a16:creationId xmlns:a16="http://schemas.microsoft.com/office/drawing/2014/main" id="{2F9B6B06-905E-F744-ADE2-DBDBBBD3E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6675" y="3557588"/>
            <a:ext cx="438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solidFill>
                  <a:srgbClr val="003399"/>
                </a:solidFill>
              </a:rPr>
              <a:t>12</a:t>
            </a:r>
          </a:p>
        </p:txBody>
      </p:sp>
      <p:sp>
        <p:nvSpPr>
          <p:cNvPr id="97361" name="Text Box 145">
            <a:extLst>
              <a:ext uri="{FF2B5EF4-FFF2-40B4-BE49-F238E27FC236}">
                <a16:creationId xmlns:a16="http://schemas.microsoft.com/office/drawing/2014/main" id="{D9FE318E-5A85-8A44-85FC-A3270506B4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2475" y="3557588"/>
            <a:ext cx="438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solidFill>
                  <a:srgbClr val="003399"/>
                </a:solidFill>
              </a:rPr>
              <a:t>13</a:t>
            </a:r>
          </a:p>
        </p:txBody>
      </p:sp>
      <p:sp>
        <p:nvSpPr>
          <p:cNvPr id="97362" name="Text Box 146">
            <a:extLst>
              <a:ext uri="{FF2B5EF4-FFF2-40B4-BE49-F238E27FC236}">
                <a16:creationId xmlns:a16="http://schemas.microsoft.com/office/drawing/2014/main" id="{11D8A134-4A12-CF4D-9AC5-04E0362470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6425" y="3614738"/>
            <a:ext cx="438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solidFill>
                  <a:srgbClr val="003399"/>
                </a:solidFill>
              </a:rPr>
              <a:t>14</a:t>
            </a:r>
          </a:p>
        </p:txBody>
      </p:sp>
      <p:sp>
        <p:nvSpPr>
          <p:cNvPr id="97363" name="Text Box 147">
            <a:extLst>
              <a:ext uri="{FF2B5EF4-FFF2-40B4-BE49-F238E27FC236}">
                <a16:creationId xmlns:a16="http://schemas.microsoft.com/office/drawing/2014/main" id="{2FC5C716-C0ED-CF4B-9E5F-0B45AEDEB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5575" y="3557588"/>
            <a:ext cx="438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solidFill>
                  <a:srgbClr val="003399"/>
                </a:solidFill>
              </a:rPr>
              <a:t>15</a:t>
            </a:r>
          </a:p>
        </p:txBody>
      </p:sp>
      <p:sp>
        <p:nvSpPr>
          <p:cNvPr id="146" name="Text Box 2">
            <a:extLst>
              <a:ext uri="{FF2B5EF4-FFF2-40B4-BE49-F238E27FC236}">
                <a16:creationId xmlns:a16="http://schemas.microsoft.com/office/drawing/2014/main" id="{FD932CC2-E4B5-D74C-A480-49FFC57001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397" y="6552198"/>
            <a:ext cx="829865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 b="1" u="sng" dirty="0"/>
              <a:t>*Figure 5.32: </a:t>
            </a:r>
            <a:r>
              <a:rPr lang="en-US" altLang="zh-TW" sz="1600" u="sng" dirty="0"/>
              <a:t>Winner tree for </a:t>
            </a:r>
            <a:r>
              <a:rPr lang="en-US" altLang="zh-TW" sz="1600" i="1" u="sng" dirty="0"/>
              <a:t>k</a:t>
            </a:r>
            <a:r>
              <a:rPr lang="en-US" altLang="zh-TW" sz="1600" u="sng" dirty="0"/>
              <a:t> = 8, showing the first three keys in each of the eight runs (p.241)</a:t>
            </a:r>
            <a:endParaRPr lang="en-US" altLang="zh-TW" sz="1600" b="1" u="sng" dirty="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Text Box 2">
            <a:extLst>
              <a:ext uri="{FF2B5EF4-FFF2-40B4-BE49-F238E27FC236}">
                <a16:creationId xmlns:a16="http://schemas.microsoft.com/office/drawing/2014/main" id="{36ECEA55-A1BF-7041-9D45-68DBA21A9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5728508"/>
            <a:ext cx="87296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 dirty="0"/>
              <a:t>*Figure 5.33: </a:t>
            </a:r>
            <a:r>
              <a:rPr lang="en-US" altLang="zh-TW" sz="2000" u="sng" dirty="0"/>
              <a:t>Winner tree of Figure 5.32 after one record has been output and the tree restructured (nodes that were changed are ticked) (p.242)</a:t>
            </a:r>
            <a:endParaRPr lang="en-US" altLang="zh-TW" sz="2000" b="1" u="sng"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0EFF63E0-1972-1E48-BED5-884F7EE9E6AB}"/>
              </a:ext>
            </a:extLst>
          </p:cNvPr>
          <p:cNvGrpSpPr/>
          <p:nvPr/>
        </p:nvGrpSpPr>
        <p:grpSpPr>
          <a:xfrm>
            <a:off x="379413" y="379413"/>
            <a:ext cx="8059737" cy="5057775"/>
            <a:chOff x="277813" y="1141413"/>
            <a:chExt cx="8059737" cy="5057775"/>
          </a:xfrm>
        </p:grpSpPr>
        <p:grpSp>
          <p:nvGrpSpPr>
            <p:cNvPr id="98306" name="Group 12">
              <a:extLst>
                <a:ext uri="{FF2B5EF4-FFF2-40B4-BE49-F238E27FC236}">
                  <a16:creationId xmlns:a16="http://schemas.microsoft.com/office/drawing/2014/main" id="{69BC3277-DBC5-F148-9C16-9AD36734C1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075" y="4357688"/>
              <a:ext cx="527050" cy="1758950"/>
              <a:chOff x="187" y="2922"/>
              <a:chExt cx="332" cy="1108"/>
            </a:xfrm>
          </p:grpSpPr>
          <p:sp>
            <p:nvSpPr>
              <p:cNvPr id="98421" name="Rectangle 3">
                <a:extLst>
                  <a:ext uri="{FF2B5EF4-FFF2-40B4-BE49-F238E27FC236}">
                    <a16:creationId xmlns:a16="http://schemas.microsoft.com/office/drawing/2014/main" id="{EB57EDF6-0230-D047-B690-DFC4BCEE66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" y="2922"/>
                <a:ext cx="244" cy="88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zh-TW" sz="2400" b="1" u="sng"/>
              </a:p>
            </p:txBody>
          </p:sp>
          <p:sp>
            <p:nvSpPr>
              <p:cNvPr id="98422" name="Line 4">
                <a:extLst>
                  <a:ext uri="{FF2B5EF4-FFF2-40B4-BE49-F238E27FC236}">
                    <a16:creationId xmlns:a16="http://schemas.microsoft.com/office/drawing/2014/main" id="{1FA4ADBB-A725-AD4A-9B86-D6B5269A09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6" y="3211"/>
                <a:ext cx="2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423" name="Line 5">
                <a:extLst>
                  <a:ext uri="{FF2B5EF4-FFF2-40B4-BE49-F238E27FC236}">
                    <a16:creationId xmlns:a16="http://schemas.microsoft.com/office/drawing/2014/main" id="{B5F51EB2-E58F-484F-BF68-243B73BD28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3" y="3507"/>
                <a:ext cx="2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424" name="Line 6">
                <a:extLst>
                  <a:ext uri="{FF2B5EF4-FFF2-40B4-BE49-F238E27FC236}">
                    <a16:creationId xmlns:a16="http://schemas.microsoft.com/office/drawing/2014/main" id="{824E7DED-17E4-CB48-85E1-DFCC98A6C3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" y="3811"/>
                <a:ext cx="0" cy="21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425" name="Line 8">
                <a:extLst>
                  <a:ext uri="{FF2B5EF4-FFF2-40B4-BE49-F238E27FC236}">
                    <a16:creationId xmlns:a16="http://schemas.microsoft.com/office/drawing/2014/main" id="{08A8A528-0A5E-E440-A72C-15883F109E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6" y="3819"/>
                <a:ext cx="0" cy="21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426" name="Text Box 10">
                <a:extLst>
                  <a:ext uri="{FF2B5EF4-FFF2-40B4-BE49-F238E27FC236}">
                    <a16:creationId xmlns:a16="http://schemas.microsoft.com/office/drawing/2014/main" id="{9CABA3E0-11E8-554C-88E0-F2A5EDC541B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3" y="2962"/>
                <a:ext cx="276" cy="8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/>
                  <a:t>15</a:t>
                </a: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TW" sz="2000"/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TW" sz="2000"/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TW" sz="2000"/>
              </a:p>
            </p:txBody>
          </p:sp>
          <p:sp>
            <p:nvSpPr>
              <p:cNvPr id="98427" name="Text Box 11">
                <a:extLst>
                  <a:ext uri="{FF2B5EF4-FFF2-40B4-BE49-F238E27FC236}">
                    <a16:creationId xmlns:a16="http://schemas.microsoft.com/office/drawing/2014/main" id="{F0094918-4B2B-714B-8DA1-7F922759972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7" y="3239"/>
                <a:ext cx="3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/>
                  <a:t> 16</a:t>
                </a:r>
              </a:p>
            </p:txBody>
          </p:sp>
        </p:grpSp>
        <p:grpSp>
          <p:nvGrpSpPr>
            <p:cNvPr id="98307" name="Group 13">
              <a:extLst>
                <a:ext uri="{FF2B5EF4-FFF2-40B4-BE49-F238E27FC236}">
                  <a16:creationId xmlns:a16="http://schemas.microsoft.com/office/drawing/2014/main" id="{476ABA97-BF73-974E-81E0-359048A678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30475" y="4368800"/>
              <a:ext cx="558800" cy="1830388"/>
              <a:chOff x="187" y="2922"/>
              <a:chExt cx="320" cy="1108"/>
            </a:xfrm>
          </p:grpSpPr>
          <p:sp>
            <p:nvSpPr>
              <p:cNvPr id="98414" name="Rectangle 14">
                <a:extLst>
                  <a:ext uri="{FF2B5EF4-FFF2-40B4-BE49-F238E27FC236}">
                    <a16:creationId xmlns:a16="http://schemas.microsoft.com/office/drawing/2014/main" id="{41746DBE-4651-A84A-86C5-355A98E95D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" y="2922"/>
                <a:ext cx="244" cy="88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zh-TW" sz="2400" b="1" u="sng"/>
              </a:p>
            </p:txBody>
          </p:sp>
          <p:sp>
            <p:nvSpPr>
              <p:cNvPr id="98415" name="Line 15">
                <a:extLst>
                  <a:ext uri="{FF2B5EF4-FFF2-40B4-BE49-F238E27FC236}">
                    <a16:creationId xmlns:a16="http://schemas.microsoft.com/office/drawing/2014/main" id="{62E38F40-C401-7A43-BA96-8168122CA3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6" y="3211"/>
                <a:ext cx="2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416" name="Line 16">
                <a:extLst>
                  <a:ext uri="{FF2B5EF4-FFF2-40B4-BE49-F238E27FC236}">
                    <a16:creationId xmlns:a16="http://schemas.microsoft.com/office/drawing/2014/main" id="{E96C1396-A7A6-7340-A2F1-6FCF4055C3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3" y="3507"/>
                <a:ext cx="2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417" name="Line 17">
                <a:extLst>
                  <a:ext uri="{FF2B5EF4-FFF2-40B4-BE49-F238E27FC236}">
                    <a16:creationId xmlns:a16="http://schemas.microsoft.com/office/drawing/2014/main" id="{5939540A-DD11-734D-9ED2-121DDE80E9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" y="3811"/>
                <a:ext cx="0" cy="21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418" name="Line 18">
                <a:extLst>
                  <a:ext uri="{FF2B5EF4-FFF2-40B4-BE49-F238E27FC236}">
                    <a16:creationId xmlns:a16="http://schemas.microsoft.com/office/drawing/2014/main" id="{B60CAB04-2674-3845-B9B7-304E429CEB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6" y="3819"/>
                <a:ext cx="0" cy="21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419" name="Text Box 19">
                <a:extLst>
                  <a:ext uri="{FF2B5EF4-FFF2-40B4-BE49-F238E27FC236}">
                    <a16:creationId xmlns:a16="http://schemas.microsoft.com/office/drawing/2014/main" id="{9BBA6F38-C25C-F64D-BC1A-C513CD7430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3" y="2962"/>
                <a:ext cx="251" cy="7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/>
                  <a:t>20</a:t>
                </a: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TW" sz="2000"/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TW" sz="2000"/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TW" sz="2000"/>
              </a:p>
            </p:txBody>
          </p:sp>
          <p:sp>
            <p:nvSpPr>
              <p:cNvPr id="98420" name="Text Box 20">
                <a:extLst>
                  <a:ext uri="{FF2B5EF4-FFF2-40B4-BE49-F238E27FC236}">
                    <a16:creationId xmlns:a16="http://schemas.microsoft.com/office/drawing/2014/main" id="{E2DCA5D9-6F99-0F46-BFDB-395D76E652F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7" y="3239"/>
                <a:ext cx="287" cy="2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/>
                  <a:t> 30</a:t>
                </a:r>
              </a:p>
            </p:txBody>
          </p:sp>
        </p:grpSp>
        <p:grpSp>
          <p:nvGrpSpPr>
            <p:cNvPr id="98308" name="Group 21">
              <a:extLst>
                <a:ext uri="{FF2B5EF4-FFF2-40B4-BE49-F238E27FC236}">
                  <a16:creationId xmlns:a16="http://schemas.microsoft.com/office/drawing/2014/main" id="{4F0D4BA6-5102-E84D-A8E0-596856247B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11700" y="4413250"/>
              <a:ext cx="527050" cy="1758950"/>
              <a:chOff x="187" y="2922"/>
              <a:chExt cx="332" cy="1108"/>
            </a:xfrm>
          </p:grpSpPr>
          <p:sp>
            <p:nvSpPr>
              <p:cNvPr id="98407" name="Rectangle 22">
                <a:extLst>
                  <a:ext uri="{FF2B5EF4-FFF2-40B4-BE49-F238E27FC236}">
                    <a16:creationId xmlns:a16="http://schemas.microsoft.com/office/drawing/2014/main" id="{5B484266-AC79-C045-B6A7-3B4843A55C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" y="2922"/>
                <a:ext cx="244" cy="88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zh-TW" sz="2400" b="1" u="sng"/>
              </a:p>
            </p:txBody>
          </p:sp>
          <p:sp>
            <p:nvSpPr>
              <p:cNvPr id="98408" name="Line 23">
                <a:extLst>
                  <a:ext uri="{FF2B5EF4-FFF2-40B4-BE49-F238E27FC236}">
                    <a16:creationId xmlns:a16="http://schemas.microsoft.com/office/drawing/2014/main" id="{3D08EF00-46FF-6640-8DA4-97FADEAEF6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6" y="3211"/>
                <a:ext cx="2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409" name="Line 24">
                <a:extLst>
                  <a:ext uri="{FF2B5EF4-FFF2-40B4-BE49-F238E27FC236}">
                    <a16:creationId xmlns:a16="http://schemas.microsoft.com/office/drawing/2014/main" id="{05ACD389-97D1-014B-BD6E-BECDA5118C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3" y="3507"/>
                <a:ext cx="2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410" name="Line 25">
                <a:extLst>
                  <a:ext uri="{FF2B5EF4-FFF2-40B4-BE49-F238E27FC236}">
                    <a16:creationId xmlns:a16="http://schemas.microsoft.com/office/drawing/2014/main" id="{51CE9E5A-A367-424D-B585-631EA2C5B9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" y="3811"/>
                <a:ext cx="0" cy="21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411" name="Line 26">
                <a:extLst>
                  <a:ext uri="{FF2B5EF4-FFF2-40B4-BE49-F238E27FC236}">
                    <a16:creationId xmlns:a16="http://schemas.microsoft.com/office/drawing/2014/main" id="{6669369B-7FB9-514F-963F-2CE2C1BC28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6" y="3819"/>
                <a:ext cx="0" cy="21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412" name="Text Box 27">
                <a:extLst>
                  <a:ext uri="{FF2B5EF4-FFF2-40B4-BE49-F238E27FC236}">
                    <a16:creationId xmlns:a16="http://schemas.microsoft.com/office/drawing/2014/main" id="{21BBDDB2-5423-B64E-B3DA-62B7E8E5D2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3" y="2962"/>
                <a:ext cx="276" cy="8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/>
                  <a:t>15</a:t>
                </a: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TW" sz="2000"/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TW" sz="2000"/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TW" sz="2000"/>
              </a:p>
            </p:txBody>
          </p:sp>
          <p:sp>
            <p:nvSpPr>
              <p:cNvPr id="98413" name="Text Box 28">
                <a:extLst>
                  <a:ext uri="{FF2B5EF4-FFF2-40B4-BE49-F238E27FC236}">
                    <a16:creationId xmlns:a16="http://schemas.microsoft.com/office/drawing/2014/main" id="{D1D388D6-B73C-5C47-9C45-B3A18E2BEA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7" y="3239"/>
                <a:ext cx="3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/>
                  <a:t> 50</a:t>
                </a:r>
              </a:p>
            </p:txBody>
          </p:sp>
        </p:grpSp>
        <p:grpSp>
          <p:nvGrpSpPr>
            <p:cNvPr id="98309" name="Group 37">
              <a:extLst>
                <a:ext uri="{FF2B5EF4-FFF2-40B4-BE49-F238E27FC236}">
                  <a16:creationId xmlns:a16="http://schemas.microsoft.com/office/drawing/2014/main" id="{66AFC3C7-8AE8-8541-A003-B910CA9B74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8700" y="4397375"/>
              <a:ext cx="558800" cy="1776413"/>
              <a:chOff x="187" y="2922"/>
              <a:chExt cx="320" cy="1108"/>
            </a:xfrm>
          </p:grpSpPr>
          <p:sp>
            <p:nvSpPr>
              <p:cNvPr id="98400" name="Rectangle 38">
                <a:extLst>
                  <a:ext uri="{FF2B5EF4-FFF2-40B4-BE49-F238E27FC236}">
                    <a16:creationId xmlns:a16="http://schemas.microsoft.com/office/drawing/2014/main" id="{6F8B0280-6030-8647-BC06-8835FE3F8C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" y="2922"/>
                <a:ext cx="244" cy="88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zh-TW" sz="2400" b="1" u="sng"/>
              </a:p>
            </p:txBody>
          </p:sp>
          <p:sp>
            <p:nvSpPr>
              <p:cNvPr id="98401" name="Line 39">
                <a:extLst>
                  <a:ext uri="{FF2B5EF4-FFF2-40B4-BE49-F238E27FC236}">
                    <a16:creationId xmlns:a16="http://schemas.microsoft.com/office/drawing/2014/main" id="{4FF97240-43DD-8749-814F-F3DA6D383B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6" y="3211"/>
                <a:ext cx="2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402" name="Line 40">
                <a:extLst>
                  <a:ext uri="{FF2B5EF4-FFF2-40B4-BE49-F238E27FC236}">
                    <a16:creationId xmlns:a16="http://schemas.microsoft.com/office/drawing/2014/main" id="{EE8D43FF-8F98-A545-834F-034F01DF7D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3" y="3507"/>
                <a:ext cx="2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403" name="Line 41">
                <a:extLst>
                  <a:ext uri="{FF2B5EF4-FFF2-40B4-BE49-F238E27FC236}">
                    <a16:creationId xmlns:a16="http://schemas.microsoft.com/office/drawing/2014/main" id="{4ABEBE76-86DC-5B40-ABE8-8633F50796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" y="3811"/>
                <a:ext cx="0" cy="21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404" name="Line 42">
                <a:extLst>
                  <a:ext uri="{FF2B5EF4-FFF2-40B4-BE49-F238E27FC236}">
                    <a16:creationId xmlns:a16="http://schemas.microsoft.com/office/drawing/2014/main" id="{6D53D6F2-5111-F04F-873B-284ED153B5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6" y="3819"/>
                <a:ext cx="0" cy="21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405" name="Text Box 43">
                <a:extLst>
                  <a:ext uri="{FF2B5EF4-FFF2-40B4-BE49-F238E27FC236}">
                    <a16:creationId xmlns:a16="http://schemas.microsoft.com/office/drawing/2014/main" id="{A02220CB-6C7A-844E-A953-770453828C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3" y="2962"/>
                <a:ext cx="251" cy="8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/>
                  <a:t>25</a:t>
                </a: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TW" sz="2000"/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TW" sz="2000"/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TW" sz="2000"/>
              </a:p>
            </p:txBody>
          </p:sp>
          <p:sp>
            <p:nvSpPr>
              <p:cNvPr id="98406" name="Text Box 44">
                <a:extLst>
                  <a:ext uri="{FF2B5EF4-FFF2-40B4-BE49-F238E27FC236}">
                    <a16:creationId xmlns:a16="http://schemas.microsoft.com/office/drawing/2014/main" id="{CC2C37A7-FC8E-7647-A9B0-884584FA5D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7" y="3239"/>
                <a:ext cx="287" cy="2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/>
                  <a:t> 25</a:t>
                </a:r>
              </a:p>
            </p:txBody>
          </p:sp>
        </p:grpSp>
        <p:grpSp>
          <p:nvGrpSpPr>
            <p:cNvPr id="98310" name="Group 53">
              <a:extLst>
                <a:ext uri="{FF2B5EF4-FFF2-40B4-BE49-F238E27FC236}">
                  <a16:creationId xmlns:a16="http://schemas.microsoft.com/office/drawing/2014/main" id="{3C92C3C0-695D-2F45-ACB9-ACF1337113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08125" y="4351338"/>
              <a:ext cx="527050" cy="1811337"/>
              <a:chOff x="805" y="2763"/>
              <a:chExt cx="332" cy="1141"/>
            </a:xfrm>
          </p:grpSpPr>
          <p:sp>
            <p:nvSpPr>
              <p:cNvPr id="98393" name="Rectangle 46">
                <a:extLst>
                  <a:ext uri="{FF2B5EF4-FFF2-40B4-BE49-F238E27FC236}">
                    <a16:creationId xmlns:a16="http://schemas.microsoft.com/office/drawing/2014/main" id="{4452A1A9-47B8-8741-B15F-5D2866B2DB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4" y="2763"/>
                <a:ext cx="244" cy="91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zh-TW" sz="2400" b="1" u="sng"/>
              </a:p>
            </p:txBody>
          </p:sp>
          <p:sp>
            <p:nvSpPr>
              <p:cNvPr id="98394" name="Line 47">
                <a:extLst>
                  <a:ext uri="{FF2B5EF4-FFF2-40B4-BE49-F238E27FC236}">
                    <a16:creationId xmlns:a16="http://schemas.microsoft.com/office/drawing/2014/main" id="{FD2428F2-A594-4746-B2E7-A51CFC90E0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74" y="3061"/>
                <a:ext cx="2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395" name="Line 48">
                <a:extLst>
                  <a:ext uri="{FF2B5EF4-FFF2-40B4-BE49-F238E27FC236}">
                    <a16:creationId xmlns:a16="http://schemas.microsoft.com/office/drawing/2014/main" id="{41F30E28-134B-6440-A08C-72374CEA25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1" y="3365"/>
                <a:ext cx="2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396" name="Line 49">
                <a:extLst>
                  <a:ext uri="{FF2B5EF4-FFF2-40B4-BE49-F238E27FC236}">
                    <a16:creationId xmlns:a16="http://schemas.microsoft.com/office/drawing/2014/main" id="{B8942BA6-8F51-2445-9987-D7BDB19B55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74" y="3678"/>
                <a:ext cx="0" cy="2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397" name="Line 50">
                <a:extLst>
                  <a:ext uri="{FF2B5EF4-FFF2-40B4-BE49-F238E27FC236}">
                    <a16:creationId xmlns:a16="http://schemas.microsoft.com/office/drawing/2014/main" id="{66B5B67B-8C4D-EB4D-931E-AAC98D8B04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25" y="3687"/>
                <a:ext cx="0" cy="2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398" name="Text Box 51">
                <a:extLst>
                  <a:ext uri="{FF2B5EF4-FFF2-40B4-BE49-F238E27FC236}">
                    <a16:creationId xmlns:a16="http://schemas.microsoft.com/office/drawing/2014/main" id="{1BB79048-F302-C54D-B2BC-E2780E378F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1" y="2804"/>
                <a:ext cx="276" cy="8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/>
                  <a:t>20</a:t>
                </a: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TW" sz="2000"/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TW" sz="2000"/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TW" sz="2000"/>
              </a:p>
            </p:txBody>
          </p:sp>
          <p:sp>
            <p:nvSpPr>
              <p:cNvPr id="98399" name="Text Box 52">
                <a:extLst>
                  <a:ext uri="{FF2B5EF4-FFF2-40B4-BE49-F238E27FC236}">
                    <a16:creationId xmlns:a16="http://schemas.microsoft.com/office/drawing/2014/main" id="{A115CA1D-A3D8-5345-A588-FCEA6FA03E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5" y="3089"/>
                <a:ext cx="3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/>
                  <a:t> 38</a:t>
                </a:r>
              </a:p>
            </p:txBody>
          </p:sp>
        </p:grpSp>
        <p:grpSp>
          <p:nvGrpSpPr>
            <p:cNvPr id="98311" name="Group 54">
              <a:extLst>
                <a:ext uri="{FF2B5EF4-FFF2-40B4-BE49-F238E27FC236}">
                  <a16:creationId xmlns:a16="http://schemas.microsoft.com/office/drawing/2014/main" id="{0894503D-12CE-954A-8444-75BC1B7C47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94363" y="4389438"/>
              <a:ext cx="527050" cy="1758950"/>
              <a:chOff x="187" y="2922"/>
              <a:chExt cx="332" cy="1108"/>
            </a:xfrm>
          </p:grpSpPr>
          <p:sp>
            <p:nvSpPr>
              <p:cNvPr id="98386" name="Rectangle 55">
                <a:extLst>
                  <a:ext uri="{FF2B5EF4-FFF2-40B4-BE49-F238E27FC236}">
                    <a16:creationId xmlns:a16="http://schemas.microsoft.com/office/drawing/2014/main" id="{BA971650-C751-AD4C-8642-6E1EB68B77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" y="2922"/>
                <a:ext cx="244" cy="88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zh-TW" sz="2400" b="1" u="sng"/>
              </a:p>
            </p:txBody>
          </p:sp>
          <p:sp>
            <p:nvSpPr>
              <p:cNvPr id="98387" name="Line 56">
                <a:extLst>
                  <a:ext uri="{FF2B5EF4-FFF2-40B4-BE49-F238E27FC236}">
                    <a16:creationId xmlns:a16="http://schemas.microsoft.com/office/drawing/2014/main" id="{D47B590B-6AD3-E94F-B74E-A01837F65B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6" y="3211"/>
                <a:ext cx="2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388" name="Line 57">
                <a:extLst>
                  <a:ext uri="{FF2B5EF4-FFF2-40B4-BE49-F238E27FC236}">
                    <a16:creationId xmlns:a16="http://schemas.microsoft.com/office/drawing/2014/main" id="{5218DE3D-40C5-2C4C-9268-B3BAE55FD0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3" y="3507"/>
                <a:ext cx="2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389" name="Line 58">
                <a:extLst>
                  <a:ext uri="{FF2B5EF4-FFF2-40B4-BE49-F238E27FC236}">
                    <a16:creationId xmlns:a16="http://schemas.microsoft.com/office/drawing/2014/main" id="{727130B9-C341-384D-80D0-0566F0F174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" y="3811"/>
                <a:ext cx="0" cy="21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390" name="Line 59">
                <a:extLst>
                  <a:ext uri="{FF2B5EF4-FFF2-40B4-BE49-F238E27FC236}">
                    <a16:creationId xmlns:a16="http://schemas.microsoft.com/office/drawing/2014/main" id="{C972504A-F731-234B-98C0-416374C358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6" y="3819"/>
                <a:ext cx="0" cy="21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391" name="Text Box 60">
                <a:extLst>
                  <a:ext uri="{FF2B5EF4-FFF2-40B4-BE49-F238E27FC236}">
                    <a16:creationId xmlns:a16="http://schemas.microsoft.com/office/drawing/2014/main" id="{4AD0464A-FF70-7344-95DB-BD523FF7FB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3" y="2962"/>
                <a:ext cx="276" cy="8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/>
                  <a:t>11</a:t>
                </a: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TW" sz="2000"/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TW" sz="2000"/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TW" sz="2000"/>
              </a:p>
            </p:txBody>
          </p:sp>
          <p:sp>
            <p:nvSpPr>
              <p:cNvPr id="98392" name="Text Box 61">
                <a:extLst>
                  <a:ext uri="{FF2B5EF4-FFF2-40B4-BE49-F238E27FC236}">
                    <a16:creationId xmlns:a16="http://schemas.microsoft.com/office/drawing/2014/main" id="{FE61101E-1512-F24C-AD18-1AA61904245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7" y="3239"/>
                <a:ext cx="3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/>
                  <a:t> 16</a:t>
                </a:r>
              </a:p>
            </p:txBody>
          </p:sp>
        </p:grpSp>
        <p:grpSp>
          <p:nvGrpSpPr>
            <p:cNvPr id="98312" name="Group 62">
              <a:extLst>
                <a:ext uri="{FF2B5EF4-FFF2-40B4-BE49-F238E27FC236}">
                  <a16:creationId xmlns:a16="http://schemas.microsoft.com/office/drawing/2014/main" id="{F19F929C-D577-714E-ABDC-3918942CEB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69100" y="4389438"/>
              <a:ext cx="620713" cy="1758950"/>
              <a:chOff x="187" y="2922"/>
              <a:chExt cx="370" cy="1108"/>
            </a:xfrm>
          </p:grpSpPr>
          <p:sp>
            <p:nvSpPr>
              <p:cNvPr id="98379" name="Rectangle 63">
                <a:extLst>
                  <a:ext uri="{FF2B5EF4-FFF2-40B4-BE49-F238E27FC236}">
                    <a16:creationId xmlns:a16="http://schemas.microsoft.com/office/drawing/2014/main" id="{1629817E-A70F-BE49-A787-47AA01FED8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" y="2922"/>
                <a:ext cx="244" cy="88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zh-TW" sz="2400" b="1" u="sng"/>
              </a:p>
            </p:txBody>
          </p:sp>
          <p:sp>
            <p:nvSpPr>
              <p:cNvPr id="98380" name="Line 64">
                <a:extLst>
                  <a:ext uri="{FF2B5EF4-FFF2-40B4-BE49-F238E27FC236}">
                    <a16:creationId xmlns:a16="http://schemas.microsoft.com/office/drawing/2014/main" id="{D4298D2A-3B7B-B646-9A55-81054E7597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6" y="3211"/>
                <a:ext cx="2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381" name="Line 65">
                <a:extLst>
                  <a:ext uri="{FF2B5EF4-FFF2-40B4-BE49-F238E27FC236}">
                    <a16:creationId xmlns:a16="http://schemas.microsoft.com/office/drawing/2014/main" id="{BA10816A-1555-4B4C-BE0A-6B23A47E23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3" y="3507"/>
                <a:ext cx="2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382" name="Line 66">
                <a:extLst>
                  <a:ext uri="{FF2B5EF4-FFF2-40B4-BE49-F238E27FC236}">
                    <a16:creationId xmlns:a16="http://schemas.microsoft.com/office/drawing/2014/main" id="{65A821FB-E7EC-9046-B420-9E9ECAA00A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" y="3811"/>
                <a:ext cx="0" cy="21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383" name="Line 67">
                <a:extLst>
                  <a:ext uri="{FF2B5EF4-FFF2-40B4-BE49-F238E27FC236}">
                    <a16:creationId xmlns:a16="http://schemas.microsoft.com/office/drawing/2014/main" id="{F8715BB0-90D8-DB49-8AC9-A3F23A8317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6" y="3819"/>
                <a:ext cx="0" cy="21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384" name="Text Box 68">
                <a:extLst>
                  <a:ext uri="{FF2B5EF4-FFF2-40B4-BE49-F238E27FC236}">
                    <a16:creationId xmlns:a16="http://schemas.microsoft.com/office/drawing/2014/main" id="{1EB819E6-2652-F741-992D-00C2B45EE6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3" y="2977"/>
                <a:ext cx="314" cy="8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1800"/>
                  <a:t>100</a:t>
                </a: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TW" sz="2000"/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TW" sz="2000"/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TW" sz="2000"/>
              </a:p>
            </p:txBody>
          </p:sp>
          <p:sp>
            <p:nvSpPr>
              <p:cNvPr id="98385" name="Text Box 69">
                <a:extLst>
                  <a:ext uri="{FF2B5EF4-FFF2-40B4-BE49-F238E27FC236}">
                    <a16:creationId xmlns:a16="http://schemas.microsoft.com/office/drawing/2014/main" id="{3C89B264-A054-0846-B7DD-EBC963F359A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7" y="3239"/>
                <a:ext cx="35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/>
                  <a:t> </a:t>
                </a:r>
                <a:r>
                  <a:rPr lang="en-US" altLang="zh-TW" sz="1800"/>
                  <a:t>110</a:t>
                </a:r>
                <a:endParaRPr lang="en-US" altLang="zh-TW" sz="2000"/>
              </a:p>
            </p:txBody>
          </p:sp>
        </p:grpSp>
        <p:grpSp>
          <p:nvGrpSpPr>
            <p:cNvPr id="98313" name="Group 70">
              <a:extLst>
                <a:ext uri="{FF2B5EF4-FFF2-40B4-BE49-F238E27FC236}">
                  <a16:creationId xmlns:a16="http://schemas.microsoft.com/office/drawing/2014/main" id="{1C6E1D4D-B4ED-F748-9723-8ADD23FAF4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10500" y="4389438"/>
              <a:ext cx="527050" cy="1758950"/>
              <a:chOff x="187" y="2922"/>
              <a:chExt cx="332" cy="1108"/>
            </a:xfrm>
          </p:grpSpPr>
          <p:sp>
            <p:nvSpPr>
              <p:cNvPr id="98372" name="Rectangle 71">
                <a:extLst>
                  <a:ext uri="{FF2B5EF4-FFF2-40B4-BE49-F238E27FC236}">
                    <a16:creationId xmlns:a16="http://schemas.microsoft.com/office/drawing/2014/main" id="{78429E98-4545-2C43-8578-3E3D518E69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" y="2922"/>
                <a:ext cx="244" cy="88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zh-TW" sz="2400" b="1" u="sng"/>
              </a:p>
            </p:txBody>
          </p:sp>
          <p:sp>
            <p:nvSpPr>
              <p:cNvPr id="98373" name="Line 72">
                <a:extLst>
                  <a:ext uri="{FF2B5EF4-FFF2-40B4-BE49-F238E27FC236}">
                    <a16:creationId xmlns:a16="http://schemas.microsoft.com/office/drawing/2014/main" id="{6711D9CF-17B1-4A4C-889E-40444E9E9F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6" y="3211"/>
                <a:ext cx="2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374" name="Line 73">
                <a:extLst>
                  <a:ext uri="{FF2B5EF4-FFF2-40B4-BE49-F238E27FC236}">
                    <a16:creationId xmlns:a16="http://schemas.microsoft.com/office/drawing/2014/main" id="{8FDBA0ED-BAF3-FD44-B863-C33FA1468A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3" y="3507"/>
                <a:ext cx="2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375" name="Line 74">
                <a:extLst>
                  <a:ext uri="{FF2B5EF4-FFF2-40B4-BE49-F238E27FC236}">
                    <a16:creationId xmlns:a16="http://schemas.microsoft.com/office/drawing/2014/main" id="{1357CDDA-8F6C-DB43-8843-A22A29ADA7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" y="3811"/>
                <a:ext cx="0" cy="21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376" name="Line 75">
                <a:extLst>
                  <a:ext uri="{FF2B5EF4-FFF2-40B4-BE49-F238E27FC236}">
                    <a16:creationId xmlns:a16="http://schemas.microsoft.com/office/drawing/2014/main" id="{54CF421B-65D9-A945-9123-4F655BF1EB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6" y="3819"/>
                <a:ext cx="0" cy="21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377" name="Text Box 76">
                <a:extLst>
                  <a:ext uri="{FF2B5EF4-FFF2-40B4-BE49-F238E27FC236}">
                    <a16:creationId xmlns:a16="http://schemas.microsoft.com/office/drawing/2014/main" id="{D7472227-4C9C-1149-8552-4E49BF2A89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3" y="2962"/>
                <a:ext cx="276" cy="8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/>
                  <a:t>18</a:t>
                </a: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TW" sz="2000"/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TW" sz="2000"/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TW" sz="2000"/>
              </a:p>
            </p:txBody>
          </p:sp>
          <p:sp>
            <p:nvSpPr>
              <p:cNvPr id="98378" name="Text Box 77">
                <a:extLst>
                  <a:ext uri="{FF2B5EF4-FFF2-40B4-BE49-F238E27FC236}">
                    <a16:creationId xmlns:a16="http://schemas.microsoft.com/office/drawing/2014/main" id="{8036DB5A-9D60-9044-B95B-D4F6C2B82D3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7" y="3239"/>
                <a:ext cx="3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/>
                  <a:t> 20</a:t>
                </a:r>
              </a:p>
            </p:txBody>
          </p:sp>
        </p:grpSp>
        <p:grpSp>
          <p:nvGrpSpPr>
            <p:cNvPr id="98314" name="Group 141">
              <a:extLst>
                <a:ext uri="{FF2B5EF4-FFF2-40B4-BE49-F238E27FC236}">
                  <a16:creationId xmlns:a16="http://schemas.microsoft.com/office/drawing/2014/main" id="{922EFA91-E888-FC4B-AFFA-7288326466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813" y="1141413"/>
              <a:ext cx="7988300" cy="3068637"/>
              <a:chOff x="175" y="719"/>
              <a:chExt cx="5032" cy="1933"/>
            </a:xfrm>
          </p:grpSpPr>
          <p:grpSp>
            <p:nvGrpSpPr>
              <p:cNvPr id="98315" name="Group 82">
                <a:extLst>
                  <a:ext uri="{FF2B5EF4-FFF2-40B4-BE49-F238E27FC236}">
                    <a16:creationId xmlns:a16="http://schemas.microsoft.com/office/drawing/2014/main" id="{ADEC66A2-419A-CC4D-9254-D31A334C19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5" y="2250"/>
                <a:ext cx="447" cy="395"/>
                <a:chOff x="175" y="2250"/>
                <a:chExt cx="447" cy="395"/>
              </a:xfrm>
            </p:grpSpPr>
            <p:sp>
              <p:nvSpPr>
                <p:cNvPr id="98370" name="Oval 78">
                  <a:extLst>
                    <a:ext uri="{FF2B5EF4-FFF2-40B4-BE49-F238E27FC236}">
                      <a16:creationId xmlns:a16="http://schemas.microsoft.com/office/drawing/2014/main" id="{74FC62E3-72E9-9F41-9AAF-AE85AB87C2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" y="2378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10</a:t>
                  </a:r>
                </a:p>
              </p:txBody>
            </p:sp>
            <p:sp>
              <p:nvSpPr>
                <p:cNvPr id="98371" name="Text Box 81">
                  <a:extLst>
                    <a:ext uri="{FF2B5EF4-FFF2-40B4-BE49-F238E27FC236}">
                      <a16:creationId xmlns:a16="http://schemas.microsoft.com/office/drawing/2014/main" id="{226DC541-F2B2-1448-B174-EA37814AD94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5" y="2250"/>
                  <a:ext cx="23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8</a:t>
                  </a:r>
                </a:p>
              </p:txBody>
            </p:sp>
          </p:grpSp>
          <p:grpSp>
            <p:nvGrpSpPr>
              <p:cNvPr id="98316" name="Group 83">
                <a:extLst>
                  <a:ext uri="{FF2B5EF4-FFF2-40B4-BE49-F238E27FC236}">
                    <a16:creationId xmlns:a16="http://schemas.microsoft.com/office/drawing/2014/main" id="{2B33F5E1-FF7C-AF47-AFFF-DB30B552491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4" y="2234"/>
                <a:ext cx="447" cy="395"/>
                <a:chOff x="175" y="2250"/>
                <a:chExt cx="447" cy="395"/>
              </a:xfrm>
            </p:grpSpPr>
            <p:sp>
              <p:nvSpPr>
                <p:cNvPr id="98368" name="Oval 84">
                  <a:extLst>
                    <a:ext uri="{FF2B5EF4-FFF2-40B4-BE49-F238E27FC236}">
                      <a16:creationId xmlns:a16="http://schemas.microsoft.com/office/drawing/2014/main" id="{13FC8EFE-84D8-7446-BF32-95D593E272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" y="2378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9</a:t>
                  </a:r>
                </a:p>
              </p:txBody>
            </p:sp>
            <p:sp>
              <p:nvSpPr>
                <p:cNvPr id="98369" name="Text Box 85">
                  <a:extLst>
                    <a:ext uri="{FF2B5EF4-FFF2-40B4-BE49-F238E27FC236}">
                      <a16:creationId xmlns:a16="http://schemas.microsoft.com/office/drawing/2014/main" id="{9D78880E-6D85-B545-A5DD-CE44528297F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5" y="2250"/>
                  <a:ext cx="23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9</a:t>
                  </a:r>
                </a:p>
              </p:txBody>
            </p:sp>
          </p:grpSp>
          <p:grpSp>
            <p:nvGrpSpPr>
              <p:cNvPr id="98317" name="Group 86">
                <a:extLst>
                  <a:ext uri="{FF2B5EF4-FFF2-40B4-BE49-F238E27FC236}">
                    <a16:creationId xmlns:a16="http://schemas.microsoft.com/office/drawing/2014/main" id="{7FD89EB2-327E-364A-82D3-A5CF26578A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2" y="2244"/>
                <a:ext cx="447" cy="395"/>
                <a:chOff x="175" y="2250"/>
                <a:chExt cx="447" cy="395"/>
              </a:xfrm>
            </p:grpSpPr>
            <p:sp>
              <p:nvSpPr>
                <p:cNvPr id="98366" name="Oval 87">
                  <a:extLst>
                    <a:ext uri="{FF2B5EF4-FFF2-40B4-BE49-F238E27FC236}">
                      <a16:creationId xmlns:a16="http://schemas.microsoft.com/office/drawing/2014/main" id="{350FA152-2DAB-0142-AB7C-D5E62F4880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" y="2378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20</a:t>
                  </a:r>
                </a:p>
              </p:txBody>
            </p:sp>
            <p:sp>
              <p:nvSpPr>
                <p:cNvPr id="98367" name="Text Box 88">
                  <a:extLst>
                    <a:ext uri="{FF2B5EF4-FFF2-40B4-BE49-F238E27FC236}">
                      <a16:creationId xmlns:a16="http://schemas.microsoft.com/office/drawing/2014/main" id="{CD201D7B-155F-1743-870E-682E690BE5B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5" y="2250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10</a:t>
                  </a:r>
                </a:p>
              </p:txBody>
            </p:sp>
          </p:grpSp>
          <p:grpSp>
            <p:nvGrpSpPr>
              <p:cNvPr id="98318" name="Group 104">
                <a:extLst>
                  <a:ext uri="{FF2B5EF4-FFF2-40B4-BE49-F238E27FC236}">
                    <a16:creationId xmlns:a16="http://schemas.microsoft.com/office/drawing/2014/main" id="{9F65DDF9-0D97-C048-87E9-881E21A572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59" y="2257"/>
                <a:ext cx="525" cy="395"/>
                <a:chOff x="2059" y="2257"/>
                <a:chExt cx="525" cy="395"/>
              </a:xfrm>
            </p:grpSpPr>
            <p:sp>
              <p:nvSpPr>
                <p:cNvPr id="98364" name="Oval 90">
                  <a:extLst>
                    <a:ext uri="{FF2B5EF4-FFF2-40B4-BE49-F238E27FC236}">
                      <a16:creationId xmlns:a16="http://schemas.microsoft.com/office/drawing/2014/main" id="{BDA008EE-E7B3-1943-B071-965DB4F4D5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6" y="2385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15</a:t>
                  </a:r>
                </a:p>
              </p:txBody>
            </p:sp>
            <p:sp>
              <p:nvSpPr>
                <p:cNvPr id="98365" name="Text Box 91">
                  <a:extLst>
                    <a:ext uri="{FF2B5EF4-FFF2-40B4-BE49-F238E27FC236}">
                      <a16:creationId xmlns:a16="http://schemas.microsoft.com/office/drawing/2014/main" id="{EF1AA3BF-3AA9-194F-B748-C7C4180635D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59" y="2257"/>
                  <a:ext cx="411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11</a:t>
                  </a:r>
                  <a:r>
                    <a:rPr lang="en-US" altLang="zh-TW" sz="2000" baseline="30000">
                      <a:sym typeface="Monotype Sorts" pitchFamily="2" charset="2"/>
                    </a:rPr>
                    <a:t></a:t>
                  </a:r>
                  <a:endParaRPr lang="en-US" altLang="zh-TW" sz="2000"/>
                </a:p>
              </p:txBody>
            </p:sp>
          </p:grpSp>
          <p:sp>
            <p:nvSpPr>
              <p:cNvPr id="98319" name="Oval 93">
                <a:extLst>
                  <a:ext uri="{FF2B5EF4-FFF2-40B4-BE49-F238E27FC236}">
                    <a16:creationId xmlns:a16="http://schemas.microsoft.com/office/drawing/2014/main" id="{42B61ED8-0901-D048-8963-82C31D5AB5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6" y="2385"/>
                <a:ext cx="278" cy="267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8</a:t>
                </a:r>
              </a:p>
            </p:txBody>
          </p:sp>
          <p:sp>
            <p:nvSpPr>
              <p:cNvPr id="98320" name="Text Box 94">
                <a:extLst>
                  <a:ext uri="{FF2B5EF4-FFF2-40B4-BE49-F238E27FC236}">
                    <a16:creationId xmlns:a16="http://schemas.microsoft.com/office/drawing/2014/main" id="{48183D3F-206A-624C-BDFE-829E9967BF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92" y="2246"/>
                <a:ext cx="3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/>
                  <a:t> 12</a:t>
                </a:r>
              </a:p>
            </p:txBody>
          </p:sp>
          <p:grpSp>
            <p:nvGrpSpPr>
              <p:cNvPr id="98321" name="Group 95">
                <a:extLst>
                  <a:ext uri="{FF2B5EF4-FFF2-40B4-BE49-F238E27FC236}">
                    <a16:creationId xmlns:a16="http://schemas.microsoft.com/office/drawing/2014/main" id="{3492C449-A594-2347-BCEC-7C6AB15CA7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49" y="2246"/>
                <a:ext cx="447" cy="395"/>
                <a:chOff x="175" y="2250"/>
                <a:chExt cx="447" cy="395"/>
              </a:xfrm>
            </p:grpSpPr>
            <p:sp>
              <p:nvSpPr>
                <p:cNvPr id="98362" name="Oval 96">
                  <a:extLst>
                    <a:ext uri="{FF2B5EF4-FFF2-40B4-BE49-F238E27FC236}">
                      <a16:creationId xmlns:a16="http://schemas.microsoft.com/office/drawing/2014/main" id="{1908D5F4-8A80-1746-BFDA-3BD9374F36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" y="2378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9</a:t>
                  </a:r>
                </a:p>
              </p:txBody>
            </p:sp>
            <p:sp>
              <p:nvSpPr>
                <p:cNvPr id="98363" name="Text Box 97">
                  <a:extLst>
                    <a:ext uri="{FF2B5EF4-FFF2-40B4-BE49-F238E27FC236}">
                      <a16:creationId xmlns:a16="http://schemas.microsoft.com/office/drawing/2014/main" id="{3CCB7D89-B6CE-6340-9258-3A021AB5881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5" y="2250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13</a:t>
                  </a:r>
                </a:p>
              </p:txBody>
            </p:sp>
          </p:grpSp>
          <p:grpSp>
            <p:nvGrpSpPr>
              <p:cNvPr id="98322" name="Group 98">
                <a:extLst>
                  <a:ext uri="{FF2B5EF4-FFF2-40B4-BE49-F238E27FC236}">
                    <a16:creationId xmlns:a16="http://schemas.microsoft.com/office/drawing/2014/main" id="{F8934758-2537-2B4D-B24C-3292810E30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38" y="2234"/>
                <a:ext cx="447" cy="395"/>
                <a:chOff x="175" y="2250"/>
                <a:chExt cx="447" cy="395"/>
              </a:xfrm>
            </p:grpSpPr>
            <p:sp>
              <p:nvSpPr>
                <p:cNvPr id="98360" name="Oval 99">
                  <a:extLst>
                    <a:ext uri="{FF2B5EF4-FFF2-40B4-BE49-F238E27FC236}">
                      <a16:creationId xmlns:a16="http://schemas.microsoft.com/office/drawing/2014/main" id="{0D332BCF-5F9C-6146-832A-B1F8A1F50A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" y="2378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90</a:t>
                  </a:r>
                </a:p>
              </p:txBody>
            </p:sp>
            <p:sp>
              <p:nvSpPr>
                <p:cNvPr id="98361" name="Text Box 100">
                  <a:extLst>
                    <a:ext uri="{FF2B5EF4-FFF2-40B4-BE49-F238E27FC236}">
                      <a16:creationId xmlns:a16="http://schemas.microsoft.com/office/drawing/2014/main" id="{6CC7C820-0CA7-E24F-A820-58198AB88BB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5" y="2250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14</a:t>
                  </a:r>
                </a:p>
              </p:txBody>
            </p:sp>
          </p:grpSp>
          <p:grpSp>
            <p:nvGrpSpPr>
              <p:cNvPr id="98323" name="Group 101">
                <a:extLst>
                  <a:ext uri="{FF2B5EF4-FFF2-40B4-BE49-F238E27FC236}">
                    <a16:creationId xmlns:a16="http://schemas.microsoft.com/office/drawing/2014/main" id="{A19762D9-9EBB-1146-9EAC-4AB8AFB96D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60" y="2236"/>
                <a:ext cx="447" cy="395"/>
                <a:chOff x="175" y="2250"/>
                <a:chExt cx="447" cy="395"/>
              </a:xfrm>
            </p:grpSpPr>
            <p:sp>
              <p:nvSpPr>
                <p:cNvPr id="98358" name="Oval 102">
                  <a:extLst>
                    <a:ext uri="{FF2B5EF4-FFF2-40B4-BE49-F238E27FC236}">
                      <a16:creationId xmlns:a16="http://schemas.microsoft.com/office/drawing/2014/main" id="{85A9F43C-EBC9-AD4B-8249-ACA444FB98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" y="2378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17</a:t>
                  </a:r>
                </a:p>
              </p:txBody>
            </p:sp>
            <p:sp>
              <p:nvSpPr>
                <p:cNvPr id="98359" name="Text Box 103">
                  <a:extLst>
                    <a:ext uri="{FF2B5EF4-FFF2-40B4-BE49-F238E27FC236}">
                      <a16:creationId xmlns:a16="http://schemas.microsoft.com/office/drawing/2014/main" id="{2A5CD464-5FE0-C849-A4B1-17C097F9AC9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5" y="2250"/>
                  <a:ext cx="31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15 </a:t>
                  </a:r>
                </a:p>
              </p:txBody>
            </p:sp>
          </p:grpSp>
          <p:grpSp>
            <p:nvGrpSpPr>
              <p:cNvPr id="98324" name="Group 105">
                <a:extLst>
                  <a:ext uri="{FF2B5EF4-FFF2-40B4-BE49-F238E27FC236}">
                    <a16:creationId xmlns:a16="http://schemas.microsoft.com/office/drawing/2014/main" id="{A26069EF-A9B1-A645-B293-F757FDEB5D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0" y="1775"/>
                <a:ext cx="525" cy="395"/>
                <a:chOff x="2059" y="2257"/>
                <a:chExt cx="525" cy="395"/>
              </a:xfrm>
            </p:grpSpPr>
            <p:sp>
              <p:nvSpPr>
                <p:cNvPr id="98356" name="Oval 106">
                  <a:extLst>
                    <a:ext uri="{FF2B5EF4-FFF2-40B4-BE49-F238E27FC236}">
                      <a16:creationId xmlns:a16="http://schemas.microsoft.com/office/drawing/2014/main" id="{EF3AC367-E0A4-9C4C-93AC-9635D90A51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6" y="2385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9</a:t>
                  </a:r>
                </a:p>
              </p:txBody>
            </p:sp>
            <p:sp>
              <p:nvSpPr>
                <p:cNvPr id="98357" name="Text Box 107">
                  <a:extLst>
                    <a:ext uri="{FF2B5EF4-FFF2-40B4-BE49-F238E27FC236}">
                      <a16:creationId xmlns:a16="http://schemas.microsoft.com/office/drawing/2014/main" id="{8445B4BF-E825-6741-A13B-1656938E1FB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59" y="2257"/>
                  <a:ext cx="23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4</a:t>
                  </a:r>
                </a:p>
              </p:txBody>
            </p:sp>
          </p:grpSp>
          <p:grpSp>
            <p:nvGrpSpPr>
              <p:cNvPr id="98325" name="Group 108">
                <a:extLst>
                  <a:ext uri="{FF2B5EF4-FFF2-40B4-BE49-F238E27FC236}">
                    <a16:creationId xmlns:a16="http://schemas.microsoft.com/office/drawing/2014/main" id="{40A378B6-5BCE-BC4D-99D4-BB5880C0AE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1" y="1786"/>
                <a:ext cx="731" cy="395"/>
                <a:chOff x="2059" y="2257"/>
                <a:chExt cx="731" cy="395"/>
              </a:xfrm>
            </p:grpSpPr>
            <p:sp>
              <p:nvSpPr>
                <p:cNvPr id="98354" name="Oval 109">
                  <a:extLst>
                    <a:ext uri="{FF2B5EF4-FFF2-40B4-BE49-F238E27FC236}">
                      <a16:creationId xmlns:a16="http://schemas.microsoft.com/office/drawing/2014/main" id="{5FE01F79-C291-1B48-B782-7177953DD0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6" y="2385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15</a:t>
                  </a:r>
                </a:p>
              </p:txBody>
            </p:sp>
            <p:sp>
              <p:nvSpPr>
                <p:cNvPr id="98355" name="Text Box 110">
                  <a:extLst>
                    <a:ext uri="{FF2B5EF4-FFF2-40B4-BE49-F238E27FC236}">
                      <a16:creationId xmlns:a16="http://schemas.microsoft.com/office/drawing/2014/main" id="{F6D052BC-AC3B-CE4D-AA4B-05FF0BD3F93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59" y="2257"/>
                  <a:ext cx="731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 5         </a:t>
                  </a:r>
                  <a:r>
                    <a:rPr lang="en-US" altLang="zh-TW" sz="2000" baseline="30000">
                      <a:sym typeface="Monotype Sorts" pitchFamily="2" charset="2"/>
                    </a:rPr>
                    <a:t></a:t>
                  </a:r>
                  <a:endParaRPr lang="en-US" altLang="zh-TW" sz="2000"/>
                </a:p>
              </p:txBody>
            </p:sp>
          </p:grpSp>
          <p:grpSp>
            <p:nvGrpSpPr>
              <p:cNvPr id="98326" name="Group 111">
                <a:extLst>
                  <a:ext uri="{FF2B5EF4-FFF2-40B4-BE49-F238E27FC236}">
                    <a16:creationId xmlns:a16="http://schemas.microsoft.com/office/drawing/2014/main" id="{E1CDD0DB-1E0F-BC40-A9BC-86CFF4354F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77" y="1775"/>
                <a:ext cx="525" cy="395"/>
                <a:chOff x="2059" y="2257"/>
                <a:chExt cx="525" cy="395"/>
              </a:xfrm>
            </p:grpSpPr>
            <p:sp>
              <p:nvSpPr>
                <p:cNvPr id="98352" name="Oval 112">
                  <a:extLst>
                    <a:ext uri="{FF2B5EF4-FFF2-40B4-BE49-F238E27FC236}">
                      <a16:creationId xmlns:a16="http://schemas.microsoft.com/office/drawing/2014/main" id="{304D7AC0-5D12-6E4D-988F-B98F0D7A8C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6" y="2385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8</a:t>
                  </a:r>
                </a:p>
              </p:txBody>
            </p:sp>
            <p:sp>
              <p:nvSpPr>
                <p:cNvPr id="98353" name="Text Box 113">
                  <a:extLst>
                    <a:ext uri="{FF2B5EF4-FFF2-40B4-BE49-F238E27FC236}">
                      <a16:creationId xmlns:a16="http://schemas.microsoft.com/office/drawing/2014/main" id="{2A803EC6-9551-DB47-B8F7-6AD701956A5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59" y="2257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 6</a:t>
                  </a:r>
                </a:p>
              </p:txBody>
            </p:sp>
          </p:grpSp>
          <p:grpSp>
            <p:nvGrpSpPr>
              <p:cNvPr id="98327" name="Group 114">
                <a:extLst>
                  <a:ext uri="{FF2B5EF4-FFF2-40B4-BE49-F238E27FC236}">
                    <a16:creationId xmlns:a16="http://schemas.microsoft.com/office/drawing/2014/main" id="{8C9EBFA6-FB98-3B44-A19B-7A7BF3F948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67" y="1742"/>
                <a:ext cx="525" cy="395"/>
                <a:chOff x="2059" y="2257"/>
                <a:chExt cx="525" cy="395"/>
              </a:xfrm>
            </p:grpSpPr>
            <p:sp>
              <p:nvSpPr>
                <p:cNvPr id="98350" name="Oval 115">
                  <a:extLst>
                    <a:ext uri="{FF2B5EF4-FFF2-40B4-BE49-F238E27FC236}">
                      <a16:creationId xmlns:a16="http://schemas.microsoft.com/office/drawing/2014/main" id="{8859B6EA-9F76-F34E-8A42-E836CF30FD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6" y="2385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17</a:t>
                  </a:r>
                </a:p>
              </p:txBody>
            </p:sp>
            <p:sp>
              <p:nvSpPr>
                <p:cNvPr id="98351" name="Text Box 116">
                  <a:extLst>
                    <a:ext uri="{FF2B5EF4-FFF2-40B4-BE49-F238E27FC236}">
                      <a16:creationId xmlns:a16="http://schemas.microsoft.com/office/drawing/2014/main" id="{CECB59EA-CADB-6940-9421-4F759B302EB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59" y="2257"/>
                  <a:ext cx="31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  7</a:t>
                  </a:r>
                </a:p>
              </p:txBody>
            </p:sp>
          </p:grpSp>
          <p:sp>
            <p:nvSpPr>
              <p:cNvPr id="98328" name="Oval 118">
                <a:extLst>
                  <a:ext uri="{FF2B5EF4-FFF2-40B4-BE49-F238E27FC236}">
                    <a16:creationId xmlns:a16="http://schemas.microsoft.com/office/drawing/2014/main" id="{C4E10450-6CD0-704F-8C0F-064CA842E4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0" y="1392"/>
                <a:ext cx="278" cy="267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9</a:t>
                </a:r>
              </a:p>
            </p:txBody>
          </p:sp>
          <p:sp>
            <p:nvSpPr>
              <p:cNvPr id="98329" name="Text Box 119">
                <a:extLst>
                  <a:ext uri="{FF2B5EF4-FFF2-40B4-BE49-F238E27FC236}">
                    <a16:creationId xmlns:a16="http://schemas.microsoft.com/office/drawing/2014/main" id="{33972E9D-F0FD-934E-8AB1-2E0421EB3A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55" y="1242"/>
                <a:ext cx="531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/>
                  <a:t> 2     </a:t>
                </a:r>
                <a:r>
                  <a:rPr lang="en-US" altLang="zh-TW" sz="2000" baseline="30000">
                    <a:sym typeface="Monotype Sorts" pitchFamily="2" charset="2"/>
                  </a:rPr>
                  <a:t></a:t>
                </a:r>
                <a:endParaRPr lang="en-US" altLang="zh-TW" sz="2000"/>
              </a:p>
            </p:txBody>
          </p:sp>
          <p:grpSp>
            <p:nvGrpSpPr>
              <p:cNvPr id="98330" name="Group 120">
                <a:extLst>
                  <a:ext uri="{FF2B5EF4-FFF2-40B4-BE49-F238E27FC236}">
                    <a16:creationId xmlns:a16="http://schemas.microsoft.com/office/drawing/2014/main" id="{42412667-FDC9-D545-B82F-C6D055C837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76" y="1230"/>
                <a:ext cx="525" cy="395"/>
                <a:chOff x="2059" y="2257"/>
                <a:chExt cx="525" cy="395"/>
              </a:xfrm>
            </p:grpSpPr>
            <p:sp>
              <p:nvSpPr>
                <p:cNvPr id="98348" name="Oval 121">
                  <a:extLst>
                    <a:ext uri="{FF2B5EF4-FFF2-40B4-BE49-F238E27FC236}">
                      <a16:creationId xmlns:a16="http://schemas.microsoft.com/office/drawing/2014/main" id="{127BCE26-897F-8E4A-9571-1A4E01D949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6" y="2385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8</a:t>
                  </a:r>
                </a:p>
              </p:txBody>
            </p:sp>
            <p:sp>
              <p:nvSpPr>
                <p:cNvPr id="98349" name="Text Box 122">
                  <a:extLst>
                    <a:ext uri="{FF2B5EF4-FFF2-40B4-BE49-F238E27FC236}">
                      <a16:creationId xmlns:a16="http://schemas.microsoft.com/office/drawing/2014/main" id="{BCDD8828-631F-D443-AA93-425909100C0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59" y="2257"/>
                  <a:ext cx="23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3</a:t>
                  </a:r>
                </a:p>
              </p:txBody>
            </p:sp>
          </p:grpSp>
          <p:grpSp>
            <p:nvGrpSpPr>
              <p:cNvPr id="98331" name="Group 123">
                <a:extLst>
                  <a:ext uri="{FF2B5EF4-FFF2-40B4-BE49-F238E27FC236}">
                    <a16:creationId xmlns:a16="http://schemas.microsoft.com/office/drawing/2014/main" id="{CCDDC115-5C0F-9B40-B6C7-4F090655C05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22" y="719"/>
                <a:ext cx="691" cy="395"/>
                <a:chOff x="2059" y="2257"/>
                <a:chExt cx="691" cy="395"/>
              </a:xfrm>
            </p:grpSpPr>
            <p:sp>
              <p:nvSpPr>
                <p:cNvPr id="98346" name="Oval 124">
                  <a:extLst>
                    <a:ext uri="{FF2B5EF4-FFF2-40B4-BE49-F238E27FC236}">
                      <a16:creationId xmlns:a16="http://schemas.microsoft.com/office/drawing/2014/main" id="{9E8268E4-396A-3D46-A886-BD240E1E7C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6" y="2385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8</a:t>
                  </a:r>
                </a:p>
              </p:txBody>
            </p:sp>
            <p:sp>
              <p:nvSpPr>
                <p:cNvPr id="98347" name="Text Box 125">
                  <a:extLst>
                    <a:ext uri="{FF2B5EF4-FFF2-40B4-BE49-F238E27FC236}">
                      <a16:creationId xmlns:a16="http://schemas.microsoft.com/office/drawing/2014/main" id="{3725C6A4-CF84-AC43-AF28-075C7370365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59" y="2257"/>
                  <a:ext cx="691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  1       </a:t>
                  </a:r>
                  <a:r>
                    <a:rPr lang="en-US" altLang="zh-TW" sz="2000" baseline="30000">
                      <a:sym typeface="Monotype Sorts" pitchFamily="2" charset="2"/>
                    </a:rPr>
                    <a:t></a:t>
                  </a:r>
                  <a:endParaRPr lang="en-US" altLang="zh-TW" sz="2000"/>
                </a:p>
              </p:txBody>
            </p:sp>
          </p:grpSp>
          <p:sp>
            <p:nvSpPr>
              <p:cNvPr id="98332" name="Line 126">
                <a:extLst>
                  <a:ext uri="{FF2B5EF4-FFF2-40B4-BE49-F238E27FC236}">
                    <a16:creationId xmlns:a16="http://schemas.microsoft.com/office/drawing/2014/main" id="{70175E6A-594B-BB45-90AC-E6EE554941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00" y="2144"/>
                <a:ext cx="211" cy="23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333" name="Line 127">
                <a:extLst>
                  <a:ext uri="{FF2B5EF4-FFF2-40B4-BE49-F238E27FC236}">
                    <a16:creationId xmlns:a16="http://schemas.microsoft.com/office/drawing/2014/main" id="{3F713E34-8B6C-4441-8327-1A76D2A09C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78" y="2144"/>
                <a:ext cx="222" cy="2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334" name="Line 128">
                <a:extLst>
                  <a:ext uri="{FF2B5EF4-FFF2-40B4-BE49-F238E27FC236}">
                    <a16:creationId xmlns:a16="http://schemas.microsoft.com/office/drawing/2014/main" id="{442BB3AB-4A37-8D47-A219-FCE0D0E4D4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22" y="2155"/>
                <a:ext cx="178" cy="22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335" name="Line 129">
                <a:extLst>
                  <a:ext uri="{FF2B5EF4-FFF2-40B4-BE49-F238E27FC236}">
                    <a16:creationId xmlns:a16="http://schemas.microsoft.com/office/drawing/2014/main" id="{B0838451-0975-F846-99C2-7CD82D9E07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89" y="2144"/>
                <a:ext cx="267" cy="2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336" name="Line 130">
                <a:extLst>
                  <a:ext uri="{FF2B5EF4-FFF2-40B4-BE49-F238E27FC236}">
                    <a16:creationId xmlns:a16="http://schemas.microsoft.com/office/drawing/2014/main" id="{62BD4C72-B1C2-DB45-AFF9-EBC2801984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78" y="2144"/>
                <a:ext cx="210" cy="2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337" name="Line 131">
                <a:extLst>
                  <a:ext uri="{FF2B5EF4-FFF2-40B4-BE49-F238E27FC236}">
                    <a16:creationId xmlns:a16="http://schemas.microsoft.com/office/drawing/2014/main" id="{1DC38B9D-433D-8E42-8AE3-3047882928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6" y="2122"/>
                <a:ext cx="222" cy="27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338" name="Line 132">
                <a:extLst>
                  <a:ext uri="{FF2B5EF4-FFF2-40B4-BE49-F238E27FC236}">
                    <a16:creationId xmlns:a16="http://schemas.microsoft.com/office/drawing/2014/main" id="{A06BE84F-8418-8845-8AC7-CD4EC81BD8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89" y="2100"/>
                <a:ext cx="189" cy="2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339" name="Line 133">
                <a:extLst>
                  <a:ext uri="{FF2B5EF4-FFF2-40B4-BE49-F238E27FC236}">
                    <a16:creationId xmlns:a16="http://schemas.microsoft.com/office/drawing/2014/main" id="{81DD3801-3D5E-A045-BF2F-F0AFF95397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67" y="2066"/>
                <a:ext cx="211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340" name="Line 134">
                <a:extLst>
                  <a:ext uri="{FF2B5EF4-FFF2-40B4-BE49-F238E27FC236}">
                    <a16:creationId xmlns:a16="http://schemas.microsoft.com/office/drawing/2014/main" id="{64FFA54C-864F-DE4F-8DD4-B4A7415FB8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12" y="1589"/>
                <a:ext cx="444" cy="3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341" name="Line 135">
                <a:extLst>
                  <a:ext uri="{FF2B5EF4-FFF2-40B4-BE49-F238E27FC236}">
                    <a16:creationId xmlns:a16="http://schemas.microsoft.com/office/drawing/2014/main" id="{1BC424FE-0534-F74E-BA74-39AF1DB793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8" y="1555"/>
                <a:ext cx="545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342" name="Line 136">
                <a:extLst>
                  <a:ext uri="{FF2B5EF4-FFF2-40B4-BE49-F238E27FC236}">
                    <a16:creationId xmlns:a16="http://schemas.microsoft.com/office/drawing/2014/main" id="{C635DCB2-EE86-F949-B26E-CD0E0B0542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56" y="1589"/>
                <a:ext cx="444" cy="33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343" name="Line 137">
                <a:extLst>
                  <a:ext uri="{FF2B5EF4-FFF2-40B4-BE49-F238E27FC236}">
                    <a16:creationId xmlns:a16="http://schemas.microsoft.com/office/drawing/2014/main" id="{788241EC-0EFF-1D41-8D4B-67425F6AED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45" y="1600"/>
                <a:ext cx="522" cy="3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344" name="Line 138">
                <a:extLst>
                  <a:ext uri="{FF2B5EF4-FFF2-40B4-BE49-F238E27FC236}">
                    <a16:creationId xmlns:a16="http://schemas.microsoft.com/office/drawing/2014/main" id="{1086E388-C26F-3445-8C02-DDA756FCAE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34" y="1055"/>
                <a:ext cx="944" cy="3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345" name="Line 139">
                <a:extLst>
                  <a:ext uri="{FF2B5EF4-FFF2-40B4-BE49-F238E27FC236}">
                    <a16:creationId xmlns:a16="http://schemas.microsoft.com/office/drawing/2014/main" id="{DF57C6EC-E63D-8247-89A7-87949622E2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4" y="1033"/>
                <a:ext cx="1178" cy="43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</p:grp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頁尾版面配置區 4">
            <a:extLst>
              <a:ext uri="{FF2B5EF4-FFF2-40B4-BE49-F238E27FC236}">
                <a16:creationId xmlns:a16="http://schemas.microsoft.com/office/drawing/2014/main" id="{0F2EC473-C3F0-FF42-8283-D9839C57B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99330" name="投影片編號版面配置區 5">
            <a:extLst>
              <a:ext uri="{FF2B5EF4-FFF2-40B4-BE49-F238E27FC236}">
                <a16:creationId xmlns:a16="http://schemas.microsoft.com/office/drawing/2014/main" id="{E2A1DC29-671F-C343-BE06-B92F21E60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81E945BE-2081-3143-8327-3D64010CC256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116</a:t>
            </a:fld>
            <a:endParaRPr lang="en-US" altLang="zh-TW" sz="1400"/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0E731398-F9CD-BD4E-B9F3-C29B4B144E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50" y="249238"/>
            <a:ext cx="7772400" cy="1143000"/>
          </a:xfrm>
        </p:spPr>
        <p:txBody>
          <a:bodyPr/>
          <a:lstStyle/>
          <a:p>
            <a:pPr algn="ctr" eaLnBrk="1" hangingPunct="1"/>
            <a:r>
              <a:rPr lang="en-US" altLang="zh-TW" dirty="0"/>
              <a:t>Analysis</a:t>
            </a:r>
          </a:p>
        </p:txBody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16C8EC07-AA69-A043-ABB8-14C66D5EC1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6750" y="1549400"/>
            <a:ext cx="8001000" cy="4114800"/>
          </a:xfrm>
        </p:spPr>
        <p:txBody>
          <a:bodyPr/>
          <a:lstStyle/>
          <a:p>
            <a:pPr eaLnBrk="1" hangingPunct="1"/>
            <a:r>
              <a:rPr lang="en-US" altLang="zh-TW" dirty="0"/>
              <a:t>K: # of runs</a:t>
            </a:r>
          </a:p>
          <a:p>
            <a:pPr eaLnBrk="1" hangingPunct="1"/>
            <a:r>
              <a:rPr lang="en-US" altLang="zh-TW" dirty="0"/>
              <a:t>n: # of records</a:t>
            </a:r>
          </a:p>
          <a:p>
            <a:pPr eaLnBrk="1" hangingPunct="1"/>
            <a:r>
              <a:rPr lang="en-US" altLang="zh-TW" dirty="0"/>
              <a:t>Setup time: O(K)			</a:t>
            </a:r>
            <a:r>
              <a:rPr lang="en-US" altLang="zh-TW" dirty="0">
                <a:solidFill>
                  <a:srgbClr val="CC3300"/>
                </a:solidFill>
              </a:rPr>
              <a:t>(K-1)</a:t>
            </a:r>
            <a:endParaRPr lang="en-US" altLang="zh-TW" dirty="0"/>
          </a:p>
          <a:p>
            <a:pPr eaLnBrk="1" hangingPunct="1"/>
            <a:r>
              <a:rPr lang="en-US" altLang="zh-TW" dirty="0"/>
              <a:t>Restructure time: O(log</a:t>
            </a:r>
            <a:r>
              <a:rPr lang="en-US" altLang="zh-TW" baseline="-25000" dirty="0"/>
              <a:t>2</a:t>
            </a:r>
            <a:r>
              <a:rPr lang="en-US" altLang="zh-TW" dirty="0"/>
              <a:t>K)     	 </a:t>
            </a:r>
            <a:r>
              <a:rPr lang="en-US" altLang="zh-TW" dirty="0">
                <a:solidFill>
                  <a:srgbClr val="CC3300"/>
                </a:solidFill>
                <a:sym typeface="Symbol" pitchFamily="2" charset="2"/>
              </a:rPr>
              <a:t>log</a:t>
            </a:r>
            <a:r>
              <a:rPr lang="en-US" altLang="zh-TW" baseline="-25000" dirty="0">
                <a:solidFill>
                  <a:srgbClr val="CC3300"/>
                </a:solidFill>
                <a:sym typeface="Symbol" pitchFamily="2" charset="2"/>
              </a:rPr>
              <a:t>2</a:t>
            </a:r>
            <a:r>
              <a:rPr lang="en-US" altLang="zh-TW" dirty="0">
                <a:solidFill>
                  <a:srgbClr val="CC3300"/>
                </a:solidFill>
                <a:sym typeface="Symbol" pitchFamily="2" charset="2"/>
              </a:rPr>
              <a:t>(K+1)</a:t>
            </a:r>
            <a:r>
              <a:rPr lang="en-US" altLang="zh-TW" dirty="0"/>
              <a:t> </a:t>
            </a:r>
          </a:p>
          <a:p>
            <a:pPr eaLnBrk="1" hangingPunct="1"/>
            <a:r>
              <a:rPr lang="en-US" altLang="zh-TW" dirty="0"/>
              <a:t>Merge time: O(nlog</a:t>
            </a:r>
            <a:r>
              <a:rPr lang="en-US" altLang="zh-TW" baseline="-25000" dirty="0"/>
              <a:t>2</a:t>
            </a:r>
            <a:r>
              <a:rPr lang="en-US" altLang="zh-TW" dirty="0"/>
              <a:t>K) </a:t>
            </a:r>
          </a:p>
          <a:p>
            <a:pPr eaLnBrk="1" hangingPunct="1"/>
            <a:r>
              <a:rPr lang="en-US" altLang="zh-TW" dirty="0"/>
              <a:t>Slight modification: </a:t>
            </a:r>
            <a:r>
              <a:rPr lang="en-US" altLang="zh-TW" dirty="0">
                <a:solidFill>
                  <a:srgbClr val="003399"/>
                </a:solidFill>
              </a:rPr>
              <a:t>loser</a:t>
            </a:r>
            <a:r>
              <a:rPr lang="zh-TW" altLang="en-US" dirty="0">
                <a:solidFill>
                  <a:srgbClr val="003399"/>
                </a:solidFill>
              </a:rPr>
              <a:t> </a:t>
            </a:r>
            <a:r>
              <a:rPr lang="en-US" altLang="zh-TW" dirty="0">
                <a:solidFill>
                  <a:srgbClr val="003399"/>
                </a:solidFill>
              </a:rPr>
              <a:t>tree</a:t>
            </a:r>
          </a:p>
          <a:p>
            <a:pPr lvl="1" eaLnBrk="1" hangingPunct="1"/>
            <a:r>
              <a:rPr lang="en-US" altLang="zh-TW" dirty="0"/>
              <a:t>Consider the parent node only (vs. sibling nodes)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BB67DF3C-578A-DE4F-AD8B-DE1E012B8A62}"/>
              </a:ext>
            </a:extLst>
          </p:cNvPr>
          <p:cNvGrpSpPr/>
          <p:nvPr/>
        </p:nvGrpSpPr>
        <p:grpSpPr>
          <a:xfrm>
            <a:off x="9525" y="344488"/>
            <a:ext cx="8653462" cy="6135030"/>
            <a:chOff x="9525" y="344488"/>
            <a:chExt cx="8653462" cy="6135030"/>
          </a:xfrm>
        </p:grpSpPr>
        <p:grpSp>
          <p:nvGrpSpPr>
            <p:cNvPr id="100353" name="Group 2">
              <a:extLst>
                <a:ext uri="{FF2B5EF4-FFF2-40B4-BE49-F238E27FC236}">
                  <a16:creationId xmlns:a16="http://schemas.microsoft.com/office/drawing/2014/main" id="{002A03BF-6A0B-1049-ACE8-E82B8B644B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5775" y="1495425"/>
              <a:ext cx="7988300" cy="3916363"/>
              <a:chOff x="175" y="719"/>
              <a:chExt cx="5032" cy="1933"/>
            </a:xfrm>
          </p:grpSpPr>
          <p:grpSp>
            <p:nvGrpSpPr>
              <p:cNvPr id="100367" name="Group 3">
                <a:extLst>
                  <a:ext uri="{FF2B5EF4-FFF2-40B4-BE49-F238E27FC236}">
                    <a16:creationId xmlns:a16="http://schemas.microsoft.com/office/drawing/2014/main" id="{AAF8D7C5-2BD4-BC49-A18F-2D786855F8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5" y="2250"/>
                <a:ext cx="447" cy="395"/>
                <a:chOff x="175" y="2250"/>
                <a:chExt cx="447" cy="395"/>
              </a:xfrm>
            </p:grpSpPr>
            <p:sp>
              <p:nvSpPr>
                <p:cNvPr id="100422" name="Oval 4">
                  <a:extLst>
                    <a:ext uri="{FF2B5EF4-FFF2-40B4-BE49-F238E27FC236}">
                      <a16:creationId xmlns:a16="http://schemas.microsoft.com/office/drawing/2014/main" id="{D2915756-D7D5-464B-A630-7C5044F4D5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" y="2378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10</a:t>
                  </a:r>
                </a:p>
              </p:txBody>
            </p:sp>
            <p:sp>
              <p:nvSpPr>
                <p:cNvPr id="100423" name="Text Box 5">
                  <a:extLst>
                    <a:ext uri="{FF2B5EF4-FFF2-40B4-BE49-F238E27FC236}">
                      <a16:creationId xmlns:a16="http://schemas.microsoft.com/office/drawing/2014/main" id="{D5B728A5-184D-6149-A773-22D5C6C4113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5" y="2250"/>
                  <a:ext cx="23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8</a:t>
                  </a:r>
                </a:p>
              </p:txBody>
            </p:sp>
          </p:grpSp>
          <p:grpSp>
            <p:nvGrpSpPr>
              <p:cNvPr id="100368" name="Group 6">
                <a:extLst>
                  <a:ext uri="{FF2B5EF4-FFF2-40B4-BE49-F238E27FC236}">
                    <a16:creationId xmlns:a16="http://schemas.microsoft.com/office/drawing/2014/main" id="{ACD47929-F6DB-184F-970F-7486617AF0C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4" y="2234"/>
                <a:ext cx="447" cy="395"/>
                <a:chOff x="175" y="2250"/>
                <a:chExt cx="447" cy="395"/>
              </a:xfrm>
            </p:grpSpPr>
            <p:sp>
              <p:nvSpPr>
                <p:cNvPr id="100420" name="Oval 7">
                  <a:extLst>
                    <a:ext uri="{FF2B5EF4-FFF2-40B4-BE49-F238E27FC236}">
                      <a16:creationId xmlns:a16="http://schemas.microsoft.com/office/drawing/2014/main" id="{7597E7EA-22A1-1248-AC30-63ACF997DC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" y="2378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9</a:t>
                  </a:r>
                </a:p>
              </p:txBody>
            </p:sp>
            <p:sp>
              <p:nvSpPr>
                <p:cNvPr id="100421" name="Text Box 8">
                  <a:extLst>
                    <a:ext uri="{FF2B5EF4-FFF2-40B4-BE49-F238E27FC236}">
                      <a16:creationId xmlns:a16="http://schemas.microsoft.com/office/drawing/2014/main" id="{01503743-4A0B-B64E-BC92-5FFBCBAE9AA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5" y="2250"/>
                  <a:ext cx="23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9</a:t>
                  </a:r>
                </a:p>
              </p:txBody>
            </p:sp>
          </p:grpSp>
          <p:grpSp>
            <p:nvGrpSpPr>
              <p:cNvPr id="100369" name="Group 9">
                <a:extLst>
                  <a:ext uri="{FF2B5EF4-FFF2-40B4-BE49-F238E27FC236}">
                    <a16:creationId xmlns:a16="http://schemas.microsoft.com/office/drawing/2014/main" id="{976DFBD6-ACE8-5D4C-BE06-B086558489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2" y="2244"/>
                <a:ext cx="447" cy="395"/>
                <a:chOff x="175" y="2250"/>
                <a:chExt cx="447" cy="395"/>
              </a:xfrm>
            </p:grpSpPr>
            <p:sp>
              <p:nvSpPr>
                <p:cNvPr id="100418" name="Oval 10">
                  <a:extLst>
                    <a:ext uri="{FF2B5EF4-FFF2-40B4-BE49-F238E27FC236}">
                      <a16:creationId xmlns:a16="http://schemas.microsoft.com/office/drawing/2014/main" id="{DB0F664F-FFAB-214A-B0E0-28C38F063E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" y="2378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20</a:t>
                  </a:r>
                </a:p>
              </p:txBody>
            </p:sp>
            <p:sp>
              <p:nvSpPr>
                <p:cNvPr id="100419" name="Text Box 11">
                  <a:extLst>
                    <a:ext uri="{FF2B5EF4-FFF2-40B4-BE49-F238E27FC236}">
                      <a16:creationId xmlns:a16="http://schemas.microsoft.com/office/drawing/2014/main" id="{88D0CAA0-216C-0445-A9AF-D88C990F215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5" y="2250"/>
                  <a:ext cx="27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10</a:t>
                  </a:r>
                </a:p>
              </p:txBody>
            </p:sp>
          </p:grpSp>
          <p:grpSp>
            <p:nvGrpSpPr>
              <p:cNvPr id="100370" name="Group 12">
                <a:extLst>
                  <a:ext uri="{FF2B5EF4-FFF2-40B4-BE49-F238E27FC236}">
                    <a16:creationId xmlns:a16="http://schemas.microsoft.com/office/drawing/2014/main" id="{E4A2FB14-BA23-FB49-A636-06589E7733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59" y="2257"/>
                <a:ext cx="525" cy="395"/>
                <a:chOff x="2059" y="2257"/>
                <a:chExt cx="525" cy="395"/>
              </a:xfrm>
            </p:grpSpPr>
            <p:sp>
              <p:nvSpPr>
                <p:cNvPr id="100416" name="Oval 13">
                  <a:extLst>
                    <a:ext uri="{FF2B5EF4-FFF2-40B4-BE49-F238E27FC236}">
                      <a16:creationId xmlns:a16="http://schemas.microsoft.com/office/drawing/2014/main" id="{3A1D640B-CC95-4945-A298-AFDDE797F7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6" y="2385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6</a:t>
                  </a:r>
                </a:p>
              </p:txBody>
            </p:sp>
            <p:sp>
              <p:nvSpPr>
                <p:cNvPr id="100417" name="Text Box 14">
                  <a:extLst>
                    <a:ext uri="{FF2B5EF4-FFF2-40B4-BE49-F238E27FC236}">
                      <a16:creationId xmlns:a16="http://schemas.microsoft.com/office/drawing/2014/main" id="{B12157E0-0F1D-8941-AA72-A4C81211FF4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59" y="2257"/>
                  <a:ext cx="31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11</a:t>
                  </a:r>
                </a:p>
              </p:txBody>
            </p:sp>
          </p:grpSp>
          <p:sp>
            <p:nvSpPr>
              <p:cNvPr id="100371" name="Oval 15">
                <a:extLst>
                  <a:ext uri="{FF2B5EF4-FFF2-40B4-BE49-F238E27FC236}">
                    <a16:creationId xmlns:a16="http://schemas.microsoft.com/office/drawing/2014/main" id="{4DF2EF0B-C60F-E443-B77B-571F7A62EF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6" y="2385"/>
                <a:ext cx="278" cy="267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8</a:t>
                </a:r>
              </a:p>
            </p:txBody>
          </p:sp>
          <p:sp>
            <p:nvSpPr>
              <p:cNvPr id="100372" name="Text Box 16">
                <a:extLst>
                  <a:ext uri="{FF2B5EF4-FFF2-40B4-BE49-F238E27FC236}">
                    <a16:creationId xmlns:a16="http://schemas.microsoft.com/office/drawing/2014/main" id="{8E36202D-E174-1347-B987-BCF5C3E824F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92" y="2246"/>
                <a:ext cx="316" cy="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/>
                  <a:t> 12</a:t>
                </a:r>
              </a:p>
            </p:txBody>
          </p:sp>
          <p:grpSp>
            <p:nvGrpSpPr>
              <p:cNvPr id="100373" name="Group 17">
                <a:extLst>
                  <a:ext uri="{FF2B5EF4-FFF2-40B4-BE49-F238E27FC236}">
                    <a16:creationId xmlns:a16="http://schemas.microsoft.com/office/drawing/2014/main" id="{563253CE-B8DA-BC4C-AB79-2CF46BAE13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49" y="2246"/>
                <a:ext cx="447" cy="395"/>
                <a:chOff x="175" y="2250"/>
                <a:chExt cx="447" cy="395"/>
              </a:xfrm>
            </p:grpSpPr>
            <p:sp>
              <p:nvSpPr>
                <p:cNvPr id="100414" name="Oval 18">
                  <a:extLst>
                    <a:ext uri="{FF2B5EF4-FFF2-40B4-BE49-F238E27FC236}">
                      <a16:creationId xmlns:a16="http://schemas.microsoft.com/office/drawing/2014/main" id="{14F5FF1C-01A4-F94E-A3EF-953ECE67C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" y="2378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9</a:t>
                  </a:r>
                </a:p>
              </p:txBody>
            </p:sp>
            <p:sp>
              <p:nvSpPr>
                <p:cNvPr id="100415" name="Text Box 19">
                  <a:extLst>
                    <a:ext uri="{FF2B5EF4-FFF2-40B4-BE49-F238E27FC236}">
                      <a16:creationId xmlns:a16="http://schemas.microsoft.com/office/drawing/2014/main" id="{967F303C-EF45-E64F-BFF3-25FD91AF2B6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5" y="2250"/>
                  <a:ext cx="27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13</a:t>
                  </a:r>
                </a:p>
              </p:txBody>
            </p:sp>
          </p:grpSp>
          <p:grpSp>
            <p:nvGrpSpPr>
              <p:cNvPr id="100374" name="Group 20">
                <a:extLst>
                  <a:ext uri="{FF2B5EF4-FFF2-40B4-BE49-F238E27FC236}">
                    <a16:creationId xmlns:a16="http://schemas.microsoft.com/office/drawing/2014/main" id="{AE43A8C5-5FD3-1143-85B4-DA6CE8D941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38" y="2234"/>
                <a:ext cx="447" cy="395"/>
                <a:chOff x="175" y="2250"/>
                <a:chExt cx="447" cy="395"/>
              </a:xfrm>
            </p:grpSpPr>
            <p:sp>
              <p:nvSpPr>
                <p:cNvPr id="100412" name="Oval 21">
                  <a:extLst>
                    <a:ext uri="{FF2B5EF4-FFF2-40B4-BE49-F238E27FC236}">
                      <a16:creationId xmlns:a16="http://schemas.microsoft.com/office/drawing/2014/main" id="{614D43B9-0C74-E243-815A-4F60FD0709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" y="2378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90</a:t>
                  </a:r>
                </a:p>
              </p:txBody>
            </p:sp>
            <p:sp>
              <p:nvSpPr>
                <p:cNvPr id="100413" name="Text Box 22">
                  <a:extLst>
                    <a:ext uri="{FF2B5EF4-FFF2-40B4-BE49-F238E27FC236}">
                      <a16:creationId xmlns:a16="http://schemas.microsoft.com/office/drawing/2014/main" id="{B1EBB583-E9AD-DC4F-A776-FA534CA7EDB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5" y="2250"/>
                  <a:ext cx="27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14</a:t>
                  </a:r>
                </a:p>
              </p:txBody>
            </p:sp>
          </p:grpSp>
          <p:grpSp>
            <p:nvGrpSpPr>
              <p:cNvPr id="100375" name="Group 23">
                <a:extLst>
                  <a:ext uri="{FF2B5EF4-FFF2-40B4-BE49-F238E27FC236}">
                    <a16:creationId xmlns:a16="http://schemas.microsoft.com/office/drawing/2014/main" id="{0707624B-0FAD-274E-AB4B-ADC6F44F24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60" y="2236"/>
                <a:ext cx="447" cy="395"/>
                <a:chOff x="175" y="2250"/>
                <a:chExt cx="447" cy="395"/>
              </a:xfrm>
            </p:grpSpPr>
            <p:sp>
              <p:nvSpPr>
                <p:cNvPr id="100410" name="Oval 24">
                  <a:extLst>
                    <a:ext uri="{FF2B5EF4-FFF2-40B4-BE49-F238E27FC236}">
                      <a16:creationId xmlns:a16="http://schemas.microsoft.com/office/drawing/2014/main" id="{CEE70EAD-3DD2-0649-8CF1-2F28E247C0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" y="2378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17</a:t>
                  </a:r>
                </a:p>
              </p:txBody>
            </p:sp>
            <p:sp>
              <p:nvSpPr>
                <p:cNvPr id="100411" name="Text Box 25">
                  <a:extLst>
                    <a:ext uri="{FF2B5EF4-FFF2-40B4-BE49-F238E27FC236}">
                      <a16:creationId xmlns:a16="http://schemas.microsoft.com/office/drawing/2014/main" id="{D8A915AF-5B37-5A48-93EF-6F3D72A86C5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5" y="2250"/>
                  <a:ext cx="31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15 </a:t>
                  </a:r>
                </a:p>
              </p:txBody>
            </p:sp>
          </p:grpSp>
          <p:grpSp>
            <p:nvGrpSpPr>
              <p:cNvPr id="100376" name="Group 26">
                <a:extLst>
                  <a:ext uri="{FF2B5EF4-FFF2-40B4-BE49-F238E27FC236}">
                    <a16:creationId xmlns:a16="http://schemas.microsoft.com/office/drawing/2014/main" id="{72839F46-E1D5-A640-BF82-8A85C45AB0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0" y="1775"/>
                <a:ext cx="525" cy="395"/>
                <a:chOff x="2059" y="2257"/>
                <a:chExt cx="525" cy="395"/>
              </a:xfrm>
            </p:grpSpPr>
            <p:sp>
              <p:nvSpPr>
                <p:cNvPr id="100408" name="Oval 27">
                  <a:extLst>
                    <a:ext uri="{FF2B5EF4-FFF2-40B4-BE49-F238E27FC236}">
                      <a16:creationId xmlns:a16="http://schemas.microsoft.com/office/drawing/2014/main" id="{135C3A88-64AA-3841-A1FF-FE3AFC667B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6" y="2385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10</a:t>
                  </a:r>
                </a:p>
              </p:txBody>
            </p:sp>
            <p:sp>
              <p:nvSpPr>
                <p:cNvPr id="100409" name="Text Box 28">
                  <a:extLst>
                    <a:ext uri="{FF2B5EF4-FFF2-40B4-BE49-F238E27FC236}">
                      <a16:creationId xmlns:a16="http://schemas.microsoft.com/office/drawing/2014/main" id="{9FC6FD69-1F8A-6943-A274-9125A05BCBE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59" y="2257"/>
                  <a:ext cx="23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4</a:t>
                  </a:r>
                </a:p>
              </p:txBody>
            </p:sp>
          </p:grpSp>
          <p:grpSp>
            <p:nvGrpSpPr>
              <p:cNvPr id="100377" name="Group 29">
                <a:extLst>
                  <a:ext uri="{FF2B5EF4-FFF2-40B4-BE49-F238E27FC236}">
                    <a16:creationId xmlns:a16="http://schemas.microsoft.com/office/drawing/2014/main" id="{158567F5-48DA-FA40-9A3E-0DCFFDD414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1" y="1786"/>
                <a:ext cx="636" cy="395"/>
                <a:chOff x="2059" y="2257"/>
                <a:chExt cx="636" cy="395"/>
              </a:xfrm>
            </p:grpSpPr>
            <p:sp>
              <p:nvSpPr>
                <p:cNvPr id="100406" name="Oval 30">
                  <a:extLst>
                    <a:ext uri="{FF2B5EF4-FFF2-40B4-BE49-F238E27FC236}">
                      <a16:creationId xmlns:a16="http://schemas.microsoft.com/office/drawing/2014/main" id="{1FDE3B04-988A-9C43-B6A7-D02BA5D321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6" y="2385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20</a:t>
                  </a:r>
                </a:p>
              </p:txBody>
            </p:sp>
            <p:sp>
              <p:nvSpPr>
                <p:cNvPr id="100407" name="Text Box 31">
                  <a:extLst>
                    <a:ext uri="{FF2B5EF4-FFF2-40B4-BE49-F238E27FC236}">
                      <a16:creationId xmlns:a16="http://schemas.microsoft.com/office/drawing/2014/main" id="{BB7EA1DC-E5B9-854D-8AFA-1A98906F220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59" y="2257"/>
                  <a:ext cx="63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 5         </a:t>
                  </a:r>
                </a:p>
              </p:txBody>
            </p:sp>
          </p:grpSp>
          <p:grpSp>
            <p:nvGrpSpPr>
              <p:cNvPr id="100378" name="Group 32">
                <a:extLst>
                  <a:ext uri="{FF2B5EF4-FFF2-40B4-BE49-F238E27FC236}">
                    <a16:creationId xmlns:a16="http://schemas.microsoft.com/office/drawing/2014/main" id="{2FDE9F6E-D621-AA41-BCB7-993A095BD4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77" y="1775"/>
                <a:ext cx="525" cy="395"/>
                <a:chOff x="2059" y="2257"/>
                <a:chExt cx="525" cy="395"/>
              </a:xfrm>
            </p:grpSpPr>
            <p:sp>
              <p:nvSpPr>
                <p:cNvPr id="100404" name="Oval 33">
                  <a:extLst>
                    <a:ext uri="{FF2B5EF4-FFF2-40B4-BE49-F238E27FC236}">
                      <a16:creationId xmlns:a16="http://schemas.microsoft.com/office/drawing/2014/main" id="{D8CBDB15-F921-3243-95D1-DBD80B3AF7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6" y="2385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9</a:t>
                  </a:r>
                </a:p>
              </p:txBody>
            </p:sp>
            <p:sp>
              <p:nvSpPr>
                <p:cNvPr id="100405" name="Text Box 34">
                  <a:extLst>
                    <a:ext uri="{FF2B5EF4-FFF2-40B4-BE49-F238E27FC236}">
                      <a16:creationId xmlns:a16="http://schemas.microsoft.com/office/drawing/2014/main" id="{000C3BAC-4CBA-A74D-993D-02D90AB11DF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59" y="2257"/>
                  <a:ext cx="27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 6</a:t>
                  </a:r>
                </a:p>
              </p:txBody>
            </p:sp>
          </p:grpSp>
          <p:grpSp>
            <p:nvGrpSpPr>
              <p:cNvPr id="100379" name="Group 35">
                <a:extLst>
                  <a:ext uri="{FF2B5EF4-FFF2-40B4-BE49-F238E27FC236}">
                    <a16:creationId xmlns:a16="http://schemas.microsoft.com/office/drawing/2014/main" id="{21763D16-C42A-6645-B932-EAAB1AC77E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67" y="1742"/>
                <a:ext cx="525" cy="395"/>
                <a:chOff x="2059" y="2257"/>
                <a:chExt cx="525" cy="395"/>
              </a:xfrm>
            </p:grpSpPr>
            <p:sp>
              <p:nvSpPr>
                <p:cNvPr id="100402" name="Oval 36">
                  <a:extLst>
                    <a:ext uri="{FF2B5EF4-FFF2-40B4-BE49-F238E27FC236}">
                      <a16:creationId xmlns:a16="http://schemas.microsoft.com/office/drawing/2014/main" id="{82057DAD-C8A4-B241-A5A0-75397AC4DD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6" y="2385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90</a:t>
                  </a:r>
                </a:p>
              </p:txBody>
            </p:sp>
            <p:sp>
              <p:nvSpPr>
                <p:cNvPr id="100403" name="Text Box 37">
                  <a:extLst>
                    <a:ext uri="{FF2B5EF4-FFF2-40B4-BE49-F238E27FC236}">
                      <a16:creationId xmlns:a16="http://schemas.microsoft.com/office/drawing/2014/main" id="{BC4DB7CA-56F9-0B45-8DDF-3C18B4A4051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59" y="2257"/>
                  <a:ext cx="31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  7</a:t>
                  </a:r>
                </a:p>
              </p:txBody>
            </p:sp>
          </p:grpSp>
          <p:sp>
            <p:nvSpPr>
              <p:cNvPr id="100380" name="Oval 38">
                <a:extLst>
                  <a:ext uri="{FF2B5EF4-FFF2-40B4-BE49-F238E27FC236}">
                    <a16:creationId xmlns:a16="http://schemas.microsoft.com/office/drawing/2014/main" id="{958D47FE-6FAC-C943-9099-65FB95A87B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0" y="1392"/>
                <a:ext cx="278" cy="267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9</a:t>
                </a:r>
              </a:p>
            </p:txBody>
          </p:sp>
          <p:sp>
            <p:nvSpPr>
              <p:cNvPr id="100381" name="Text Box 39">
                <a:extLst>
                  <a:ext uri="{FF2B5EF4-FFF2-40B4-BE49-F238E27FC236}">
                    <a16:creationId xmlns:a16="http://schemas.microsoft.com/office/drawing/2014/main" id="{C984C6B8-04AF-5544-A80B-D382CD8B4C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55" y="1242"/>
                <a:ext cx="436" cy="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/>
                  <a:t> 2     </a:t>
                </a:r>
              </a:p>
            </p:txBody>
          </p:sp>
          <p:grpSp>
            <p:nvGrpSpPr>
              <p:cNvPr id="100382" name="Group 40">
                <a:extLst>
                  <a:ext uri="{FF2B5EF4-FFF2-40B4-BE49-F238E27FC236}">
                    <a16:creationId xmlns:a16="http://schemas.microsoft.com/office/drawing/2014/main" id="{F0501222-A667-CA41-B06D-5CA1E99467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76" y="1230"/>
                <a:ext cx="525" cy="395"/>
                <a:chOff x="2059" y="2257"/>
                <a:chExt cx="525" cy="395"/>
              </a:xfrm>
            </p:grpSpPr>
            <p:sp>
              <p:nvSpPr>
                <p:cNvPr id="100400" name="Oval 41">
                  <a:extLst>
                    <a:ext uri="{FF2B5EF4-FFF2-40B4-BE49-F238E27FC236}">
                      <a16:creationId xmlns:a16="http://schemas.microsoft.com/office/drawing/2014/main" id="{3B77CB97-A2B0-0847-B5F9-6D7B518452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6" y="2385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17</a:t>
                  </a:r>
                </a:p>
              </p:txBody>
            </p:sp>
            <p:sp>
              <p:nvSpPr>
                <p:cNvPr id="100401" name="Text Box 42">
                  <a:extLst>
                    <a:ext uri="{FF2B5EF4-FFF2-40B4-BE49-F238E27FC236}">
                      <a16:creationId xmlns:a16="http://schemas.microsoft.com/office/drawing/2014/main" id="{2E171EF8-9324-6040-B044-65708393194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59" y="2257"/>
                  <a:ext cx="23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3</a:t>
                  </a:r>
                </a:p>
              </p:txBody>
            </p:sp>
          </p:grpSp>
          <p:grpSp>
            <p:nvGrpSpPr>
              <p:cNvPr id="100383" name="Group 43">
                <a:extLst>
                  <a:ext uri="{FF2B5EF4-FFF2-40B4-BE49-F238E27FC236}">
                    <a16:creationId xmlns:a16="http://schemas.microsoft.com/office/drawing/2014/main" id="{B2EA673D-69C9-1F4C-8305-447A07EE19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22" y="719"/>
                <a:ext cx="525" cy="395"/>
                <a:chOff x="2059" y="2257"/>
                <a:chExt cx="525" cy="395"/>
              </a:xfrm>
            </p:grpSpPr>
            <p:sp>
              <p:nvSpPr>
                <p:cNvPr id="100398" name="Oval 44">
                  <a:extLst>
                    <a:ext uri="{FF2B5EF4-FFF2-40B4-BE49-F238E27FC236}">
                      <a16:creationId xmlns:a16="http://schemas.microsoft.com/office/drawing/2014/main" id="{097AB611-3B38-F64F-9817-2B0F800341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6" y="2385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8</a:t>
                  </a:r>
                </a:p>
              </p:txBody>
            </p:sp>
            <p:sp>
              <p:nvSpPr>
                <p:cNvPr id="100399" name="Text Box 45">
                  <a:extLst>
                    <a:ext uri="{FF2B5EF4-FFF2-40B4-BE49-F238E27FC236}">
                      <a16:creationId xmlns:a16="http://schemas.microsoft.com/office/drawing/2014/main" id="{C43C4110-4A39-BE46-87E7-3CFD0F296CA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59" y="2257"/>
                  <a:ext cx="51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  1     </a:t>
                  </a:r>
                </a:p>
              </p:txBody>
            </p:sp>
          </p:grpSp>
          <p:sp>
            <p:nvSpPr>
              <p:cNvPr id="100384" name="Line 46">
                <a:extLst>
                  <a:ext uri="{FF2B5EF4-FFF2-40B4-BE49-F238E27FC236}">
                    <a16:creationId xmlns:a16="http://schemas.microsoft.com/office/drawing/2014/main" id="{56893881-3C22-4941-BDFB-A88F2B748B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00" y="2144"/>
                <a:ext cx="211" cy="23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85" name="Line 47">
                <a:extLst>
                  <a:ext uri="{FF2B5EF4-FFF2-40B4-BE49-F238E27FC236}">
                    <a16:creationId xmlns:a16="http://schemas.microsoft.com/office/drawing/2014/main" id="{BB4E9B3F-2BF0-8842-A0D7-2AA184ECD8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78" y="2144"/>
                <a:ext cx="222" cy="2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86" name="Line 48">
                <a:extLst>
                  <a:ext uri="{FF2B5EF4-FFF2-40B4-BE49-F238E27FC236}">
                    <a16:creationId xmlns:a16="http://schemas.microsoft.com/office/drawing/2014/main" id="{BBF414F1-7C9C-A349-A6AC-F9275CF957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22" y="2155"/>
                <a:ext cx="178" cy="22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87" name="Line 49">
                <a:extLst>
                  <a:ext uri="{FF2B5EF4-FFF2-40B4-BE49-F238E27FC236}">
                    <a16:creationId xmlns:a16="http://schemas.microsoft.com/office/drawing/2014/main" id="{AC885641-3A7E-9E4C-B7C3-A2CC2AF199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89" y="2144"/>
                <a:ext cx="267" cy="2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88" name="Line 50">
                <a:extLst>
                  <a:ext uri="{FF2B5EF4-FFF2-40B4-BE49-F238E27FC236}">
                    <a16:creationId xmlns:a16="http://schemas.microsoft.com/office/drawing/2014/main" id="{6AB90BA7-697A-4D42-8E31-E484946FD5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78" y="2144"/>
                <a:ext cx="210" cy="2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89" name="Line 51">
                <a:extLst>
                  <a:ext uri="{FF2B5EF4-FFF2-40B4-BE49-F238E27FC236}">
                    <a16:creationId xmlns:a16="http://schemas.microsoft.com/office/drawing/2014/main" id="{9517F93E-7D56-7142-B620-0203D88757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6" y="2122"/>
                <a:ext cx="222" cy="27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90" name="Line 52">
                <a:extLst>
                  <a:ext uri="{FF2B5EF4-FFF2-40B4-BE49-F238E27FC236}">
                    <a16:creationId xmlns:a16="http://schemas.microsoft.com/office/drawing/2014/main" id="{A3FCA086-E90E-1C43-BA40-111A8539CA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89" y="2100"/>
                <a:ext cx="189" cy="2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91" name="Line 53">
                <a:extLst>
                  <a:ext uri="{FF2B5EF4-FFF2-40B4-BE49-F238E27FC236}">
                    <a16:creationId xmlns:a16="http://schemas.microsoft.com/office/drawing/2014/main" id="{92D73B5C-0B2A-614B-98FD-DF3AB75C7D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67" y="2066"/>
                <a:ext cx="211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92" name="Line 54">
                <a:extLst>
                  <a:ext uri="{FF2B5EF4-FFF2-40B4-BE49-F238E27FC236}">
                    <a16:creationId xmlns:a16="http://schemas.microsoft.com/office/drawing/2014/main" id="{B9886CBB-55A3-2D4F-AAD8-182A05847C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12" y="1589"/>
                <a:ext cx="444" cy="3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93" name="Line 55">
                <a:extLst>
                  <a:ext uri="{FF2B5EF4-FFF2-40B4-BE49-F238E27FC236}">
                    <a16:creationId xmlns:a16="http://schemas.microsoft.com/office/drawing/2014/main" id="{AE3CC4DC-3F9F-1A48-8AED-E0E11613D7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8" y="1555"/>
                <a:ext cx="545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94" name="Line 56">
                <a:extLst>
                  <a:ext uri="{FF2B5EF4-FFF2-40B4-BE49-F238E27FC236}">
                    <a16:creationId xmlns:a16="http://schemas.microsoft.com/office/drawing/2014/main" id="{0AB866E4-CA8A-F449-8E7B-6C8F787B18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56" y="1589"/>
                <a:ext cx="444" cy="33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95" name="Line 57">
                <a:extLst>
                  <a:ext uri="{FF2B5EF4-FFF2-40B4-BE49-F238E27FC236}">
                    <a16:creationId xmlns:a16="http://schemas.microsoft.com/office/drawing/2014/main" id="{282E2275-DE43-B842-BB82-AC21C18197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45" y="1600"/>
                <a:ext cx="522" cy="3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96" name="Line 58">
                <a:extLst>
                  <a:ext uri="{FF2B5EF4-FFF2-40B4-BE49-F238E27FC236}">
                    <a16:creationId xmlns:a16="http://schemas.microsoft.com/office/drawing/2014/main" id="{87FB313B-DC46-5E40-8F13-2A0334EDCB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34" y="1055"/>
                <a:ext cx="944" cy="3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97" name="Line 59">
                <a:extLst>
                  <a:ext uri="{FF2B5EF4-FFF2-40B4-BE49-F238E27FC236}">
                    <a16:creationId xmlns:a16="http://schemas.microsoft.com/office/drawing/2014/main" id="{716E175E-9D21-0D42-BDE2-C4C574FACA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4" y="1033"/>
                <a:ext cx="1178" cy="43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100354" name="Oval 60">
              <a:extLst>
                <a:ext uri="{FF2B5EF4-FFF2-40B4-BE49-F238E27FC236}">
                  <a16:creationId xmlns:a16="http://schemas.microsoft.com/office/drawing/2014/main" id="{758D0C4E-7E56-3E49-A3D1-99F4A1ECE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5275" y="619125"/>
              <a:ext cx="458788" cy="546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6</a:t>
              </a:r>
            </a:p>
          </p:txBody>
        </p:sp>
        <p:sp>
          <p:nvSpPr>
            <p:cNvPr id="100355" name="Line 61">
              <a:extLst>
                <a:ext uri="{FF2B5EF4-FFF2-40B4-BE49-F238E27FC236}">
                  <a16:creationId xmlns:a16="http://schemas.microsoft.com/office/drawing/2014/main" id="{AE9DFC69-47F0-D44C-B07F-F4341CDDB3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35463" y="1165225"/>
              <a:ext cx="0" cy="5810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0356" name="Text Box 63">
              <a:extLst>
                <a:ext uri="{FF2B5EF4-FFF2-40B4-BE49-F238E27FC236}">
                  <a16:creationId xmlns:a16="http://schemas.microsoft.com/office/drawing/2014/main" id="{4033F1A3-18AD-D847-BFCD-86711E556A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" y="5305425"/>
              <a:ext cx="85169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/>
                <a:t> Run  1            2           3            4             5           6            7           8 </a:t>
              </a:r>
            </a:p>
          </p:txBody>
        </p:sp>
        <p:sp>
          <p:nvSpPr>
            <p:cNvPr id="100357" name="Line 64">
              <a:extLst>
                <a:ext uri="{FF2B5EF4-FFF2-40B4-BE49-F238E27FC236}">
                  <a16:creationId xmlns:a16="http://schemas.microsoft.com/office/drawing/2014/main" id="{191FC64F-7B20-DD43-90F7-79F4E608DE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18038" y="600075"/>
              <a:ext cx="687387" cy="247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0358" name="Text Box 65">
              <a:extLst>
                <a:ext uri="{FF2B5EF4-FFF2-40B4-BE49-F238E27FC236}">
                  <a16:creationId xmlns:a16="http://schemas.microsoft.com/office/drawing/2014/main" id="{7AA7EAC6-E548-F446-BA6B-435FD54EE9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0813" y="344488"/>
              <a:ext cx="889000" cy="701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/>
                <a:t>overall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/>
                <a:t>winner</a:t>
              </a:r>
            </a:p>
          </p:txBody>
        </p:sp>
        <p:sp>
          <p:nvSpPr>
            <p:cNvPr id="100359" name="Text Box 66">
              <a:extLst>
                <a:ext uri="{FF2B5EF4-FFF2-40B4-BE49-F238E27FC236}">
                  <a16:creationId xmlns:a16="http://schemas.microsoft.com/office/drawing/2014/main" id="{01EAAD11-1C6B-264D-A39F-E997C8A181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3862" y="6022318"/>
              <a:ext cx="82391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 u="sng" dirty="0"/>
                <a:t>*Figure 5.36: </a:t>
              </a:r>
              <a:r>
                <a:rPr lang="en-US" altLang="zh-TW" sz="2400" u="sng" dirty="0"/>
                <a:t>Tree of losers corresponding to Figure 5.34 (p.244)</a:t>
              </a:r>
              <a:endParaRPr lang="en-US" altLang="zh-TW" sz="2400" b="1" u="sng" dirty="0"/>
            </a:p>
          </p:txBody>
        </p:sp>
      </p:grpSp>
      <p:sp>
        <p:nvSpPr>
          <p:cNvPr id="74" name="Text Box 71">
            <a:extLst>
              <a:ext uri="{FF2B5EF4-FFF2-40B4-BE49-F238E27FC236}">
                <a16:creationId xmlns:a16="http://schemas.microsoft.com/office/drawing/2014/main" id="{9A4FF49C-0A0A-6F42-866A-8A187B7059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8075" y="5578475"/>
            <a:ext cx="539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>
                <a:solidFill>
                  <a:srgbClr val="003399"/>
                </a:solidFill>
              </a:rPr>
              <a:t>15</a:t>
            </a:r>
          </a:p>
        </p:txBody>
      </p:sp>
      <p:sp>
        <p:nvSpPr>
          <p:cNvPr id="75" name="Text Box 67">
            <a:extLst>
              <a:ext uri="{FF2B5EF4-FFF2-40B4-BE49-F238E27FC236}">
                <a16:creationId xmlns:a16="http://schemas.microsoft.com/office/drawing/2014/main" id="{A30949C5-F242-8549-AADA-3723F6DCDA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175" y="5616575"/>
            <a:ext cx="539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>
                <a:solidFill>
                  <a:srgbClr val="CC3300"/>
                </a:solidFill>
              </a:rPr>
              <a:t>15</a:t>
            </a:r>
            <a:endParaRPr lang="en-US" altLang="zh-TW" dirty="0">
              <a:solidFill>
                <a:srgbClr val="CC3300"/>
              </a:solidFill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BB67DF3C-578A-DE4F-AD8B-DE1E012B8A62}"/>
              </a:ext>
            </a:extLst>
          </p:cNvPr>
          <p:cNvGrpSpPr/>
          <p:nvPr/>
        </p:nvGrpSpPr>
        <p:grpSpPr>
          <a:xfrm>
            <a:off x="9525" y="344488"/>
            <a:ext cx="8653462" cy="6135030"/>
            <a:chOff x="9525" y="344488"/>
            <a:chExt cx="8653462" cy="6135030"/>
          </a:xfrm>
        </p:grpSpPr>
        <p:grpSp>
          <p:nvGrpSpPr>
            <p:cNvPr id="100353" name="Group 2">
              <a:extLst>
                <a:ext uri="{FF2B5EF4-FFF2-40B4-BE49-F238E27FC236}">
                  <a16:creationId xmlns:a16="http://schemas.microsoft.com/office/drawing/2014/main" id="{002A03BF-6A0B-1049-ACE8-E82B8B644B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5775" y="1495425"/>
              <a:ext cx="7988300" cy="3916363"/>
              <a:chOff x="175" y="719"/>
              <a:chExt cx="5032" cy="1933"/>
            </a:xfrm>
          </p:grpSpPr>
          <p:grpSp>
            <p:nvGrpSpPr>
              <p:cNvPr id="100367" name="Group 3">
                <a:extLst>
                  <a:ext uri="{FF2B5EF4-FFF2-40B4-BE49-F238E27FC236}">
                    <a16:creationId xmlns:a16="http://schemas.microsoft.com/office/drawing/2014/main" id="{AAF8D7C5-2BD4-BC49-A18F-2D786855F8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5" y="2250"/>
                <a:ext cx="447" cy="395"/>
                <a:chOff x="175" y="2250"/>
                <a:chExt cx="447" cy="395"/>
              </a:xfrm>
            </p:grpSpPr>
            <p:sp>
              <p:nvSpPr>
                <p:cNvPr id="100422" name="Oval 4">
                  <a:extLst>
                    <a:ext uri="{FF2B5EF4-FFF2-40B4-BE49-F238E27FC236}">
                      <a16:creationId xmlns:a16="http://schemas.microsoft.com/office/drawing/2014/main" id="{D2915756-D7D5-464B-A630-7C5044F4D5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" y="2378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10</a:t>
                  </a:r>
                </a:p>
              </p:txBody>
            </p:sp>
            <p:sp>
              <p:nvSpPr>
                <p:cNvPr id="100423" name="Text Box 5">
                  <a:extLst>
                    <a:ext uri="{FF2B5EF4-FFF2-40B4-BE49-F238E27FC236}">
                      <a16:creationId xmlns:a16="http://schemas.microsoft.com/office/drawing/2014/main" id="{D5B728A5-184D-6149-A773-22D5C6C4113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5" y="2250"/>
                  <a:ext cx="23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8</a:t>
                  </a:r>
                </a:p>
              </p:txBody>
            </p:sp>
          </p:grpSp>
          <p:grpSp>
            <p:nvGrpSpPr>
              <p:cNvPr id="100368" name="Group 6">
                <a:extLst>
                  <a:ext uri="{FF2B5EF4-FFF2-40B4-BE49-F238E27FC236}">
                    <a16:creationId xmlns:a16="http://schemas.microsoft.com/office/drawing/2014/main" id="{ACD47929-F6DB-184F-970F-7486617AF0C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4" y="2234"/>
                <a:ext cx="447" cy="395"/>
                <a:chOff x="175" y="2250"/>
                <a:chExt cx="447" cy="395"/>
              </a:xfrm>
            </p:grpSpPr>
            <p:sp>
              <p:nvSpPr>
                <p:cNvPr id="100420" name="Oval 7">
                  <a:extLst>
                    <a:ext uri="{FF2B5EF4-FFF2-40B4-BE49-F238E27FC236}">
                      <a16:creationId xmlns:a16="http://schemas.microsoft.com/office/drawing/2014/main" id="{7597E7EA-22A1-1248-AC30-63ACF997DC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" y="2378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9</a:t>
                  </a:r>
                </a:p>
              </p:txBody>
            </p:sp>
            <p:sp>
              <p:nvSpPr>
                <p:cNvPr id="100421" name="Text Box 8">
                  <a:extLst>
                    <a:ext uri="{FF2B5EF4-FFF2-40B4-BE49-F238E27FC236}">
                      <a16:creationId xmlns:a16="http://schemas.microsoft.com/office/drawing/2014/main" id="{01503743-4A0B-B64E-BC92-5FFBCBAE9AA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5" y="2250"/>
                  <a:ext cx="23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9</a:t>
                  </a:r>
                </a:p>
              </p:txBody>
            </p:sp>
          </p:grpSp>
          <p:grpSp>
            <p:nvGrpSpPr>
              <p:cNvPr id="100369" name="Group 9">
                <a:extLst>
                  <a:ext uri="{FF2B5EF4-FFF2-40B4-BE49-F238E27FC236}">
                    <a16:creationId xmlns:a16="http://schemas.microsoft.com/office/drawing/2014/main" id="{976DFBD6-ACE8-5D4C-BE06-B086558489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2" y="2244"/>
                <a:ext cx="447" cy="395"/>
                <a:chOff x="175" y="2250"/>
                <a:chExt cx="447" cy="395"/>
              </a:xfrm>
            </p:grpSpPr>
            <p:sp>
              <p:nvSpPr>
                <p:cNvPr id="100418" name="Oval 10">
                  <a:extLst>
                    <a:ext uri="{FF2B5EF4-FFF2-40B4-BE49-F238E27FC236}">
                      <a16:creationId xmlns:a16="http://schemas.microsoft.com/office/drawing/2014/main" id="{DB0F664F-FFAB-214A-B0E0-28C38F063E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" y="2378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20</a:t>
                  </a:r>
                </a:p>
              </p:txBody>
            </p:sp>
            <p:sp>
              <p:nvSpPr>
                <p:cNvPr id="100419" name="Text Box 11">
                  <a:extLst>
                    <a:ext uri="{FF2B5EF4-FFF2-40B4-BE49-F238E27FC236}">
                      <a16:creationId xmlns:a16="http://schemas.microsoft.com/office/drawing/2014/main" id="{88D0CAA0-216C-0445-A9AF-D88C990F215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5" y="2250"/>
                  <a:ext cx="27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10</a:t>
                  </a:r>
                </a:p>
              </p:txBody>
            </p:sp>
          </p:grpSp>
          <p:grpSp>
            <p:nvGrpSpPr>
              <p:cNvPr id="100370" name="Group 12">
                <a:extLst>
                  <a:ext uri="{FF2B5EF4-FFF2-40B4-BE49-F238E27FC236}">
                    <a16:creationId xmlns:a16="http://schemas.microsoft.com/office/drawing/2014/main" id="{E4A2FB14-BA23-FB49-A636-06589E7733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59" y="2257"/>
                <a:ext cx="525" cy="395"/>
                <a:chOff x="2059" y="2257"/>
                <a:chExt cx="525" cy="395"/>
              </a:xfrm>
            </p:grpSpPr>
            <p:sp>
              <p:nvSpPr>
                <p:cNvPr id="100416" name="Oval 13">
                  <a:extLst>
                    <a:ext uri="{FF2B5EF4-FFF2-40B4-BE49-F238E27FC236}">
                      <a16:creationId xmlns:a16="http://schemas.microsoft.com/office/drawing/2014/main" id="{3A1D640B-CC95-4945-A298-AFDDE797F7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6" y="2385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6</a:t>
                  </a:r>
                </a:p>
              </p:txBody>
            </p:sp>
            <p:sp>
              <p:nvSpPr>
                <p:cNvPr id="100417" name="Text Box 14">
                  <a:extLst>
                    <a:ext uri="{FF2B5EF4-FFF2-40B4-BE49-F238E27FC236}">
                      <a16:creationId xmlns:a16="http://schemas.microsoft.com/office/drawing/2014/main" id="{B12157E0-0F1D-8941-AA72-A4C81211FF4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59" y="2257"/>
                  <a:ext cx="31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11</a:t>
                  </a:r>
                </a:p>
              </p:txBody>
            </p:sp>
          </p:grpSp>
          <p:sp>
            <p:nvSpPr>
              <p:cNvPr id="100371" name="Oval 15">
                <a:extLst>
                  <a:ext uri="{FF2B5EF4-FFF2-40B4-BE49-F238E27FC236}">
                    <a16:creationId xmlns:a16="http://schemas.microsoft.com/office/drawing/2014/main" id="{4DF2EF0B-C60F-E443-B77B-571F7A62EF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6" y="2385"/>
                <a:ext cx="278" cy="267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8</a:t>
                </a:r>
              </a:p>
            </p:txBody>
          </p:sp>
          <p:sp>
            <p:nvSpPr>
              <p:cNvPr id="100372" name="Text Box 16">
                <a:extLst>
                  <a:ext uri="{FF2B5EF4-FFF2-40B4-BE49-F238E27FC236}">
                    <a16:creationId xmlns:a16="http://schemas.microsoft.com/office/drawing/2014/main" id="{8E36202D-E174-1347-B987-BCF5C3E824F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92" y="2246"/>
                <a:ext cx="316" cy="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/>
                  <a:t> 12</a:t>
                </a:r>
              </a:p>
            </p:txBody>
          </p:sp>
          <p:grpSp>
            <p:nvGrpSpPr>
              <p:cNvPr id="100373" name="Group 17">
                <a:extLst>
                  <a:ext uri="{FF2B5EF4-FFF2-40B4-BE49-F238E27FC236}">
                    <a16:creationId xmlns:a16="http://schemas.microsoft.com/office/drawing/2014/main" id="{563253CE-B8DA-BC4C-AB79-2CF46BAE13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49" y="2246"/>
                <a:ext cx="447" cy="395"/>
                <a:chOff x="175" y="2250"/>
                <a:chExt cx="447" cy="395"/>
              </a:xfrm>
            </p:grpSpPr>
            <p:sp>
              <p:nvSpPr>
                <p:cNvPr id="100414" name="Oval 18">
                  <a:extLst>
                    <a:ext uri="{FF2B5EF4-FFF2-40B4-BE49-F238E27FC236}">
                      <a16:creationId xmlns:a16="http://schemas.microsoft.com/office/drawing/2014/main" id="{14F5FF1C-01A4-F94E-A3EF-953ECE67C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" y="2378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9</a:t>
                  </a:r>
                </a:p>
              </p:txBody>
            </p:sp>
            <p:sp>
              <p:nvSpPr>
                <p:cNvPr id="100415" name="Text Box 19">
                  <a:extLst>
                    <a:ext uri="{FF2B5EF4-FFF2-40B4-BE49-F238E27FC236}">
                      <a16:creationId xmlns:a16="http://schemas.microsoft.com/office/drawing/2014/main" id="{967F303C-EF45-E64F-BFF3-25FD91AF2B6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5" y="2250"/>
                  <a:ext cx="27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13</a:t>
                  </a:r>
                </a:p>
              </p:txBody>
            </p:sp>
          </p:grpSp>
          <p:grpSp>
            <p:nvGrpSpPr>
              <p:cNvPr id="100374" name="Group 20">
                <a:extLst>
                  <a:ext uri="{FF2B5EF4-FFF2-40B4-BE49-F238E27FC236}">
                    <a16:creationId xmlns:a16="http://schemas.microsoft.com/office/drawing/2014/main" id="{AE43A8C5-5FD3-1143-85B4-DA6CE8D941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38" y="2234"/>
                <a:ext cx="447" cy="395"/>
                <a:chOff x="175" y="2250"/>
                <a:chExt cx="447" cy="395"/>
              </a:xfrm>
            </p:grpSpPr>
            <p:sp>
              <p:nvSpPr>
                <p:cNvPr id="100412" name="Oval 21">
                  <a:extLst>
                    <a:ext uri="{FF2B5EF4-FFF2-40B4-BE49-F238E27FC236}">
                      <a16:creationId xmlns:a16="http://schemas.microsoft.com/office/drawing/2014/main" id="{614D43B9-0C74-E243-815A-4F60FD0709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" y="2378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90</a:t>
                  </a:r>
                </a:p>
              </p:txBody>
            </p:sp>
            <p:sp>
              <p:nvSpPr>
                <p:cNvPr id="100413" name="Text Box 22">
                  <a:extLst>
                    <a:ext uri="{FF2B5EF4-FFF2-40B4-BE49-F238E27FC236}">
                      <a16:creationId xmlns:a16="http://schemas.microsoft.com/office/drawing/2014/main" id="{B1EBB583-E9AD-DC4F-A776-FA534CA7EDB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5" y="2250"/>
                  <a:ext cx="27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14</a:t>
                  </a:r>
                </a:p>
              </p:txBody>
            </p:sp>
          </p:grpSp>
          <p:grpSp>
            <p:nvGrpSpPr>
              <p:cNvPr id="100375" name="Group 23">
                <a:extLst>
                  <a:ext uri="{FF2B5EF4-FFF2-40B4-BE49-F238E27FC236}">
                    <a16:creationId xmlns:a16="http://schemas.microsoft.com/office/drawing/2014/main" id="{0707624B-0FAD-274E-AB4B-ADC6F44F24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60" y="2236"/>
                <a:ext cx="447" cy="395"/>
                <a:chOff x="175" y="2250"/>
                <a:chExt cx="447" cy="395"/>
              </a:xfrm>
            </p:grpSpPr>
            <p:sp>
              <p:nvSpPr>
                <p:cNvPr id="100410" name="Oval 24">
                  <a:extLst>
                    <a:ext uri="{FF2B5EF4-FFF2-40B4-BE49-F238E27FC236}">
                      <a16:creationId xmlns:a16="http://schemas.microsoft.com/office/drawing/2014/main" id="{CEE70EAD-3DD2-0649-8CF1-2F28E247C0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" y="2378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17</a:t>
                  </a:r>
                </a:p>
              </p:txBody>
            </p:sp>
            <p:sp>
              <p:nvSpPr>
                <p:cNvPr id="100411" name="Text Box 25">
                  <a:extLst>
                    <a:ext uri="{FF2B5EF4-FFF2-40B4-BE49-F238E27FC236}">
                      <a16:creationId xmlns:a16="http://schemas.microsoft.com/office/drawing/2014/main" id="{D8A915AF-5B37-5A48-93EF-6F3D72A86C5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5" y="2250"/>
                  <a:ext cx="31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15 </a:t>
                  </a:r>
                </a:p>
              </p:txBody>
            </p:sp>
          </p:grpSp>
          <p:grpSp>
            <p:nvGrpSpPr>
              <p:cNvPr id="100376" name="Group 26">
                <a:extLst>
                  <a:ext uri="{FF2B5EF4-FFF2-40B4-BE49-F238E27FC236}">
                    <a16:creationId xmlns:a16="http://schemas.microsoft.com/office/drawing/2014/main" id="{72839F46-E1D5-A640-BF82-8A85C45AB0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0" y="1775"/>
                <a:ext cx="525" cy="395"/>
                <a:chOff x="2059" y="2257"/>
                <a:chExt cx="525" cy="395"/>
              </a:xfrm>
            </p:grpSpPr>
            <p:sp>
              <p:nvSpPr>
                <p:cNvPr id="100408" name="Oval 27">
                  <a:extLst>
                    <a:ext uri="{FF2B5EF4-FFF2-40B4-BE49-F238E27FC236}">
                      <a16:creationId xmlns:a16="http://schemas.microsoft.com/office/drawing/2014/main" id="{135C3A88-64AA-3841-A1FF-FE3AFC667B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6" y="2385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10</a:t>
                  </a:r>
                </a:p>
              </p:txBody>
            </p:sp>
            <p:sp>
              <p:nvSpPr>
                <p:cNvPr id="100409" name="Text Box 28">
                  <a:extLst>
                    <a:ext uri="{FF2B5EF4-FFF2-40B4-BE49-F238E27FC236}">
                      <a16:creationId xmlns:a16="http://schemas.microsoft.com/office/drawing/2014/main" id="{9FC6FD69-1F8A-6943-A274-9125A05BCBE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59" y="2257"/>
                  <a:ext cx="23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4</a:t>
                  </a:r>
                </a:p>
              </p:txBody>
            </p:sp>
          </p:grpSp>
          <p:grpSp>
            <p:nvGrpSpPr>
              <p:cNvPr id="100377" name="Group 29">
                <a:extLst>
                  <a:ext uri="{FF2B5EF4-FFF2-40B4-BE49-F238E27FC236}">
                    <a16:creationId xmlns:a16="http://schemas.microsoft.com/office/drawing/2014/main" id="{158567F5-48DA-FA40-9A3E-0DCFFDD414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1" y="1786"/>
                <a:ext cx="636" cy="395"/>
                <a:chOff x="2059" y="2257"/>
                <a:chExt cx="636" cy="395"/>
              </a:xfrm>
            </p:grpSpPr>
            <p:sp>
              <p:nvSpPr>
                <p:cNvPr id="100406" name="Oval 30">
                  <a:extLst>
                    <a:ext uri="{FF2B5EF4-FFF2-40B4-BE49-F238E27FC236}">
                      <a16:creationId xmlns:a16="http://schemas.microsoft.com/office/drawing/2014/main" id="{1FDE3B04-988A-9C43-B6A7-D02BA5D321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6" y="2385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20</a:t>
                  </a:r>
                </a:p>
              </p:txBody>
            </p:sp>
            <p:sp>
              <p:nvSpPr>
                <p:cNvPr id="100407" name="Text Box 31">
                  <a:extLst>
                    <a:ext uri="{FF2B5EF4-FFF2-40B4-BE49-F238E27FC236}">
                      <a16:creationId xmlns:a16="http://schemas.microsoft.com/office/drawing/2014/main" id="{BB7EA1DC-E5B9-854D-8AFA-1A98906F220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59" y="2257"/>
                  <a:ext cx="63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 5         </a:t>
                  </a:r>
                </a:p>
              </p:txBody>
            </p:sp>
          </p:grpSp>
          <p:grpSp>
            <p:nvGrpSpPr>
              <p:cNvPr id="100378" name="Group 32">
                <a:extLst>
                  <a:ext uri="{FF2B5EF4-FFF2-40B4-BE49-F238E27FC236}">
                    <a16:creationId xmlns:a16="http://schemas.microsoft.com/office/drawing/2014/main" id="{2FDE9F6E-D621-AA41-BCB7-993A095BD4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77" y="1775"/>
                <a:ext cx="525" cy="395"/>
                <a:chOff x="2059" y="2257"/>
                <a:chExt cx="525" cy="395"/>
              </a:xfrm>
            </p:grpSpPr>
            <p:sp>
              <p:nvSpPr>
                <p:cNvPr id="100404" name="Oval 33">
                  <a:extLst>
                    <a:ext uri="{FF2B5EF4-FFF2-40B4-BE49-F238E27FC236}">
                      <a16:creationId xmlns:a16="http://schemas.microsoft.com/office/drawing/2014/main" id="{D8CBDB15-F921-3243-95D1-DBD80B3AF7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6" y="2385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9</a:t>
                  </a:r>
                </a:p>
              </p:txBody>
            </p:sp>
            <p:sp>
              <p:nvSpPr>
                <p:cNvPr id="100405" name="Text Box 34">
                  <a:extLst>
                    <a:ext uri="{FF2B5EF4-FFF2-40B4-BE49-F238E27FC236}">
                      <a16:creationId xmlns:a16="http://schemas.microsoft.com/office/drawing/2014/main" id="{000C3BAC-4CBA-A74D-993D-02D90AB11DF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59" y="2257"/>
                  <a:ext cx="27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 6</a:t>
                  </a:r>
                </a:p>
              </p:txBody>
            </p:sp>
          </p:grpSp>
          <p:grpSp>
            <p:nvGrpSpPr>
              <p:cNvPr id="100379" name="Group 35">
                <a:extLst>
                  <a:ext uri="{FF2B5EF4-FFF2-40B4-BE49-F238E27FC236}">
                    <a16:creationId xmlns:a16="http://schemas.microsoft.com/office/drawing/2014/main" id="{21763D16-C42A-6645-B932-EAAB1AC77E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67" y="1742"/>
                <a:ext cx="525" cy="395"/>
                <a:chOff x="2059" y="2257"/>
                <a:chExt cx="525" cy="395"/>
              </a:xfrm>
            </p:grpSpPr>
            <p:sp>
              <p:nvSpPr>
                <p:cNvPr id="100402" name="Oval 36">
                  <a:extLst>
                    <a:ext uri="{FF2B5EF4-FFF2-40B4-BE49-F238E27FC236}">
                      <a16:creationId xmlns:a16="http://schemas.microsoft.com/office/drawing/2014/main" id="{82057DAD-C8A4-B241-A5A0-75397AC4DD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6" y="2385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90</a:t>
                  </a:r>
                </a:p>
              </p:txBody>
            </p:sp>
            <p:sp>
              <p:nvSpPr>
                <p:cNvPr id="100403" name="Text Box 37">
                  <a:extLst>
                    <a:ext uri="{FF2B5EF4-FFF2-40B4-BE49-F238E27FC236}">
                      <a16:creationId xmlns:a16="http://schemas.microsoft.com/office/drawing/2014/main" id="{BC4DB7CA-56F9-0B45-8DDF-3C18B4A4051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59" y="2257"/>
                  <a:ext cx="31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  7</a:t>
                  </a:r>
                </a:p>
              </p:txBody>
            </p:sp>
          </p:grpSp>
          <p:sp>
            <p:nvSpPr>
              <p:cNvPr id="100380" name="Oval 38">
                <a:extLst>
                  <a:ext uri="{FF2B5EF4-FFF2-40B4-BE49-F238E27FC236}">
                    <a16:creationId xmlns:a16="http://schemas.microsoft.com/office/drawing/2014/main" id="{958D47FE-6FAC-C943-9099-65FB95A87B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0" y="1392"/>
                <a:ext cx="278" cy="267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9</a:t>
                </a:r>
              </a:p>
            </p:txBody>
          </p:sp>
          <p:sp>
            <p:nvSpPr>
              <p:cNvPr id="100381" name="Text Box 39">
                <a:extLst>
                  <a:ext uri="{FF2B5EF4-FFF2-40B4-BE49-F238E27FC236}">
                    <a16:creationId xmlns:a16="http://schemas.microsoft.com/office/drawing/2014/main" id="{C984C6B8-04AF-5544-A80B-D382CD8B4C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55" y="1242"/>
                <a:ext cx="436" cy="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/>
                  <a:t> 2     </a:t>
                </a:r>
              </a:p>
            </p:txBody>
          </p:sp>
          <p:grpSp>
            <p:nvGrpSpPr>
              <p:cNvPr id="100382" name="Group 40">
                <a:extLst>
                  <a:ext uri="{FF2B5EF4-FFF2-40B4-BE49-F238E27FC236}">
                    <a16:creationId xmlns:a16="http://schemas.microsoft.com/office/drawing/2014/main" id="{F0501222-A667-CA41-B06D-5CA1E99467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76" y="1230"/>
                <a:ext cx="525" cy="395"/>
                <a:chOff x="2059" y="2257"/>
                <a:chExt cx="525" cy="395"/>
              </a:xfrm>
            </p:grpSpPr>
            <p:sp>
              <p:nvSpPr>
                <p:cNvPr id="100400" name="Oval 41">
                  <a:extLst>
                    <a:ext uri="{FF2B5EF4-FFF2-40B4-BE49-F238E27FC236}">
                      <a16:creationId xmlns:a16="http://schemas.microsoft.com/office/drawing/2014/main" id="{3B77CB97-A2B0-0847-B5F9-6D7B518452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6" y="2385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17</a:t>
                  </a:r>
                </a:p>
              </p:txBody>
            </p:sp>
            <p:sp>
              <p:nvSpPr>
                <p:cNvPr id="100401" name="Text Box 42">
                  <a:extLst>
                    <a:ext uri="{FF2B5EF4-FFF2-40B4-BE49-F238E27FC236}">
                      <a16:creationId xmlns:a16="http://schemas.microsoft.com/office/drawing/2014/main" id="{2E171EF8-9324-6040-B044-65708393194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59" y="2257"/>
                  <a:ext cx="23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3</a:t>
                  </a:r>
                </a:p>
              </p:txBody>
            </p:sp>
          </p:grpSp>
          <p:grpSp>
            <p:nvGrpSpPr>
              <p:cNvPr id="100383" name="Group 43">
                <a:extLst>
                  <a:ext uri="{FF2B5EF4-FFF2-40B4-BE49-F238E27FC236}">
                    <a16:creationId xmlns:a16="http://schemas.microsoft.com/office/drawing/2014/main" id="{B2EA673D-69C9-1F4C-8305-447A07EE19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22" y="719"/>
                <a:ext cx="525" cy="395"/>
                <a:chOff x="2059" y="2257"/>
                <a:chExt cx="525" cy="395"/>
              </a:xfrm>
            </p:grpSpPr>
            <p:sp>
              <p:nvSpPr>
                <p:cNvPr id="100398" name="Oval 44">
                  <a:extLst>
                    <a:ext uri="{FF2B5EF4-FFF2-40B4-BE49-F238E27FC236}">
                      <a16:creationId xmlns:a16="http://schemas.microsoft.com/office/drawing/2014/main" id="{097AB611-3B38-F64F-9817-2B0F800341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6" y="2385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8</a:t>
                  </a:r>
                </a:p>
              </p:txBody>
            </p:sp>
            <p:sp>
              <p:nvSpPr>
                <p:cNvPr id="100399" name="Text Box 45">
                  <a:extLst>
                    <a:ext uri="{FF2B5EF4-FFF2-40B4-BE49-F238E27FC236}">
                      <a16:creationId xmlns:a16="http://schemas.microsoft.com/office/drawing/2014/main" id="{C43C4110-4A39-BE46-87E7-3CFD0F296CA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59" y="2257"/>
                  <a:ext cx="51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  1     </a:t>
                  </a:r>
                </a:p>
              </p:txBody>
            </p:sp>
          </p:grpSp>
          <p:sp>
            <p:nvSpPr>
              <p:cNvPr id="100384" name="Line 46">
                <a:extLst>
                  <a:ext uri="{FF2B5EF4-FFF2-40B4-BE49-F238E27FC236}">
                    <a16:creationId xmlns:a16="http://schemas.microsoft.com/office/drawing/2014/main" id="{56893881-3C22-4941-BDFB-A88F2B748B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00" y="2144"/>
                <a:ext cx="211" cy="23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85" name="Line 47">
                <a:extLst>
                  <a:ext uri="{FF2B5EF4-FFF2-40B4-BE49-F238E27FC236}">
                    <a16:creationId xmlns:a16="http://schemas.microsoft.com/office/drawing/2014/main" id="{BB4E9B3F-2BF0-8842-A0D7-2AA184ECD8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78" y="2144"/>
                <a:ext cx="222" cy="2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86" name="Line 48">
                <a:extLst>
                  <a:ext uri="{FF2B5EF4-FFF2-40B4-BE49-F238E27FC236}">
                    <a16:creationId xmlns:a16="http://schemas.microsoft.com/office/drawing/2014/main" id="{BBF414F1-7C9C-A349-A6AC-F9275CF957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22" y="2155"/>
                <a:ext cx="178" cy="22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87" name="Line 49">
                <a:extLst>
                  <a:ext uri="{FF2B5EF4-FFF2-40B4-BE49-F238E27FC236}">
                    <a16:creationId xmlns:a16="http://schemas.microsoft.com/office/drawing/2014/main" id="{AC885641-3A7E-9E4C-B7C3-A2CC2AF199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89" y="2144"/>
                <a:ext cx="267" cy="2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88" name="Line 50">
                <a:extLst>
                  <a:ext uri="{FF2B5EF4-FFF2-40B4-BE49-F238E27FC236}">
                    <a16:creationId xmlns:a16="http://schemas.microsoft.com/office/drawing/2014/main" id="{6AB90BA7-697A-4D42-8E31-E484946FD5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78" y="2144"/>
                <a:ext cx="210" cy="2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89" name="Line 51">
                <a:extLst>
                  <a:ext uri="{FF2B5EF4-FFF2-40B4-BE49-F238E27FC236}">
                    <a16:creationId xmlns:a16="http://schemas.microsoft.com/office/drawing/2014/main" id="{9517F93E-7D56-7142-B620-0203D88757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6" y="2122"/>
                <a:ext cx="222" cy="27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90" name="Line 52">
                <a:extLst>
                  <a:ext uri="{FF2B5EF4-FFF2-40B4-BE49-F238E27FC236}">
                    <a16:creationId xmlns:a16="http://schemas.microsoft.com/office/drawing/2014/main" id="{A3FCA086-E90E-1C43-BA40-111A8539CA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89" y="2100"/>
                <a:ext cx="189" cy="2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91" name="Line 53">
                <a:extLst>
                  <a:ext uri="{FF2B5EF4-FFF2-40B4-BE49-F238E27FC236}">
                    <a16:creationId xmlns:a16="http://schemas.microsoft.com/office/drawing/2014/main" id="{92D73B5C-0B2A-614B-98FD-DF3AB75C7D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67" y="2066"/>
                <a:ext cx="211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92" name="Line 54">
                <a:extLst>
                  <a:ext uri="{FF2B5EF4-FFF2-40B4-BE49-F238E27FC236}">
                    <a16:creationId xmlns:a16="http://schemas.microsoft.com/office/drawing/2014/main" id="{B9886CBB-55A3-2D4F-AAD8-182A05847C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12" y="1589"/>
                <a:ext cx="444" cy="3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93" name="Line 55">
                <a:extLst>
                  <a:ext uri="{FF2B5EF4-FFF2-40B4-BE49-F238E27FC236}">
                    <a16:creationId xmlns:a16="http://schemas.microsoft.com/office/drawing/2014/main" id="{AE3CC4DC-3F9F-1A48-8AED-E0E11613D7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8" y="1555"/>
                <a:ext cx="545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94" name="Line 56">
                <a:extLst>
                  <a:ext uri="{FF2B5EF4-FFF2-40B4-BE49-F238E27FC236}">
                    <a16:creationId xmlns:a16="http://schemas.microsoft.com/office/drawing/2014/main" id="{0AB866E4-CA8A-F449-8E7B-6C8F787B18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56" y="1589"/>
                <a:ext cx="444" cy="33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95" name="Line 57">
                <a:extLst>
                  <a:ext uri="{FF2B5EF4-FFF2-40B4-BE49-F238E27FC236}">
                    <a16:creationId xmlns:a16="http://schemas.microsoft.com/office/drawing/2014/main" id="{282E2275-DE43-B842-BB82-AC21C18197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45" y="1600"/>
                <a:ext cx="522" cy="3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96" name="Line 58">
                <a:extLst>
                  <a:ext uri="{FF2B5EF4-FFF2-40B4-BE49-F238E27FC236}">
                    <a16:creationId xmlns:a16="http://schemas.microsoft.com/office/drawing/2014/main" id="{87FB313B-DC46-5E40-8F13-2A0334EDCB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34" y="1055"/>
                <a:ext cx="944" cy="3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97" name="Line 59">
                <a:extLst>
                  <a:ext uri="{FF2B5EF4-FFF2-40B4-BE49-F238E27FC236}">
                    <a16:creationId xmlns:a16="http://schemas.microsoft.com/office/drawing/2014/main" id="{716E175E-9D21-0D42-BDE2-C4C574FACA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4" y="1033"/>
                <a:ext cx="1178" cy="43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100354" name="Oval 60">
              <a:extLst>
                <a:ext uri="{FF2B5EF4-FFF2-40B4-BE49-F238E27FC236}">
                  <a16:creationId xmlns:a16="http://schemas.microsoft.com/office/drawing/2014/main" id="{758D0C4E-7E56-3E49-A3D1-99F4A1ECE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5275" y="619125"/>
              <a:ext cx="458788" cy="546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6</a:t>
              </a:r>
            </a:p>
          </p:txBody>
        </p:sp>
        <p:sp>
          <p:nvSpPr>
            <p:cNvPr id="100355" name="Line 61">
              <a:extLst>
                <a:ext uri="{FF2B5EF4-FFF2-40B4-BE49-F238E27FC236}">
                  <a16:creationId xmlns:a16="http://schemas.microsoft.com/office/drawing/2014/main" id="{AE9DFC69-47F0-D44C-B07F-F4341CDDB3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35463" y="1165225"/>
              <a:ext cx="0" cy="5810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0356" name="Text Box 63">
              <a:extLst>
                <a:ext uri="{FF2B5EF4-FFF2-40B4-BE49-F238E27FC236}">
                  <a16:creationId xmlns:a16="http://schemas.microsoft.com/office/drawing/2014/main" id="{4033F1A3-18AD-D847-BFCD-86711E556A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" y="5305425"/>
              <a:ext cx="85169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/>
                <a:t> Run  1            2           3            4             5           6            7           8 </a:t>
              </a:r>
            </a:p>
          </p:txBody>
        </p:sp>
        <p:sp>
          <p:nvSpPr>
            <p:cNvPr id="100357" name="Line 64">
              <a:extLst>
                <a:ext uri="{FF2B5EF4-FFF2-40B4-BE49-F238E27FC236}">
                  <a16:creationId xmlns:a16="http://schemas.microsoft.com/office/drawing/2014/main" id="{191FC64F-7B20-DD43-90F7-79F4E608DE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18038" y="600075"/>
              <a:ext cx="687387" cy="247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0358" name="Text Box 65">
              <a:extLst>
                <a:ext uri="{FF2B5EF4-FFF2-40B4-BE49-F238E27FC236}">
                  <a16:creationId xmlns:a16="http://schemas.microsoft.com/office/drawing/2014/main" id="{7AA7EAC6-E548-F446-BA6B-435FD54EE9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0813" y="344488"/>
              <a:ext cx="889000" cy="701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/>
                <a:t>overall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/>
                <a:t>winner</a:t>
              </a:r>
            </a:p>
          </p:txBody>
        </p:sp>
        <p:sp>
          <p:nvSpPr>
            <p:cNvPr id="100359" name="Text Box 66">
              <a:extLst>
                <a:ext uri="{FF2B5EF4-FFF2-40B4-BE49-F238E27FC236}">
                  <a16:creationId xmlns:a16="http://schemas.microsoft.com/office/drawing/2014/main" id="{01EAAD11-1C6B-264D-A39F-E997C8A181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3862" y="6022318"/>
              <a:ext cx="82391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 u="sng" dirty="0"/>
                <a:t>*Figure 5.36: </a:t>
              </a:r>
              <a:r>
                <a:rPr lang="en-US" altLang="zh-TW" sz="2400" u="sng" dirty="0"/>
                <a:t>Tree of losers corresponding to Figure 5.34 (p.244)</a:t>
              </a:r>
              <a:endParaRPr lang="en-US" altLang="zh-TW" sz="2400" b="1" u="sng" dirty="0"/>
            </a:p>
          </p:txBody>
        </p:sp>
        <p:sp>
          <p:nvSpPr>
            <p:cNvPr id="100360" name="Text Box 67">
              <a:extLst>
                <a:ext uri="{FF2B5EF4-FFF2-40B4-BE49-F238E27FC236}">
                  <a16:creationId xmlns:a16="http://schemas.microsoft.com/office/drawing/2014/main" id="{2991781E-7055-1D49-85F1-8B28E4509A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3175" y="5616575"/>
              <a:ext cx="5397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 dirty="0">
                  <a:solidFill>
                    <a:srgbClr val="CC3300"/>
                  </a:solidFill>
                </a:rPr>
                <a:t>15</a:t>
              </a:r>
              <a:endParaRPr lang="en-US" altLang="zh-TW" dirty="0">
                <a:solidFill>
                  <a:srgbClr val="CC3300"/>
                </a:solidFill>
              </a:endParaRPr>
            </a:p>
          </p:txBody>
        </p:sp>
        <p:sp>
          <p:nvSpPr>
            <p:cNvPr id="100361" name="Text Box 68">
              <a:extLst>
                <a:ext uri="{FF2B5EF4-FFF2-40B4-BE49-F238E27FC236}">
                  <a16:creationId xmlns:a16="http://schemas.microsoft.com/office/drawing/2014/main" id="{D38DE565-ADDB-CC42-B769-97A6C9A998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76525" y="2816225"/>
              <a:ext cx="5397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 dirty="0">
                  <a:solidFill>
                    <a:srgbClr val="CC3300"/>
                  </a:solidFill>
                </a:rPr>
                <a:t>15</a:t>
              </a:r>
            </a:p>
          </p:txBody>
        </p:sp>
        <p:sp>
          <p:nvSpPr>
            <p:cNvPr id="100362" name="Text Box 69">
              <a:extLst>
                <a:ext uri="{FF2B5EF4-FFF2-40B4-BE49-F238E27FC236}">
                  <a16:creationId xmlns:a16="http://schemas.microsoft.com/office/drawing/2014/main" id="{A96DB293-4C70-9440-A073-34FBE4B3C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1475" y="230187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 dirty="0">
                  <a:solidFill>
                    <a:srgbClr val="CC3300"/>
                  </a:solidFill>
                </a:rPr>
                <a:t>9</a:t>
              </a:r>
            </a:p>
          </p:txBody>
        </p:sp>
        <p:sp>
          <p:nvSpPr>
            <p:cNvPr id="100363" name="Text Box 70">
              <a:extLst>
                <a:ext uri="{FF2B5EF4-FFF2-40B4-BE49-F238E27FC236}">
                  <a16:creationId xmlns:a16="http://schemas.microsoft.com/office/drawing/2014/main" id="{EEE3B6FF-36E5-4B49-8464-DD95D3C519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19625" y="79692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>
                  <a:solidFill>
                    <a:srgbClr val="CC3300"/>
                  </a:solidFill>
                </a:rPr>
                <a:t>8</a:t>
              </a:r>
            </a:p>
          </p:txBody>
        </p:sp>
      </p:grpSp>
      <p:sp>
        <p:nvSpPr>
          <p:cNvPr id="74" name="Text Box 71">
            <a:extLst>
              <a:ext uri="{FF2B5EF4-FFF2-40B4-BE49-F238E27FC236}">
                <a16:creationId xmlns:a16="http://schemas.microsoft.com/office/drawing/2014/main" id="{F17C5AA8-13E3-A245-8699-B5BEB9714C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8075" y="5578475"/>
            <a:ext cx="539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>
                <a:solidFill>
                  <a:srgbClr val="003399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63359261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BB67DF3C-578A-DE4F-AD8B-DE1E012B8A62}"/>
              </a:ext>
            </a:extLst>
          </p:cNvPr>
          <p:cNvGrpSpPr/>
          <p:nvPr/>
        </p:nvGrpSpPr>
        <p:grpSpPr>
          <a:xfrm>
            <a:off x="9525" y="344488"/>
            <a:ext cx="8653462" cy="6135030"/>
            <a:chOff x="9525" y="344488"/>
            <a:chExt cx="8653462" cy="6135030"/>
          </a:xfrm>
        </p:grpSpPr>
        <p:grpSp>
          <p:nvGrpSpPr>
            <p:cNvPr id="100353" name="Group 2">
              <a:extLst>
                <a:ext uri="{FF2B5EF4-FFF2-40B4-BE49-F238E27FC236}">
                  <a16:creationId xmlns:a16="http://schemas.microsoft.com/office/drawing/2014/main" id="{002A03BF-6A0B-1049-ACE8-E82B8B644B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5775" y="1495425"/>
              <a:ext cx="7988300" cy="3916363"/>
              <a:chOff x="175" y="719"/>
              <a:chExt cx="5032" cy="1933"/>
            </a:xfrm>
          </p:grpSpPr>
          <p:grpSp>
            <p:nvGrpSpPr>
              <p:cNvPr id="100367" name="Group 3">
                <a:extLst>
                  <a:ext uri="{FF2B5EF4-FFF2-40B4-BE49-F238E27FC236}">
                    <a16:creationId xmlns:a16="http://schemas.microsoft.com/office/drawing/2014/main" id="{AAF8D7C5-2BD4-BC49-A18F-2D786855F8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5" y="2250"/>
                <a:ext cx="447" cy="395"/>
                <a:chOff x="175" y="2250"/>
                <a:chExt cx="447" cy="395"/>
              </a:xfrm>
            </p:grpSpPr>
            <p:sp>
              <p:nvSpPr>
                <p:cNvPr id="100422" name="Oval 4">
                  <a:extLst>
                    <a:ext uri="{FF2B5EF4-FFF2-40B4-BE49-F238E27FC236}">
                      <a16:creationId xmlns:a16="http://schemas.microsoft.com/office/drawing/2014/main" id="{D2915756-D7D5-464B-A630-7C5044F4D5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" y="2378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10</a:t>
                  </a:r>
                </a:p>
              </p:txBody>
            </p:sp>
            <p:sp>
              <p:nvSpPr>
                <p:cNvPr id="100423" name="Text Box 5">
                  <a:extLst>
                    <a:ext uri="{FF2B5EF4-FFF2-40B4-BE49-F238E27FC236}">
                      <a16:creationId xmlns:a16="http://schemas.microsoft.com/office/drawing/2014/main" id="{D5B728A5-184D-6149-A773-22D5C6C4113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5" y="2250"/>
                  <a:ext cx="23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8</a:t>
                  </a:r>
                </a:p>
              </p:txBody>
            </p:sp>
          </p:grpSp>
          <p:grpSp>
            <p:nvGrpSpPr>
              <p:cNvPr id="100368" name="Group 6">
                <a:extLst>
                  <a:ext uri="{FF2B5EF4-FFF2-40B4-BE49-F238E27FC236}">
                    <a16:creationId xmlns:a16="http://schemas.microsoft.com/office/drawing/2014/main" id="{ACD47929-F6DB-184F-970F-7486617AF0C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4" y="2234"/>
                <a:ext cx="447" cy="395"/>
                <a:chOff x="175" y="2250"/>
                <a:chExt cx="447" cy="395"/>
              </a:xfrm>
            </p:grpSpPr>
            <p:sp>
              <p:nvSpPr>
                <p:cNvPr id="100420" name="Oval 7">
                  <a:extLst>
                    <a:ext uri="{FF2B5EF4-FFF2-40B4-BE49-F238E27FC236}">
                      <a16:creationId xmlns:a16="http://schemas.microsoft.com/office/drawing/2014/main" id="{7597E7EA-22A1-1248-AC30-63ACF997DC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" y="2378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9</a:t>
                  </a:r>
                </a:p>
              </p:txBody>
            </p:sp>
            <p:sp>
              <p:nvSpPr>
                <p:cNvPr id="100421" name="Text Box 8">
                  <a:extLst>
                    <a:ext uri="{FF2B5EF4-FFF2-40B4-BE49-F238E27FC236}">
                      <a16:creationId xmlns:a16="http://schemas.microsoft.com/office/drawing/2014/main" id="{01503743-4A0B-B64E-BC92-5FFBCBAE9AA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5" y="2250"/>
                  <a:ext cx="23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9</a:t>
                  </a:r>
                </a:p>
              </p:txBody>
            </p:sp>
          </p:grpSp>
          <p:grpSp>
            <p:nvGrpSpPr>
              <p:cNvPr id="100369" name="Group 9">
                <a:extLst>
                  <a:ext uri="{FF2B5EF4-FFF2-40B4-BE49-F238E27FC236}">
                    <a16:creationId xmlns:a16="http://schemas.microsoft.com/office/drawing/2014/main" id="{976DFBD6-ACE8-5D4C-BE06-B086558489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2" y="2244"/>
                <a:ext cx="447" cy="395"/>
                <a:chOff x="175" y="2250"/>
                <a:chExt cx="447" cy="395"/>
              </a:xfrm>
            </p:grpSpPr>
            <p:sp>
              <p:nvSpPr>
                <p:cNvPr id="100418" name="Oval 10">
                  <a:extLst>
                    <a:ext uri="{FF2B5EF4-FFF2-40B4-BE49-F238E27FC236}">
                      <a16:creationId xmlns:a16="http://schemas.microsoft.com/office/drawing/2014/main" id="{DB0F664F-FFAB-214A-B0E0-28C38F063E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" y="2378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20</a:t>
                  </a:r>
                </a:p>
              </p:txBody>
            </p:sp>
            <p:sp>
              <p:nvSpPr>
                <p:cNvPr id="100419" name="Text Box 11">
                  <a:extLst>
                    <a:ext uri="{FF2B5EF4-FFF2-40B4-BE49-F238E27FC236}">
                      <a16:creationId xmlns:a16="http://schemas.microsoft.com/office/drawing/2014/main" id="{88D0CAA0-216C-0445-A9AF-D88C990F215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5" y="2250"/>
                  <a:ext cx="27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10</a:t>
                  </a:r>
                </a:p>
              </p:txBody>
            </p:sp>
          </p:grpSp>
          <p:grpSp>
            <p:nvGrpSpPr>
              <p:cNvPr id="100370" name="Group 12">
                <a:extLst>
                  <a:ext uri="{FF2B5EF4-FFF2-40B4-BE49-F238E27FC236}">
                    <a16:creationId xmlns:a16="http://schemas.microsoft.com/office/drawing/2014/main" id="{E4A2FB14-BA23-FB49-A636-06589E7733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59" y="2257"/>
                <a:ext cx="525" cy="395"/>
                <a:chOff x="2059" y="2257"/>
                <a:chExt cx="525" cy="395"/>
              </a:xfrm>
            </p:grpSpPr>
            <p:sp>
              <p:nvSpPr>
                <p:cNvPr id="100416" name="Oval 13">
                  <a:extLst>
                    <a:ext uri="{FF2B5EF4-FFF2-40B4-BE49-F238E27FC236}">
                      <a16:creationId xmlns:a16="http://schemas.microsoft.com/office/drawing/2014/main" id="{3A1D640B-CC95-4945-A298-AFDDE797F7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6" y="2385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6</a:t>
                  </a:r>
                </a:p>
              </p:txBody>
            </p:sp>
            <p:sp>
              <p:nvSpPr>
                <p:cNvPr id="100417" name="Text Box 14">
                  <a:extLst>
                    <a:ext uri="{FF2B5EF4-FFF2-40B4-BE49-F238E27FC236}">
                      <a16:creationId xmlns:a16="http://schemas.microsoft.com/office/drawing/2014/main" id="{B12157E0-0F1D-8941-AA72-A4C81211FF4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59" y="2257"/>
                  <a:ext cx="31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11</a:t>
                  </a:r>
                </a:p>
              </p:txBody>
            </p:sp>
          </p:grpSp>
          <p:sp>
            <p:nvSpPr>
              <p:cNvPr id="100371" name="Oval 15">
                <a:extLst>
                  <a:ext uri="{FF2B5EF4-FFF2-40B4-BE49-F238E27FC236}">
                    <a16:creationId xmlns:a16="http://schemas.microsoft.com/office/drawing/2014/main" id="{4DF2EF0B-C60F-E443-B77B-571F7A62EF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6" y="2385"/>
                <a:ext cx="278" cy="267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8</a:t>
                </a:r>
              </a:p>
            </p:txBody>
          </p:sp>
          <p:sp>
            <p:nvSpPr>
              <p:cNvPr id="100372" name="Text Box 16">
                <a:extLst>
                  <a:ext uri="{FF2B5EF4-FFF2-40B4-BE49-F238E27FC236}">
                    <a16:creationId xmlns:a16="http://schemas.microsoft.com/office/drawing/2014/main" id="{8E36202D-E174-1347-B987-BCF5C3E824F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92" y="2246"/>
                <a:ext cx="316" cy="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/>
                  <a:t> 12</a:t>
                </a:r>
              </a:p>
            </p:txBody>
          </p:sp>
          <p:grpSp>
            <p:nvGrpSpPr>
              <p:cNvPr id="100373" name="Group 17">
                <a:extLst>
                  <a:ext uri="{FF2B5EF4-FFF2-40B4-BE49-F238E27FC236}">
                    <a16:creationId xmlns:a16="http://schemas.microsoft.com/office/drawing/2014/main" id="{563253CE-B8DA-BC4C-AB79-2CF46BAE13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49" y="2246"/>
                <a:ext cx="447" cy="395"/>
                <a:chOff x="175" y="2250"/>
                <a:chExt cx="447" cy="395"/>
              </a:xfrm>
            </p:grpSpPr>
            <p:sp>
              <p:nvSpPr>
                <p:cNvPr id="100414" name="Oval 18">
                  <a:extLst>
                    <a:ext uri="{FF2B5EF4-FFF2-40B4-BE49-F238E27FC236}">
                      <a16:creationId xmlns:a16="http://schemas.microsoft.com/office/drawing/2014/main" id="{14F5FF1C-01A4-F94E-A3EF-953ECE67C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" y="2378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9</a:t>
                  </a:r>
                </a:p>
              </p:txBody>
            </p:sp>
            <p:sp>
              <p:nvSpPr>
                <p:cNvPr id="100415" name="Text Box 19">
                  <a:extLst>
                    <a:ext uri="{FF2B5EF4-FFF2-40B4-BE49-F238E27FC236}">
                      <a16:creationId xmlns:a16="http://schemas.microsoft.com/office/drawing/2014/main" id="{967F303C-EF45-E64F-BFF3-25FD91AF2B6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5" y="2250"/>
                  <a:ext cx="27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13</a:t>
                  </a:r>
                </a:p>
              </p:txBody>
            </p:sp>
          </p:grpSp>
          <p:grpSp>
            <p:nvGrpSpPr>
              <p:cNvPr id="100374" name="Group 20">
                <a:extLst>
                  <a:ext uri="{FF2B5EF4-FFF2-40B4-BE49-F238E27FC236}">
                    <a16:creationId xmlns:a16="http://schemas.microsoft.com/office/drawing/2014/main" id="{AE43A8C5-5FD3-1143-85B4-DA6CE8D941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38" y="2234"/>
                <a:ext cx="447" cy="395"/>
                <a:chOff x="175" y="2250"/>
                <a:chExt cx="447" cy="395"/>
              </a:xfrm>
            </p:grpSpPr>
            <p:sp>
              <p:nvSpPr>
                <p:cNvPr id="100412" name="Oval 21">
                  <a:extLst>
                    <a:ext uri="{FF2B5EF4-FFF2-40B4-BE49-F238E27FC236}">
                      <a16:creationId xmlns:a16="http://schemas.microsoft.com/office/drawing/2014/main" id="{614D43B9-0C74-E243-815A-4F60FD0709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" y="2378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90</a:t>
                  </a:r>
                </a:p>
              </p:txBody>
            </p:sp>
            <p:sp>
              <p:nvSpPr>
                <p:cNvPr id="100413" name="Text Box 22">
                  <a:extLst>
                    <a:ext uri="{FF2B5EF4-FFF2-40B4-BE49-F238E27FC236}">
                      <a16:creationId xmlns:a16="http://schemas.microsoft.com/office/drawing/2014/main" id="{B1EBB583-E9AD-DC4F-A776-FA534CA7EDB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5" y="2250"/>
                  <a:ext cx="27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14</a:t>
                  </a:r>
                </a:p>
              </p:txBody>
            </p:sp>
          </p:grpSp>
          <p:grpSp>
            <p:nvGrpSpPr>
              <p:cNvPr id="100375" name="Group 23">
                <a:extLst>
                  <a:ext uri="{FF2B5EF4-FFF2-40B4-BE49-F238E27FC236}">
                    <a16:creationId xmlns:a16="http://schemas.microsoft.com/office/drawing/2014/main" id="{0707624B-0FAD-274E-AB4B-ADC6F44F24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60" y="2236"/>
                <a:ext cx="447" cy="395"/>
                <a:chOff x="175" y="2250"/>
                <a:chExt cx="447" cy="395"/>
              </a:xfrm>
            </p:grpSpPr>
            <p:sp>
              <p:nvSpPr>
                <p:cNvPr id="100410" name="Oval 24">
                  <a:extLst>
                    <a:ext uri="{FF2B5EF4-FFF2-40B4-BE49-F238E27FC236}">
                      <a16:creationId xmlns:a16="http://schemas.microsoft.com/office/drawing/2014/main" id="{CEE70EAD-3DD2-0649-8CF1-2F28E247C0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" y="2378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17</a:t>
                  </a:r>
                </a:p>
              </p:txBody>
            </p:sp>
            <p:sp>
              <p:nvSpPr>
                <p:cNvPr id="100411" name="Text Box 25">
                  <a:extLst>
                    <a:ext uri="{FF2B5EF4-FFF2-40B4-BE49-F238E27FC236}">
                      <a16:creationId xmlns:a16="http://schemas.microsoft.com/office/drawing/2014/main" id="{D8A915AF-5B37-5A48-93EF-6F3D72A86C5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5" y="2250"/>
                  <a:ext cx="31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15 </a:t>
                  </a:r>
                </a:p>
              </p:txBody>
            </p:sp>
          </p:grpSp>
          <p:grpSp>
            <p:nvGrpSpPr>
              <p:cNvPr id="100376" name="Group 26">
                <a:extLst>
                  <a:ext uri="{FF2B5EF4-FFF2-40B4-BE49-F238E27FC236}">
                    <a16:creationId xmlns:a16="http://schemas.microsoft.com/office/drawing/2014/main" id="{72839F46-E1D5-A640-BF82-8A85C45AB0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0" y="1775"/>
                <a:ext cx="525" cy="395"/>
                <a:chOff x="2059" y="2257"/>
                <a:chExt cx="525" cy="395"/>
              </a:xfrm>
            </p:grpSpPr>
            <p:sp>
              <p:nvSpPr>
                <p:cNvPr id="100408" name="Oval 27">
                  <a:extLst>
                    <a:ext uri="{FF2B5EF4-FFF2-40B4-BE49-F238E27FC236}">
                      <a16:creationId xmlns:a16="http://schemas.microsoft.com/office/drawing/2014/main" id="{135C3A88-64AA-3841-A1FF-FE3AFC667B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6" y="2385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10</a:t>
                  </a:r>
                </a:p>
              </p:txBody>
            </p:sp>
            <p:sp>
              <p:nvSpPr>
                <p:cNvPr id="100409" name="Text Box 28">
                  <a:extLst>
                    <a:ext uri="{FF2B5EF4-FFF2-40B4-BE49-F238E27FC236}">
                      <a16:creationId xmlns:a16="http://schemas.microsoft.com/office/drawing/2014/main" id="{9FC6FD69-1F8A-6943-A274-9125A05BCBE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59" y="2257"/>
                  <a:ext cx="23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4</a:t>
                  </a:r>
                </a:p>
              </p:txBody>
            </p:sp>
          </p:grpSp>
          <p:grpSp>
            <p:nvGrpSpPr>
              <p:cNvPr id="100377" name="Group 29">
                <a:extLst>
                  <a:ext uri="{FF2B5EF4-FFF2-40B4-BE49-F238E27FC236}">
                    <a16:creationId xmlns:a16="http://schemas.microsoft.com/office/drawing/2014/main" id="{158567F5-48DA-FA40-9A3E-0DCFFDD414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1" y="1786"/>
                <a:ext cx="636" cy="395"/>
                <a:chOff x="2059" y="2257"/>
                <a:chExt cx="636" cy="395"/>
              </a:xfrm>
            </p:grpSpPr>
            <p:sp>
              <p:nvSpPr>
                <p:cNvPr id="100406" name="Oval 30">
                  <a:extLst>
                    <a:ext uri="{FF2B5EF4-FFF2-40B4-BE49-F238E27FC236}">
                      <a16:creationId xmlns:a16="http://schemas.microsoft.com/office/drawing/2014/main" id="{1FDE3B04-988A-9C43-B6A7-D02BA5D321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6" y="2385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20</a:t>
                  </a:r>
                </a:p>
              </p:txBody>
            </p:sp>
            <p:sp>
              <p:nvSpPr>
                <p:cNvPr id="100407" name="Text Box 31">
                  <a:extLst>
                    <a:ext uri="{FF2B5EF4-FFF2-40B4-BE49-F238E27FC236}">
                      <a16:creationId xmlns:a16="http://schemas.microsoft.com/office/drawing/2014/main" id="{BB7EA1DC-E5B9-854D-8AFA-1A98906F220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59" y="2257"/>
                  <a:ext cx="63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 5         </a:t>
                  </a:r>
                </a:p>
              </p:txBody>
            </p:sp>
          </p:grpSp>
          <p:grpSp>
            <p:nvGrpSpPr>
              <p:cNvPr id="100378" name="Group 32">
                <a:extLst>
                  <a:ext uri="{FF2B5EF4-FFF2-40B4-BE49-F238E27FC236}">
                    <a16:creationId xmlns:a16="http://schemas.microsoft.com/office/drawing/2014/main" id="{2FDE9F6E-D621-AA41-BCB7-993A095BD4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77" y="1775"/>
                <a:ext cx="525" cy="395"/>
                <a:chOff x="2059" y="2257"/>
                <a:chExt cx="525" cy="395"/>
              </a:xfrm>
            </p:grpSpPr>
            <p:sp>
              <p:nvSpPr>
                <p:cNvPr id="100404" name="Oval 33">
                  <a:extLst>
                    <a:ext uri="{FF2B5EF4-FFF2-40B4-BE49-F238E27FC236}">
                      <a16:creationId xmlns:a16="http://schemas.microsoft.com/office/drawing/2014/main" id="{D8CBDB15-F921-3243-95D1-DBD80B3AF7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6" y="2385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9</a:t>
                  </a:r>
                </a:p>
              </p:txBody>
            </p:sp>
            <p:sp>
              <p:nvSpPr>
                <p:cNvPr id="100405" name="Text Box 34">
                  <a:extLst>
                    <a:ext uri="{FF2B5EF4-FFF2-40B4-BE49-F238E27FC236}">
                      <a16:creationId xmlns:a16="http://schemas.microsoft.com/office/drawing/2014/main" id="{000C3BAC-4CBA-A74D-993D-02D90AB11DF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59" y="2257"/>
                  <a:ext cx="27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 6</a:t>
                  </a:r>
                </a:p>
              </p:txBody>
            </p:sp>
          </p:grpSp>
          <p:grpSp>
            <p:nvGrpSpPr>
              <p:cNvPr id="100379" name="Group 35">
                <a:extLst>
                  <a:ext uri="{FF2B5EF4-FFF2-40B4-BE49-F238E27FC236}">
                    <a16:creationId xmlns:a16="http://schemas.microsoft.com/office/drawing/2014/main" id="{21763D16-C42A-6645-B932-EAAB1AC77E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67" y="1742"/>
                <a:ext cx="525" cy="395"/>
                <a:chOff x="2059" y="2257"/>
                <a:chExt cx="525" cy="395"/>
              </a:xfrm>
            </p:grpSpPr>
            <p:sp>
              <p:nvSpPr>
                <p:cNvPr id="100402" name="Oval 36">
                  <a:extLst>
                    <a:ext uri="{FF2B5EF4-FFF2-40B4-BE49-F238E27FC236}">
                      <a16:creationId xmlns:a16="http://schemas.microsoft.com/office/drawing/2014/main" id="{82057DAD-C8A4-B241-A5A0-75397AC4DD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6" y="2385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90</a:t>
                  </a:r>
                </a:p>
              </p:txBody>
            </p:sp>
            <p:sp>
              <p:nvSpPr>
                <p:cNvPr id="100403" name="Text Box 37">
                  <a:extLst>
                    <a:ext uri="{FF2B5EF4-FFF2-40B4-BE49-F238E27FC236}">
                      <a16:creationId xmlns:a16="http://schemas.microsoft.com/office/drawing/2014/main" id="{BC4DB7CA-56F9-0B45-8DDF-3C18B4A4051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59" y="2257"/>
                  <a:ext cx="31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  7</a:t>
                  </a:r>
                </a:p>
              </p:txBody>
            </p:sp>
          </p:grpSp>
          <p:sp>
            <p:nvSpPr>
              <p:cNvPr id="100380" name="Oval 38">
                <a:extLst>
                  <a:ext uri="{FF2B5EF4-FFF2-40B4-BE49-F238E27FC236}">
                    <a16:creationId xmlns:a16="http://schemas.microsoft.com/office/drawing/2014/main" id="{958D47FE-6FAC-C943-9099-65FB95A87B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0" y="1392"/>
                <a:ext cx="278" cy="267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9</a:t>
                </a:r>
              </a:p>
            </p:txBody>
          </p:sp>
          <p:sp>
            <p:nvSpPr>
              <p:cNvPr id="100381" name="Text Box 39">
                <a:extLst>
                  <a:ext uri="{FF2B5EF4-FFF2-40B4-BE49-F238E27FC236}">
                    <a16:creationId xmlns:a16="http://schemas.microsoft.com/office/drawing/2014/main" id="{C984C6B8-04AF-5544-A80B-D382CD8B4C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55" y="1242"/>
                <a:ext cx="436" cy="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/>
                  <a:t> 2     </a:t>
                </a:r>
              </a:p>
            </p:txBody>
          </p:sp>
          <p:grpSp>
            <p:nvGrpSpPr>
              <p:cNvPr id="100382" name="Group 40">
                <a:extLst>
                  <a:ext uri="{FF2B5EF4-FFF2-40B4-BE49-F238E27FC236}">
                    <a16:creationId xmlns:a16="http://schemas.microsoft.com/office/drawing/2014/main" id="{F0501222-A667-CA41-B06D-5CA1E99467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76" y="1230"/>
                <a:ext cx="525" cy="395"/>
                <a:chOff x="2059" y="2257"/>
                <a:chExt cx="525" cy="395"/>
              </a:xfrm>
            </p:grpSpPr>
            <p:sp>
              <p:nvSpPr>
                <p:cNvPr id="100400" name="Oval 41">
                  <a:extLst>
                    <a:ext uri="{FF2B5EF4-FFF2-40B4-BE49-F238E27FC236}">
                      <a16:creationId xmlns:a16="http://schemas.microsoft.com/office/drawing/2014/main" id="{3B77CB97-A2B0-0847-B5F9-6D7B518452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6" y="2385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17</a:t>
                  </a:r>
                </a:p>
              </p:txBody>
            </p:sp>
            <p:sp>
              <p:nvSpPr>
                <p:cNvPr id="100401" name="Text Box 42">
                  <a:extLst>
                    <a:ext uri="{FF2B5EF4-FFF2-40B4-BE49-F238E27FC236}">
                      <a16:creationId xmlns:a16="http://schemas.microsoft.com/office/drawing/2014/main" id="{2E171EF8-9324-6040-B044-65708393194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59" y="2257"/>
                  <a:ext cx="23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3</a:t>
                  </a:r>
                </a:p>
              </p:txBody>
            </p:sp>
          </p:grpSp>
          <p:grpSp>
            <p:nvGrpSpPr>
              <p:cNvPr id="100383" name="Group 43">
                <a:extLst>
                  <a:ext uri="{FF2B5EF4-FFF2-40B4-BE49-F238E27FC236}">
                    <a16:creationId xmlns:a16="http://schemas.microsoft.com/office/drawing/2014/main" id="{B2EA673D-69C9-1F4C-8305-447A07EE19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22" y="719"/>
                <a:ext cx="525" cy="395"/>
                <a:chOff x="2059" y="2257"/>
                <a:chExt cx="525" cy="395"/>
              </a:xfrm>
            </p:grpSpPr>
            <p:sp>
              <p:nvSpPr>
                <p:cNvPr id="100398" name="Oval 44">
                  <a:extLst>
                    <a:ext uri="{FF2B5EF4-FFF2-40B4-BE49-F238E27FC236}">
                      <a16:creationId xmlns:a16="http://schemas.microsoft.com/office/drawing/2014/main" id="{097AB611-3B38-F64F-9817-2B0F800341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6" y="2385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8</a:t>
                  </a:r>
                </a:p>
              </p:txBody>
            </p:sp>
            <p:sp>
              <p:nvSpPr>
                <p:cNvPr id="100399" name="Text Box 45">
                  <a:extLst>
                    <a:ext uri="{FF2B5EF4-FFF2-40B4-BE49-F238E27FC236}">
                      <a16:creationId xmlns:a16="http://schemas.microsoft.com/office/drawing/2014/main" id="{C43C4110-4A39-BE46-87E7-3CFD0F296CA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59" y="2257"/>
                  <a:ext cx="51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  1     </a:t>
                  </a:r>
                </a:p>
              </p:txBody>
            </p:sp>
          </p:grpSp>
          <p:sp>
            <p:nvSpPr>
              <p:cNvPr id="100384" name="Line 46">
                <a:extLst>
                  <a:ext uri="{FF2B5EF4-FFF2-40B4-BE49-F238E27FC236}">
                    <a16:creationId xmlns:a16="http://schemas.microsoft.com/office/drawing/2014/main" id="{56893881-3C22-4941-BDFB-A88F2B748B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00" y="2144"/>
                <a:ext cx="211" cy="23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85" name="Line 47">
                <a:extLst>
                  <a:ext uri="{FF2B5EF4-FFF2-40B4-BE49-F238E27FC236}">
                    <a16:creationId xmlns:a16="http://schemas.microsoft.com/office/drawing/2014/main" id="{BB4E9B3F-2BF0-8842-A0D7-2AA184ECD8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78" y="2144"/>
                <a:ext cx="222" cy="2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86" name="Line 48">
                <a:extLst>
                  <a:ext uri="{FF2B5EF4-FFF2-40B4-BE49-F238E27FC236}">
                    <a16:creationId xmlns:a16="http://schemas.microsoft.com/office/drawing/2014/main" id="{BBF414F1-7C9C-A349-A6AC-F9275CF957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22" y="2155"/>
                <a:ext cx="178" cy="22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87" name="Line 49">
                <a:extLst>
                  <a:ext uri="{FF2B5EF4-FFF2-40B4-BE49-F238E27FC236}">
                    <a16:creationId xmlns:a16="http://schemas.microsoft.com/office/drawing/2014/main" id="{AC885641-3A7E-9E4C-B7C3-A2CC2AF199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89" y="2144"/>
                <a:ext cx="267" cy="2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88" name="Line 50">
                <a:extLst>
                  <a:ext uri="{FF2B5EF4-FFF2-40B4-BE49-F238E27FC236}">
                    <a16:creationId xmlns:a16="http://schemas.microsoft.com/office/drawing/2014/main" id="{6AB90BA7-697A-4D42-8E31-E484946FD5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78" y="2144"/>
                <a:ext cx="210" cy="2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89" name="Line 51">
                <a:extLst>
                  <a:ext uri="{FF2B5EF4-FFF2-40B4-BE49-F238E27FC236}">
                    <a16:creationId xmlns:a16="http://schemas.microsoft.com/office/drawing/2014/main" id="{9517F93E-7D56-7142-B620-0203D88757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6" y="2122"/>
                <a:ext cx="222" cy="27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90" name="Line 52">
                <a:extLst>
                  <a:ext uri="{FF2B5EF4-FFF2-40B4-BE49-F238E27FC236}">
                    <a16:creationId xmlns:a16="http://schemas.microsoft.com/office/drawing/2014/main" id="{A3FCA086-E90E-1C43-BA40-111A8539CA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89" y="2100"/>
                <a:ext cx="189" cy="2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91" name="Line 53">
                <a:extLst>
                  <a:ext uri="{FF2B5EF4-FFF2-40B4-BE49-F238E27FC236}">
                    <a16:creationId xmlns:a16="http://schemas.microsoft.com/office/drawing/2014/main" id="{92D73B5C-0B2A-614B-98FD-DF3AB75C7D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67" y="2066"/>
                <a:ext cx="211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92" name="Line 54">
                <a:extLst>
                  <a:ext uri="{FF2B5EF4-FFF2-40B4-BE49-F238E27FC236}">
                    <a16:creationId xmlns:a16="http://schemas.microsoft.com/office/drawing/2014/main" id="{B9886CBB-55A3-2D4F-AAD8-182A05847C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12" y="1589"/>
                <a:ext cx="444" cy="3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93" name="Line 55">
                <a:extLst>
                  <a:ext uri="{FF2B5EF4-FFF2-40B4-BE49-F238E27FC236}">
                    <a16:creationId xmlns:a16="http://schemas.microsoft.com/office/drawing/2014/main" id="{AE3CC4DC-3F9F-1A48-8AED-E0E11613D7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8" y="1555"/>
                <a:ext cx="545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94" name="Line 56">
                <a:extLst>
                  <a:ext uri="{FF2B5EF4-FFF2-40B4-BE49-F238E27FC236}">
                    <a16:creationId xmlns:a16="http://schemas.microsoft.com/office/drawing/2014/main" id="{0AB866E4-CA8A-F449-8E7B-6C8F787B18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56" y="1589"/>
                <a:ext cx="444" cy="33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95" name="Line 57">
                <a:extLst>
                  <a:ext uri="{FF2B5EF4-FFF2-40B4-BE49-F238E27FC236}">
                    <a16:creationId xmlns:a16="http://schemas.microsoft.com/office/drawing/2014/main" id="{282E2275-DE43-B842-BB82-AC21C18197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45" y="1600"/>
                <a:ext cx="522" cy="3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96" name="Line 58">
                <a:extLst>
                  <a:ext uri="{FF2B5EF4-FFF2-40B4-BE49-F238E27FC236}">
                    <a16:creationId xmlns:a16="http://schemas.microsoft.com/office/drawing/2014/main" id="{87FB313B-DC46-5E40-8F13-2A0334EDCB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34" y="1055"/>
                <a:ext cx="944" cy="3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97" name="Line 59">
                <a:extLst>
                  <a:ext uri="{FF2B5EF4-FFF2-40B4-BE49-F238E27FC236}">
                    <a16:creationId xmlns:a16="http://schemas.microsoft.com/office/drawing/2014/main" id="{716E175E-9D21-0D42-BDE2-C4C574FACA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4" y="1033"/>
                <a:ext cx="1178" cy="43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100354" name="Oval 60">
              <a:extLst>
                <a:ext uri="{FF2B5EF4-FFF2-40B4-BE49-F238E27FC236}">
                  <a16:creationId xmlns:a16="http://schemas.microsoft.com/office/drawing/2014/main" id="{758D0C4E-7E56-3E49-A3D1-99F4A1ECE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5275" y="619125"/>
              <a:ext cx="458788" cy="546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6</a:t>
              </a:r>
            </a:p>
          </p:txBody>
        </p:sp>
        <p:sp>
          <p:nvSpPr>
            <p:cNvPr id="100355" name="Line 61">
              <a:extLst>
                <a:ext uri="{FF2B5EF4-FFF2-40B4-BE49-F238E27FC236}">
                  <a16:creationId xmlns:a16="http://schemas.microsoft.com/office/drawing/2014/main" id="{AE9DFC69-47F0-D44C-B07F-F4341CDDB3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35463" y="1165225"/>
              <a:ext cx="0" cy="5810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0356" name="Text Box 63">
              <a:extLst>
                <a:ext uri="{FF2B5EF4-FFF2-40B4-BE49-F238E27FC236}">
                  <a16:creationId xmlns:a16="http://schemas.microsoft.com/office/drawing/2014/main" id="{4033F1A3-18AD-D847-BFCD-86711E556A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" y="5305425"/>
              <a:ext cx="85169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/>
                <a:t> Run  1            2           3            4             5           6            7           8 </a:t>
              </a:r>
            </a:p>
          </p:txBody>
        </p:sp>
        <p:sp>
          <p:nvSpPr>
            <p:cNvPr id="100357" name="Line 64">
              <a:extLst>
                <a:ext uri="{FF2B5EF4-FFF2-40B4-BE49-F238E27FC236}">
                  <a16:creationId xmlns:a16="http://schemas.microsoft.com/office/drawing/2014/main" id="{191FC64F-7B20-DD43-90F7-79F4E608DE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18038" y="600075"/>
              <a:ext cx="687387" cy="247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0358" name="Text Box 65">
              <a:extLst>
                <a:ext uri="{FF2B5EF4-FFF2-40B4-BE49-F238E27FC236}">
                  <a16:creationId xmlns:a16="http://schemas.microsoft.com/office/drawing/2014/main" id="{7AA7EAC6-E548-F446-BA6B-435FD54EE9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0813" y="344488"/>
              <a:ext cx="889000" cy="701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/>
                <a:t>overall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/>
                <a:t>winner</a:t>
              </a:r>
            </a:p>
          </p:txBody>
        </p:sp>
        <p:sp>
          <p:nvSpPr>
            <p:cNvPr id="100359" name="Text Box 66">
              <a:extLst>
                <a:ext uri="{FF2B5EF4-FFF2-40B4-BE49-F238E27FC236}">
                  <a16:creationId xmlns:a16="http://schemas.microsoft.com/office/drawing/2014/main" id="{01EAAD11-1C6B-264D-A39F-E997C8A181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3862" y="6022318"/>
              <a:ext cx="82391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 u="sng" dirty="0"/>
                <a:t>*Figure 5.36: </a:t>
              </a:r>
              <a:r>
                <a:rPr lang="en-US" altLang="zh-TW" sz="2400" u="sng" dirty="0"/>
                <a:t>Tree of losers corresponding to Figure 5.34 (p.244)</a:t>
              </a:r>
              <a:endParaRPr lang="en-US" altLang="zh-TW" sz="2400" b="1" u="sng" dirty="0"/>
            </a:p>
          </p:txBody>
        </p:sp>
        <p:sp>
          <p:nvSpPr>
            <p:cNvPr id="100360" name="Text Box 67">
              <a:extLst>
                <a:ext uri="{FF2B5EF4-FFF2-40B4-BE49-F238E27FC236}">
                  <a16:creationId xmlns:a16="http://schemas.microsoft.com/office/drawing/2014/main" id="{2991781E-7055-1D49-85F1-8B28E4509A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3175" y="5616575"/>
              <a:ext cx="5397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>
                  <a:solidFill>
                    <a:srgbClr val="CC3300"/>
                  </a:solidFill>
                </a:rPr>
                <a:t>15</a:t>
              </a:r>
              <a:endParaRPr lang="en-US" altLang="zh-TW">
                <a:solidFill>
                  <a:srgbClr val="CC3300"/>
                </a:solidFill>
              </a:endParaRPr>
            </a:p>
          </p:txBody>
        </p:sp>
        <p:sp>
          <p:nvSpPr>
            <p:cNvPr id="100361" name="Text Box 68">
              <a:extLst>
                <a:ext uri="{FF2B5EF4-FFF2-40B4-BE49-F238E27FC236}">
                  <a16:creationId xmlns:a16="http://schemas.microsoft.com/office/drawing/2014/main" id="{D38DE565-ADDB-CC42-B769-97A6C9A998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76525" y="2816225"/>
              <a:ext cx="5397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>
                  <a:solidFill>
                    <a:srgbClr val="CC3300"/>
                  </a:solidFill>
                </a:rPr>
                <a:t>15</a:t>
              </a:r>
            </a:p>
          </p:txBody>
        </p:sp>
        <p:sp>
          <p:nvSpPr>
            <p:cNvPr id="100362" name="Text Box 69">
              <a:extLst>
                <a:ext uri="{FF2B5EF4-FFF2-40B4-BE49-F238E27FC236}">
                  <a16:creationId xmlns:a16="http://schemas.microsoft.com/office/drawing/2014/main" id="{A96DB293-4C70-9440-A073-34FBE4B3C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1475" y="230187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>
                  <a:solidFill>
                    <a:srgbClr val="CC3300"/>
                  </a:solidFill>
                </a:rPr>
                <a:t>9</a:t>
              </a:r>
            </a:p>
          </p:txBody>
        </p:sp>
        <p:sp>
          <p:nvSpPr>
            <p:cNvPr id="100363" name="Text Box 70">
              <a:extLst>
                <a:ext uri="{FF2B5EF4-FFF2-40B4-BE49-F238E27FC236}">
                  <a16:creationId xmlns:a16="http://schemas.microsoft.com/office/drawing/2014/main" id="{EEE3B6FF-36E5-4B49-8464-DD95D3C519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19625" y="79692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>
                  <a:solidFill>
                    <a:srgbClr val="CC3300"/>
                  </a:solidFill>
                </a:rPr>
                <a:t>8</a:t>
              </a:r>
            </a:p>
          </p:txBody>
        </p:sp>
        <p:sp>
          <p:nvSpPr>
            <p:cNvPr id="100364" name="Text Box 71">
              <a:extLst>
                <a:ext uri="{FF2B5EF4-FFF2-40B4-BE49-F238E27FC236}">
                  <a16:creationId xmlns:a16="http://schemas.microsoft.com/office/drawing/2014/main" id="{5893B6C3-4C6B-0048-A735-47A8E8FD86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8075" y="5578475"/>
              <a:ext cx="5397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>
                  <a:solidFill>
                    <a:srgbClr val="003399"/>
                  </a:solidFill>
                </a:rPr>
                <a:t>15</a:t>
              </a:r>
            </a:p>
          </p:txBody>
        </p:sp>
        <p:sp>
          <p:nvSpPr>
            <p:cNvPr id="100365" name="Text Box 72">
              <a:extLst>
                <a:ext uri="{FF2B5EF4-FFF2-40B4-BE49-F238E27FC236}">
                  <a16:creationId xmlns:a16="http://schemas.microsoft.com/office/drawing/2014/main" id="{0CCE8CA5-38BB-044B-A50F-A6511B246F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19675" y="3825875"/>
              <a:ext cx="5397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>
                  <a:solidFill>
                    <a:srgbClr val="003399"/>
                  </a:solidFill>
                </a:rPr>
                <a:t>15</a:t>
              </a:r>
            </a:p>
          </p:txBody>
        </p:sp>
        <p:sp>
          <p:nvSpPr>
            <p:cNvPr id="100366" name="Text Box 73">
              <a:extLst>
                <a:ext uri="{FF2B5EF4-FFF2-40B4-BE49-F238E27FC236}">
                  <a16:creationId xmlns:a16="http://schemas.microsoft.com/office/drawing/2014/main" id="{7F6574C9-03DF-584A-8A27-C350231A3F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5975" y="119697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>
                  <a:solidFill>
                    <a:srgbClr val="003399"/>
                  </a:solidFill>
                </a:rPr>
                <a:t>9</a:t>
              </a:r>
              <a:endParaRPr lang="en-US" altLang="zh-TW" sz="2800">
                <a:solidFill>
                  <a:srgbClr val="CC33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6738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標題 1">
            <a:extLst>
              <a:ext uri="{FF2B5EF4-FFF2-40B4-BE49-F238E27FC236}">
                <a16:creationId xmlns:a16="http://schemas.microsoft.com/office/drawing/2014/main" id="{1FEA156A-04CD-E248-BFA0-931BD2B136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4930" name="頁尾版面配置區 2">
            <a:extLst>
              <a:ext uri="{FF2B5EF4-FFF2-40B4-BE49-F238E27FC236}">
                <a16:creationId xmlns:a16="http://schemas.microsoft.com/office/drawing/2014/main" id="{A4CA223C-9317-D54D-A9DA-0865E4C0A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1400">
                <a:solidFill>
                  <a:schemeClr val="tx1"/>
                </a:solidFill>
              </a:rPr>
              <a:t>CHAPTER 5</a:t>
            </a:r>
          </a:p>
        </p:txBody>
      </p:sp>
      <p:sp>
        <p:nvSpPr>
          <p:cNvPr id="124931" name="投影片編號版面配置區 3">
            <a:extLst>
              <a:ext uri="{FF2B5EF4-FFF2-40B4-BE49-F238E27FC236}">
                <a16:creationId xmlns:a16="http://schemas.microsoft.com/office/drawing/2014/main" id="{8280E82A-5AC9-EA4E-A70F-EBF4927A1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11CACDC2-D186-E242-B571-F1926E0DE0B5}" type="slidenum">
              <a:rPr lang="en-US" altLang="zh-TW" sz="1400" smtClean="0">
                <a:solidFill>
                  <a:schemeClr val="tx1"/>
                </a:solidFill>
              </a:rPr>
              <a:pPr/>
              <a:t>12</a:t>
            </a:fld>
            <a:endParaRPr lang="en-US" altLang="zh-TW" sz="1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B88503F8-C66E-A744-B348-C36FCCFA9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CHAPTER 5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4955F32-9673-CF48-84DF-B9D8FBF96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AA758B-06AC-1747-9C45-5C06C103C543}" type="slidenum">
              <a:rPr lang="en-US" altLang="zh-TW" smtClean="0"/>
              <a:pPr>
                <a:defRPr/>
              </a:pPr>
              <a:t>120</a:t>
            </a:fld>
            <a:endParaRPr lang="en-US" altLang="zh-TW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04189E2-2663-2D49-A8D4-9F4D797A4265}"/>
              </a:ext>
            </a:extLst>
          </p:cNvPr>
          <p:cNvSpPr txBox="1">
            <a:spLocks noChangeArrowheads="1"/>
          </p:cNvSpPr>
          <p:nvPr/>
        </p:nvSpPr>
        <p:spPr>
          <a:xfrm>
            <a:off x="412750" y="261938"/>
            <a:ext cx="8477250" cy="1143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dirty="0"/>
              <a:t>Why not using any sorting algorithm?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03FCD43-FA07-1743-952C-505A2940B7C7}"/>
              </a:ext>
            </a:extLst>
          </p:cNvPr>
          <p:cNvSpPr txBox="1">
            <a:spLocks noChangeArrowheads="1"/>
          </p:cNvSpPr>
          <p:nvPr/>
        </p:nvSpPr>
        <p:spPr>
          <a:xfrm>
            <a:off x="666750" y="1549400"/>
            <a:ext cx="8001000" cy="4114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TW" dirty="0"/>
              <a:t>Internal sorting:</a:t>
            </a:r>
            <a:br>
              <a:rPr lang="en-US" altLang="zh-TW" dirty="0"/>
            </a:br>
            <a:r>
              <a:rPr lang="en-US" altLang="zh-TW" dirty="0"/>
              <a:t>Methods to be used when the list to be sorted is small enough so that the entire sort can be carried out in main memory</a:t>
            </a:r>
          </a:p>
          <a:p>
            <a:pPr eaLnBrk="1" hangingPunct="1"/>
            <a:r>
              <a:rPr lang="en-US" altLang="zh-TW" dirty="0">
                <a:solidFill>
                  <a:srgbClr val="C00000"/>
                </a:solidFill>
              </a:rPr>
              <a:t>External</a:t>
            </a:r>
            <a:r>
              <a:rPr lang="en-US" altLang="zh-TW" dirty="0"/>
              <a:t> sorting:</a:t>
            </a:r>
            <a:br>
              <a:rPr lang="en-US" altLang="zh-TW" dirty="0"/>
            </a:br>
            <a:r>
              <a:rPr lang="en-US" altLang="zh-TW" dirty="0"/>
              <a:t>Methods to be used on larger lists</a:t>
            </a:r>
          </a:p>
          <a:p>
            <a:pPr lvl="1" eaLnBrk="1" hangingPunct="1"/>
            <a:r>
              <a:rPr lang="en-US" altLang="zh-TW" dirty="0"/>
              <a:t>Distributed servers</a:t>
            </a:r>
          </a:p>
        </p:txBody>
      </p:sp>
    </p:spTree>
    <p:extLst>
      <p:ext uri="{BB962C8B-B14F-4D97-AF65-F5344CB8AC3E}">
        <p14:creationId xmlns:p14="http://schemas.microsoft.com/office/powerpoint/2010/main" val="129937893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E4A87EE7-0CCF-624E-A233-ED5FE8DE9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CHAPTER 5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7058512-C60F-D54A-AD41-D5FA79D8D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AA758B-06AC-1747-9C45-5C06C103C543}" type="slidenum">
              <a:rPr lang="en-US" altLang="zh-TW" smtClean="0"/>
              <a:pPr>
                <a:defRPr/>
              </a:pPr>
              <a:t>121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9615461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頁尾版面配置區 2">
            <a:extLst>
              <a:ext uri="{FF2B5EF4-FFF2-40B4-BE49-F238E27FC236}">
                <a16:creationId xmlns:a16="http://schemas.microsoft.com/office/drawing/2014/main" id="{743F8C85-00F9-D440-8B00-999298A02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101378" name="投影片編號版面配置區 3">
            <a:extLst>
              <a:ext uri="{FF2B5EF4-FFF2-40B4-BE49-F238E27FC236}">
                <a16:creationId xmlns:a16="http://schemas.microsoft.com/office/drawing/2014/main" id="{202F2007-8583-F641-A0F1-107D7B065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892173C8-6207-2041-8A79-2333CDF5592A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122</a:t>
            </a:fld>
            <a:endParaRPr lang="en-US" altLang="zh-TW" sz="1400"/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67CACD73-DF95-0B4F-ABFB-0CB70E632E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Forest</a:t>
            </a:r>
          </a:p>
        </p:txBody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9F49C7A6-7DB9-7141-A054-7F804C467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71600"/>
            <a:ext cx="91630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dirty="0"/>
              <a:t>A forest is a set of n </a:t>
            </a:r>
            <a:r>
              <a:rPr lang="zh-TW" altLang="en-US" dirty="0"/>
              <a:t>≥</a:t>
            </a:r>
            <a:r>
              <a:rPr lang="en-US" altLang="zh-TW" dirty="0"/>
              <a:t> 0 disjoint trees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17E7100-6B06-9641-A0E1-EB1E6D7239B3}"/>
              </a:ext>
            </a:extLst>
          </p:cNvPr>
          <p:cNvGrpSpPr/>
          <p:nvPr/>
        </p:nvGrpSpPr>
        <p:grpSpPr>
          <a:xfrm>
            <a:off x="346075" y="1973263"/>
            <a:ext cx="7888288" cy="3554412"/>
            <a:chOff x="346075" y="1973263"/>
            <a:chExt cx="7888288" cy="3554412"/>
          </a:xfrm>
        </p:grpSpPr>
        <p:sp>
          <p:nvSpPr>
            <p:cNvPr id="101381" name="Oval 4">
              <a:extLst>
                <a:ext uri="{FF2B5EF4-FFF2-40B4-BE49-F238E27FC236}">
                  <a16:creationId xmlns:a16="http://schemas.microsoft.com/office/drawing/2014/main" id="{96E56A30-2570-4446-99D7-DA4A0E57B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5375" y="2709863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1382" name="Rectangle 5">
              <a:extLst>
                <a:ext uri="{FF2B5EF4-FFF2-40B4-BE49-F238E27FC236}">
                  <a16:creationId xmlns:a16="http://schemas.microsoft.com/office/drawing/2014/main" id="{BD837686-FA6D-774C-AA65-CA5815478B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6488" y="2703513"/>
              <a:ext cx="4048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A</a:t>
              </a:r>
            </a:p>
          </p:txBody>
        </p:sp>
        <p:sp>
          <p:nvSpPr>
            <p:cNvPr id="101383" name="Oval 6">
              <a:extLst>
                <a:ext uri="{FF2B5EF4-FFF2-40B4-BE49-F238E27FC236}">
                  <a16:creationId xmlns:a16="http://schemas.microsoft.com/office/drawing/2014/main" id="{B06B5BAA-E18E-DB45-BEC7-BCC031BEA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600" y="3654425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1384" name="Oval 7">
              <a:extLst>
                <a:ext uri="{FF2B5EF4-FFF2-40B4-BE49-F238E27FC236}">
                  <a16:creationId xmlns:a16="http://schemas.microsoft.com/office/drawing/2014/main" id="{0CE7DF51-677D-6F4B-A06F-4D17F6604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3075" y="3617913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1385" name="Line 8">
              <a:extLst>
                <a:ext uri="{FF2B5EF4-FFF2-40B4-BE49-F238E27FC236}">
                  <a16:creationId xmlns:a16="http://schemas.microsoft.com/office/drawing/2014/main" id="{754C1E71-ABF1-2941-86AD-18277B233F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3100" y="3079750"/>
              <a:ext cx="506413" cy="5667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1386" name="Line 9">
              <a:extLst>
                <a:ext uri="{FF2B5EF4-FFF2-40B4-BE49-F238E27FC236}">
                  <a16:creationId xmlns:a16="http://schemas.microsoft.com/office/drawing/2014/main" id="{8B58FDF7-96A4-C74F-B161-EAB7DDD71C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4938" y="3068638"/>
              <a:ext cx="482600" cy="5429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1387" name="Oval 10">
              <a:extLst>
                <a:ext uri="{FF2B5EF4-FFF2-40B4-BE49-F238E27FC236}">
                  <a16:creationId xmlns:a16="http://schemas.microsoft.com/office/drawing/2014/main" id="{D9F55D81-0A71-B14B-AE2B-71E91F94CF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5700" y="2660650"/>
              <a:ext cx="392113" cy="39211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1388" name="Rectangle 11">
              <a:extLst>
                <a:ext uri="{FF2B5EF4-FFF2-40B4-BE49-F238E27FC236}">
                  <a16:creationId xmlns:a16="http://schemas.microsoft.com/office/drawing/2014/main" id="{41C36D68-6666-F848-B6E5-A89BBA1D8C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0625" y="2678113"/>
              <a:ext cx="3698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E</a:t>
              </a:r>
            </a:p>
          </p:txBody>
        </p:sp>
        <p:sp>
          <p:nvSpPr>
            <p:cNvPr id="101389" name="Oval 12">
              <a:extLst>
                <a:ext uri="{FF2B5EF4-FFF2-40B4-BE49-F238E27FC236}">
                  <a16:creationId xmlns:a16="http://schemas.microsoft.com/office/drawing/2014/main" id="{F764E2DA-D012-6647-B4FE-6DFFAFDC5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4275" y="3594100"/>
              <a:ext cx="392113" cy="39211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1390" name="Line 13">
              <a:extLst>
                <a:ext uri="{FF2B5EF4-FFF2-40B4-BE49-F238E27FC236}">
                  <a16:creationId xmlns:a16="http://schemas.microsoft.com/office/drawing/2014/main" id="{1BBEB422-A258-F640-93FC-4D57BFB54D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7950" y="3063875"/>
              <a:ext cx="0" cy="5365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1391" name="Oval 14">
              <a:extLst>
                <a:ext uri="{FF2B5EF4-FFF2-40B4-BE49-F238E27FC236}">
                  <a16:creationId xmlns:a16="http://schemas.microsoft.com/office/drawing/2014/main" id="{F32897BF-493A-6047-B16C-6C180594A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8700" y="2624138"/>
              <a:ext cx="392113" cy="392112"/>
            </a:xfrm>
            <a:prstGeom prst="ellipse">
              <a:avLst/>
            </a:prstGeom>
            <a:solidFill>
              <a:srgbClr val="003399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1392" name="Rectangle 15">
              <a:extLst>
                <a:ext uri="{FF2B5EF4-FFF2-40B4-BE49-F238E27FC236}">
                  <a16:creationId xmlns:a16="http://schemas.microsoft.com/office/drawing/2014/main" id="{03CDFBD9-51AA-4644-B1C0-764E5F95A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9813" y="2617788"/>
              <a:ext cx="4048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G</a:t>
              </a:r>
            </a:p>
          </p:txBody>
        </p:sp>
        <p:sp>
          <p:nvSpPr>
            <p:cNvPr id="101393" name="Oval 16">
              <a:extLst>
                <a:ext uri="{FF2B5EF4-FFF2-40B4-BE49-F238E27FC236}">
                  <a16:creationId xmlns:a16="http://schemas.microsoft.com/office/drawing/2014/main" id="{0438A05A-0F09-2C48-9443-A36FFDAD2E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8975" y="3557588"/>
              <a:ext cx="392113" cy="392112"/>
            </a:xfrm>
            <a:prstGeom prst="ellipse">
              <a:avLst/>
            </a:prstGeom>
            <a:solidFill>
              <a:srgbClr val="003399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1394" name="Oval 17">
              <a:extLst>
                <a:ext uri="{FF2B5EF4-FFF2-40B4-BE49-F238E27FC236}">
                  <a16:creationId xmlns:a16="http://schemas.microsoft.com/office/drawing/2014/main" id="{DB137F26-3DA8-A24F-B8DE-2CA8CAA279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8275" y="3533775"/>
              <a:ext cx="392113" cy="392113"/>
            </a:xfrm>
            <a:prstGeom prst="ellipse">
              <a:avLst/>
            </a:prstGeom>
            <a:solidFill>
              <a:srgbClr val="003399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1395" name="Line 18">
              <a:extLst>
                <a:ext uri="{FF2B5EF4-FFF2-40B4-BE49-F238E27FC236}">
                  <a16:creationId xmlns:a16="http://schemas.microsoft.com/office/drawing/2014/main" id="{F0812518-3272-134C-B932-DE05F2339B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14713" y="2994025"/>
              <a:ext cx="238125" cy="571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1396" name="Line 19">
              <a:extLst>
                <a:ext uri="{FF2B5EF4-FFF2-40B4-BE49-F238E27FC236}">
                  <a16:creationId xmlns:a16="http://schemas.microsoft.com/office/drawing/2014/main" id="{58742497-FC0A-8E4E-9388-4FAEA019C0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8263" y="2982913"/>
              <a:ext cx="298450" cy="5476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1397" name="Oval 20">
              <a:extLst>
                <a:ext uri="{FF2B5EF4-FFF2-40B4-BE49-F238E27FC236}">
                  <a16:creationId xmlns:a16="http://schemas.microsoft.com/office/drawing/2014/main" id="{47A31F41-8262-5B4B-B7A4-7091CE8DB7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888" y="3638550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1398" name="Line 21">
              <a:extLst>
                <a:ext uri="{FF2B5EF4-FFF2-40B4-BE49-F238E27FC236}">
                  <a16:creationId xmlns:a16="http://schemas.microsoft.com/office/drawing/2014/main" id="{AF1B2246-73B3-C845-BBE8-AC35A5786E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6038" y="3098800"/>
              <a:ext cx="0" cy="523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1399" name="Rectangle 22">
              <a:extLst>
                <a:ext uri="{FF2B5EF4-FFF2-40B4-BE49-F238E27FC236}">
                  <a16:creationId xmlns:a16="http://schemas.microsoft.com/office/drawing/2014/main" id="{1D410ED8-54B0-9641-BE7F-8C9F505B1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888" y="3667125"/>
              <a:ext cx="3873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B</a:t>
              </a:r>
            </a:p>
          </p:txBody>
        </p:sp>
        <p:sp>
          <p:nvSpPr>
            <p:cNvPr id="101400" name="Rectangle 23">
              <a:extLst>
                <a:ext uri="{FF2B5EF4-FFF2-40B4-BE49-F238E27FC236}">
                  <a16:creationId xmlns:a16="http://schemas.microsoft.com/office/drawing/2014/main" id="{DDD06F76-D175-C841-88CA-9F3B250CD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8238" y="3652838"/>
              <a:ext cx="3873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C</a:t>
              </a:r>
            </a:p>
          </p:txBody>
        </p:sp>
        <p:sp>
          <p:nvSpPr>
            <p:cNvPr id="101401" name="Rectangle 24">
              <a:extLst>
                <a:ext uri="{FF2B5EF4-FFF2-40B4-BE49-F238E27FC236}">
                  <a16:creationId xmlns:a16="http://schemas.microsoft.com/office/drawing/2014/main" id="{1CCEA5BA-7536-094A-BC3C-67F3E69CCB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838" y="3632200"/>
              <a:ext cx="4048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D</a:t>
              </a:r>
            </a:p>
          </p:txBody>
        </p:sp>
        <p:sp>
          <p:nvSpPr>
            <p:cNvPr id="101402" name="Rectangle 25">
              <a:extLst>
                <a:ext uri="{FF2B5EF4-FFF2-40B4-BE49-F238E27FC236}">
                  <a16:creationId xmlns:a16="http://schemas.microsoft.com/office/drawing/2014/main" id="{EAC9CC14-DE39-0642-A38E-74B8CC491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4438" y="3597275"/>
              <a:ext cx="3540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F</a:t>
              </a:r>
            </a:p>
          </p:txBody>
        </p:sp>
        <p:sp>
          <p:nvSpPr>
            <p:cNvPr id="101403" name="Rectangle 26">
              <a:extLst>
                <a:ext uri="{FF2B5EF4-FFF2-40B4-BE49-F238E27FC236}">
                  <a16:creationId xmlns:a16="http://schemas.microsoft.com/office/drawing/2014/main" id="{66FA7577-2FC9-084D-A0B6-A981DB2D7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438" y="3559175"/>
              <a:ext cx="4048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H</a:t>
              </a:r>
            </a:p>
          </p:txBody>
        </p:sp>
        <p:sp>
          <p:nvSpPr>
            <p:cNvPr id="101404" name="Rectangle 27">
              <a:extLst>
                <a:ext uri="{FF2B5EF4-FFF2-40B4-BE49-F238E27FC236}">
                  <a16:creationId xmlns:a16="http://schemas.microsoft.com/office/drawing/2014/main" id="{112E7719-E4A6-8C47-ABCC-4F02EA9494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4950" y="3549650"/>
              <a:ext cx="285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I</a:t>
              </a:r>
            </a:p>
          </p:txBody>
        </p:sp>
        <p:sp>
          <p:nvSpPr>
            <p:cNvPr id="101405" name="Oval 28">
              <a:extLst>
                <a:ext uri="{FF2B5EF4-FFF2-40B4-BE49-F238E27FC236}">
                  <a16:creationId xmlns:a16="http://schemas.microsoft.com/office/drawing/2014/main" id="{3C848824-591F-3049-A3F2-A9D594E9C7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2238" y="3621088"/>
              <a:ext cx="392112" cy="392112"/>
            </a:xfrm>
            <a:prstGeom prst="ellipse">
              <a:avLst/>
            </a:prstGeom>
            <a:solidFill>
              <a:srgbClr val="003399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1406" name="Rectangle 29">
              <a:extLst>
                <a:ext uri="{FF2B5EF4-FFF2-40B4-BE49-F238E27FC236}">
                  <a16:creationId xmlns:a16="http://schemas.microsoft.com/office/drawing/2014/main" id="{767039A4-1DCE-C54C-8B45-8EBFC737E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3350" y="3614738"/>
              <a:ext cx="4048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G</a:t>
              </a:r>
            </a:p>
          </p:txBody>
        </p:sp>
        <p:sp>
          <p:nvSpPr>
            <p:cNvPr id="101407" name="Oval 30">
              <a:extLst>
                <a:ext uri="{FF2B5EF4-FFF2-40B4-BE49-F238E27FC236}">
                  <a16:creationId xmlns:a16="http://schemas.microsoft.com/office/drawing/2014/main" id="{5C1035A2-42C4-8F40-91B8-0EC7F7C72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54888" y="4375150"/>
              <a:ext cx="392112" cy="392113"/>
            </a:xfrm>
            <a:prstGeom prst="ellipse">
              <a:avLst/>
            </a:prstGeom>
            <a:solidFill>
              <a:srgbClr val="003399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1408" name="Oval 31">
              <a:extLst>
                <a:ext uri="{FF2B5EF4-FFF2-40B4-BE49-F238E27FC236}">
                  <a16:creationId xmlns:a16="http://schemas.microsoft.com/office/drawing/2014/main" id="{1E77B1D0-2872-0E42-9CB9-F50049813B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2250" y="5054600"/>
              <a:ext cx="392113" cy="392113"/>
            </a:xfrm>
            <a:prstGeom prst="ellipse">
              <a:avLst/>
            </a:prstGeom>
            <a:solidFill>
              <a:srgbClr val="003399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1409" name="Line 32">
              <a:extLst>
                <a:ext uri="{FF2B5EF4-FFF2-40B4-BE49-F238E27FC236}">
                  <a16:creationId xmlns:a16="http://schemas.microsoft.com/office/drawing/2014/main" id="{BCC62483-8565-7240-B893-09B927BCD0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42213" y="3990975"/>
              <a:ext cx="284162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1410" name="Line 33">
              <a:extLst>
                <a:ext uri="{FF2B5EF4-FFF2-40B4-BE49-F238E27FC236}">
                  <a16:creationId xmlns:a16="http://schemas.microsoft.com/office/drawing/2014/main" id="{752CD3B0-464E-214E-BF91-480C95F8E2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46988" y="4741863"/>
              <a:ext cx="382587" cy="2968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1411" name="Rectangle 34">
              <a:extLst>
                <a:ext uri="{FF2B5EF4-FFF2-40B4-BE49-F238E27FC236}">
                  <a16:creationId xmlns:a16="http://schemas.microsoft.com/office/drawing/2014/main" id="{95163666-0DCE-0C46-B9BD-A8B491B1E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2350" y="4376738"/>
              <a:ext cx="4048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H</a:t>
              </a:r>
            </a:p>
          </p:txBody>
        </p:sp>
        <p:sp>
          <p:nvSpPr>
            <p:cNvPr id="101412" name="Rectangle 35">
              <a:extLst>
                <a:ext uri="{FF2B5EF4-FFF2-40B4-BE49-F238E27FC236}">
                  <a16:creationId xmlns:a16="http://schemas.microsoft.com/office/drawing/2014/main" id="{59371EE1-478C-624D-A5D4-AA4ABC8D7F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8925" y="5070475"/>
              <a:ext cx="285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I</a:t>
              </a:r>
            </a:p>
          </p:txBody>
        </p:sp>
        <p:sp>
          <p:nvSpPr>
            <p:cNvPr id="101413" name="Oval 36">
              <a:extLst>
                <a:ext uri="{FF2B5EF4-FFF2-40B4-BE49-F238E27FC236}">
                  <a16:creationId xmlns:a16="http://schemas.microsoft.com/office/drawing/2014/main" id="{6D0B2B8B-08EC-404C-9CE5-BE02F67F71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1563" y="1979613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1414" name="Rectangle 37">
              <a:extLst>
                <a:ext uri="{FF2B5EF4-FFF2-40B4-BE49-F238E27FC236}">
                  <a16:creationId xmlns:a16="http://schemas.microsoft.com/office/drawing/2014/main" id="{4A769BDA-DF85-BB44-A4A3-65D135FBFF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2675" y="1973263"/>
              <a:ext cx="4048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A</a:t>
              </a:r>
            </a:p>
          </p:txBody>
        </p:sp>
        <p:sp>
          <p:nvSpPr>
            <p:cNvPr id="101415" name="Oval 38">
              <a:extLst>
                <a:ext uri="{FF2B5EF4-FFF2-40B4-BE49-F238E27FC236}">
                  <a16:creationId xmlns:a16="http://schemas.microsoft.com/office/drawing/2014/main" id="{96FD8C32-9117-C443-85E4-C56B6D838E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925" y="2816225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1416" name="Oval 39">
              <a:extLst>
                <a:ext uri="{FF2B5EF4-FFF2-40B4-BE49-F238E27FC236}">
                  <a16:creationId xmlns:a16="http://schemas.microsoft.com/office/drawing/2014/main" id="{71305B14-715D-9F40-B8F2-7EB02B4CFE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9025" y="4364038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1417" name="Line 40">
              <a:extLst>
                <a:ext uri="{FF2B5EF4-FFF2-40B4-BE49-F238E27FC236}">
                  <a16:creationId xmlns:a16="http://schemas.microsoft.com/office/drawing/2014/main" id="{8BBF3BA7-A6B1-2A47-B3D9-50DCB1EF91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22900" y="2349500"/>
              <a:ext cx="812800" cy="4746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1418" name="Line 41">
              <a:extLst>
                <a:ext uri="{FF2B5EF4-FFF2-40B4-BE49-F238E27FC236}">
                  <a16:creationId xmlns:a16="http://schemas.microsoft.com/office/drawing/2014/main" id="{25698821-D4F0-4643-8052-74FB45550E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61125" y="2338388"/>
              <a:ext cx="996950" cy="4857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1419" name="Oval 42">
              <a:extLst>
                <a:ext uri="{FF2B5EF4-FFF2-40B4-BE49-F238E27FC236}">
                  <a16:creationId xmlns:a16="http://schemas.microsoft.com/office/drawing/2014/main" id="{A5B9C855-A9D8-CF42-8846-849E416829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3632200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1420" name="Line 43">
              <a:extLst>
                <a:ext uri="{FF2B5EF4-FFF2-40B4-BE49-F238E27FC236}">
                  <a16:creationId xmlns:a16="http://schemas.microsoft.com/office/drawing/2014/main" id="{280B1BD0-53A5-DB44-A6D4-F4B8C0579C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40375" y="3190875"/>
              <a:ext cx="382588" cy="4429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1421" name="Rectangle 44">
              <a:extLst>
                <a:ext uri="{FF2B5EF4-FFF2-40B4-BE49-F238E27FC236}">
                  <a16:creationId xmlns:a16="http://schemas.microsoft.com/office/drawing/2014/main" id="{CB50DBD8-8800-984F-9B27-F49DAC5C4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6213" y="2828925"/>
              <a:ext cx="3873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B</a:t>
              </a:r>
            </a:p>
          </p:txBody>
        </p:sp>
        <p:sp>
          <p:nvSpPr>
            <p:cNvPr id="101422" name="Rectangle 45">
              <a:extLst>
                <a:ext uri="{FF2B5EF4-FFF2-40B4-BE49-F238E27FC236}">
                  <a16:creationId xmlns:a16="http://schemas.microsoft.com/office/drawing/2014/main" id="{87E9B6FE-9E9C-384F-B7F5-7393183081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500" y="3646488"/>
              <a:ext cx="3873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C</a:t>
              </a:r>
            </a:p>
          </p:txBody>
        </p:sp>
        <p:sp>
          <p:nvSpPr>
            <p:cNvPr id="101423" name="Rectangle 46">
              <a:extLst>
                <a:ext uri="{FF2B5EF4-FFF2-40B4-BE49-F238E27FC236}">
                  <a16:creationId xmlns:a16="http://schemas.microsoft.com/office/drawing/2014/main" id="{D42C804D-CD41-A04A-A19C-0ECC4F371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3788" y="4378325"/>
              <a:ext cx="4048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D</a:t>
              </a:r>
            </a:p>
          </p:txBody>
        </p:sp>
        <p:sp>
          <p:nvSpPr>
            <p:cNvPr id="101424" name="Oval 47">
              <a:extLst>
                <a:ext uri="{FF2B5EF4-FFF2-40B4-BE49-F238E27FC236}">
                  <a16:creationId xmlns:a16="http://schemas.microsoft.com/office/drawing/2014/main" id="{22EE6D5D-B097-5947-841B-C4BF837F6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5300" y="3627438"/>
              <a:ext cx="392113" cy="39211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1425" name="Rectangle 48">
              <a:extLst>
                <a:ext uri="{FF2B5EF4-FFF2-40B4-BE49-F238E27FC236}">
                  <a16:creationId xmlns:a16="http://schemas.microsoft.com/office/drawing/2014/main" id="{CC7899A2-7516-D540-AE6E-CB3B17FBBA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5463" y="3630613"/>
              <a:ext cx="3540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F</a:t>
              </a:r>
            </a:p>
          </p:txBody>
        </p:sp>
        <p:sp>
          <p:nvSpPr>
            <p:cNvPr id="101426" name="Oval 49">
              <a:extLst>
                <a:ext uri="{FF2B5EF4-FFF2-40B4-BE49-F238E27FC236}">
                  <a16:creationId xmlns:a16="http://schemas.microsoft.com/office/drawing/2014/main" id="{AFD223A3-3E3B-964C-BCC5-0DB241591F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0275" y="2822575"/>
              <a:ext cx="392113" cy="39211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1427" name="Rectangle 50">
              <a:extLst>
                <a:ext uri="{FF2B5EF4-FFF2-40B4-BE49-F238E27FC236}">
                  <a16:creationId xmlns:a16="http://schemas.microsoft.com/office/drawing/2014/main" id="{079DF70C-A72B-B544-8D5D-6220A98562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5200" y="2840038"/>
              <a:ext cx="3698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E</a:t>
              </a:r>
            </a:p>
          </p:txBody>
        </p:sp>
        <p:sp>
          <p:nvSpPr>
            <p:cNvPr id="101428" name="Line 51">
              <a:extLst>
                <a:ext uri="{FF2B5EF4-FFF2-40B4-BE49-F238E27FC236}">
                  <a16:creationId xmlns:a16="http://schemas.microsoft.com/office/drawing/2014/main" id="{52B3C7D2-CFE2-CC41-AC98-9ADBA50A3F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42150" y="3170238"/>
              <a:ext cx="309563" cy="452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1429" name="Line 52">
              <a:extLst>
                <a:ext uri="{FF2B5EF4-FFF2-40B4-BE49-F238E27FC236}">
                  <a16:creationId xmlns:a16="http://schemas.microsoft.com/office/drawing/2014/main" id="{584EE300-61E2-3549-A839-68D899B5D5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89838" y="3205163"/>
              <a:ext cx="357187" cy="393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1430" name="Line 53">
              <a:extLst>
                <a:ext uri="{FF2B5EF4-FFF2-40B4-BE49-F238E27FC236}">
                  <a16:creationId xmlns:a16="http://schemas.microsoft.com/office/drawing/2014/main" id="{0CD0CD56-259D-FD40-AFA4-106D59AD11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65838" y="3990975"/>
              <a:ext cx="296862" cy="3571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1431" name="Rectangle 54">
              <a:extLst>
                <a:ext uri="{FF2B5EF4-FFF2-40B4-BE49-F238E27FC236}">
                  <a16:creationId xmlns:a16="http://schemas.microsoft.com/office/drawing/2014/main" id="{D6EFFCD2-70C4-E14F-A6C3-932D64C263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075" y="2152650"/>
              <a:ext cx="4165600" cy="219075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1432" name="Rectangle 55">
              <a:extLst>
                <a:ext uri="{FF2B5EF4-FFF2-40B4-BE49-F238E27FC236}">
                  <a16:creationId xmlns:a16="http://schemas.microsoft.com/office/drawing/2014/main" id="{25B8B34E-1355-8741-9BDA-812259A6A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5838" y="2201863"/>
              <a:ext cx="9461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Forest</a:t>
              </a:r>
            </a:p>
          </p:txBody>
        </p:sp>
        <p:sp>
          <p:nvSpPr>
            <p:cNvPr id="101433" name="Line 56">
              <a:extLst>
                <a:ext uri="{FF2B5EF4-FFF2-40B4-BE49-F238E27FC236}">
                  <a16:creationId xmlns:a16="http://schemas.microsoft.com/office/drawing/2014/main" id="{CB021B88-C757-564F-80E2-C50377DFE1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4538" y="3529013"/>
              <a:ext cx="941387" cy="0"/>
            </a:xfrm>
            <a:prstGeom prst="line">
              <a:avLst/>
            </a:prstGeom>
            <a:noFill/>
            <a:ln w="101600">
              <a:solidFill>
                <a:schemeClr val="folHlink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60" name="Text Box 66">
            <a:extLst>
              <a:ext uri="{FF2B5EF4-FFF2-40B4-BE49-F238E27FC236}">
                <a16:creationId xmlns:a16="http://schemas.microsoft.com/office/drawing/2014/main" id="{C203F74F-48C2-E447-8D58-C92C68CB80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235" y="5602426"/>
            <a:ext cx="761157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 dirty="0"/>
              <a:t>*Figure 5.35: </a:t>
            </a:r>
            <a:r>
              <a:rPr lang="en-US" altLang="zh-TW" sz="2000" u="sng" dirty="0"/>
              <a:t>Three-tree forest (p.245)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 dirty="0"/>
              <a:t>*Figure 5.36:</a:t>
            </a:r>
            <a:r>
              <a:rPr lang="en-US" altLang="zh-TW" sz="2000" u="sng" dirty="0"/>
              <a:t> Binary tree representation of forest of Figure 5.35 (p.245)</a:t>
            </a:r>
            <a:endParaRPr lang="en-US" altLang="zh-TW" sz="2000" b="1" u="sng" dirty="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頁尾版面配置區 4">
            <a:extLst>
              <a:ext uri="{FF2B5EF4-FFF2-40B4-BE49-F238E27FC236}">
                <a16:creationId xmlns:a16="http://schemas.microsoft.com/office/drawing/2014/main" id="{42DD37BC-D592-8F4C-9E0A-E55B3028A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102402" name="投影片編號版面配置區 5">
            <a:extLst>
              <a:ext uri="{FF2B5EF4-FFF2-40B4-BE49-F238E27FC236}">
                <a16:creationId xmlns:a16="http://schemas.microsoft.com/office/drawing/2014/main" id="{CA420334-931C-4142-A8CD-FC4E2CFE5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B30E93D6-B8C2-BD42-BB63-0CFDE5655010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123</a:t>
            </a:fld>
            <a:endParaRPr lang="en-US" altLang="zh-TW" sz="1400"/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4ACAD2D2-7702-F646-AB6B-F3075E6CA9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50" y="261938"/>
            <a:ext cx="7772400" cy="1143000"/>
          </a:xfrm>
        </p:spPr>
        <p:txBody>
          <a:bodyPr/>
          <a:lstStyle/>
          <a:p>
            <a:pPr algn="ctr" eaLnBrk="1" hangingPunct="1"/>
            <a:r>
              <a:rPr lang="en-US" altLang="zh-TW" sz="4000" dirty="0"/>
              <a:t>Transform a forest into a binary tree</a:t>
            </a:r>
            <a:endParaRPr lang="en-US" altLang="zh-TW" dirty="0"/>
          </a:p>
        </p:txBody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0B6EF403-4C43-2F47-9012-85FC0B44AA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6750" y="1785938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zh-TW" dirty="0"/>
              <a:t>T</a:t>
            </a:r>
            <a:r>
              <a:rPr lang="en-US" altLang="zh-TW" baseline="-25000" dirty="0"/>
              <a:t>1</a:t>
            </a:r>
            <a:r>
              <a:rPr lang="en-US" altLang="zh-TW" dirty="0"/>
              <a:t>, T</a:t>
            </a:r>
            <a:r>
              <a:rPr lang="en-US" altLang="zh-TW" baseline="-25000" dirty="0"/>
              <a:t>2</a:t>
            </a:r>
            <a:r>
              <a:rPr lang="en-US" altLang="zh-TW" dirty="0"/>
              <a:t>, …, T</a:t>
            </a:r>
            <a:r>
              <a:rPr lang="en-US" altLang="zh-TW" i="1" baseline="-25000" dirty="0"/>
              <a:t>n</a:t>
            </a:r>
            <a:r>
              <a:rPr lang="en-US" altLang="zh-TW" dirty="0"/>
              <a:t>: a forest of trees</a:t>
            </a:r>
            <a:br>
              <a:rPr lang="en-US" altLang="zh-TW" dirty="0"/>
            </a:br>
            <a:r>
              <a:rPr lang="en-US" altLang="zh-TW" dirty="0"/>
              <a:t>B(T</a:t>
            </a:r>
            <a:r>
              <a:rPr lang="en-US" altLang="zh-TW" baseline="-25000" dirty="0"/>
              <a:t>1</a:t>
            </a:r>
            <a:r>
              <a:rPr lang="en-US" altLang="zh-TW" dirty="0"/>
              <a:t>, T</a:t>
            </a:r>
            <a:r>
              <a:rPr lang="en-US" altLang="zh-TW" baseline="-25000" dirty="0"/>
              <a:t>2</a:t>
            </a:r>
            <a:r>
              <a:rPr lang="en-US" altLang="zh-TW" dirty="0"/>
              <a:t>, …, T</a:t>
            </a:r>
            <a:r>
              <a:rPr lang="en-US" altLang="zh-TW" baseline="-25000" dirty="0"/>
              <a:t>n</a:t>
            </a:r>
            <a:r>
              <a:rPr lang="en-US" altLang="zh-TW" dirty="0"/>
              <a:t>): a binary tree corresponding to this forest</a:t>
            </a:r>
          </a:p>
          <a:p>
            <a:pPr eaLnBrk="1" hangingPunct="1"/>
            <a:r>
              <a:rPr lang="en-US" altLang="zh-TW" dirty="0"/>
              <a:t>Algorithm</a:t>
            </a:r>
            <a:br>
              <a:rPr lang="en-US" altLang="zh-TW" dirty="0"/>
            </a:br>
            <a:r>
              <a:rPr lang="en-US" altLang="zh-TW" sz="2800" dirty="0"/>
              <a:t>(1)	is empty, if n = 0</a:t>
            </a:r>
            <a:br>
              <a:rPr lang="en-US" altLang="zh-TW" sz="2800" dirty="0"/>
            </a:br>
            <a:r>
              <a:rPr lang="en-US" altLang="zh-TW" sz="2800" dirty="0"/>
              <a:t>(2)	has root equal to root (T</a:t>
            </a:r>
            <a:r>
              <a:rPr lang="en-US" altLang="zh-TW" sz="2800" baseline="-25000" dirty="0"/>
              <a:t>1</a:t>
            </a:r>
            <a:r>
              <a:rPr lang="en-US" altLang="zh-TW" sz="2800" dirty="0"/>
              <a:t>)</a:t>
            </a:r>
            <a:br>
              <a:rPr lang="en-US" altLang="zh-TW" sz="2800" dirty="0"/>
            </a:br>
            <a:r>
              <a:rPr lang="en-US" altLang="zh-TW" sz="2800" dirty="0"/>
              <a:t>     	has</a:t>
            </a:r>
            <a:r>
              <a:rPr lang="en-US" altLang="zh-TW" dirty="0"/>
              <a:t> </a:t>
            </a:r>
            <a:r>
              <a:rPr lang="en-US" altLang="zh-TW" sz="2800" dirty="0"/>
              <a:t>left subtree equal to B(T</a:t>
            </a:r>
            <a:r>
              <a:rPr lang="en-US" altLang="zh-TW" sz="2800" baseline="-25000" dirty="0"/>
              <a:t>11</a:t>
            </a:r>
            <a:r>
              <a:rPr lang="en-US" altLang="zh-TW" sz="2800" dirty="0"/>
              <a:t>,T</a:t>
            </a:r>
            <a:r>
              <a:rPr lang="en-US" altLang="zh-TW" sz="2800" baseline="-25000" dirty="0"/>
              <a:t>12</a:t>
            </a:r>
            <a:r>
              <a:rPr lang="en-US" altLang="zh-TW" sz="2800" dirty="0"/>
              <a:t>,…,T</a:t>
            </a:r>
            <a:r>
              <a:rPr lang="en-US" altLang="zh-TW" sz="2800" baseline="-25000" dirty="0"/>
              <a:t>1</a:t>
            </a:r>
            <a:r>
              <a:rPr lang="en-US" altLang="zh-TW" sz="2800" i="1" baseline="-25000" dirty="0"/>
              <a:t>m</a:t>
            </a:r>
            <a:r>
              <a:rPr lang="en-US" altLang="zh-TW" sz="2800" dirty="0"/>
              <a:t>)</a:t>
            </a:r>
            <a:br>
              <a:rPr lang="en-US" altLang="zh-TW" sz="2800" dirty="0"/>
            </a:br>
            <a:r>
              <a:rPr lang="en-US" altLang="zh-TW" sz="2800" dirty="0"/>
              <a:t>	has right subtree equal to B(T</a:t>
            </a:r>
            <a:r>
              <a:rPr lang="en-US" altLang="zh-TW" sz="2800" baseline="-25000" dirty="0"/>
              <a:t>2</a:t>
            </a:r>
            <a:r>
              <a:rPr lang="en-US" altLang="zh-TW" sz="2800" dirty="0"/>
              <a:t>,T</a:t>
            </a:r>
            <a:r>
              <a:rPr lang="en-US" altLang="zh-TW" sz="2800" baseline="-25000" dirty="0"/>
              <a:t>3</a:t>
            </a:r>
            <a:r>
              <a:rPr lang="en-US" altLang="zh-TW" sz="2800" dirty="0"/>
              <a:t>,…,T</a:t>
            </a:r>
            <a:r>
              <a:rPr lang="en-US" altLang="zh-TW" sz="2800" baseline="-25000" dirty="0"/>
              <a:t>n</a:t>
            </a:r>
            <a:r>
              <a:rPr lang="en-US" altLang="zh-TW" sz="2800" dirty="0"/>
              <a:t>)</a:t>
            </a:r>
            <a:endParaRPr lang="en-US" altLang="zh-TW" dirty="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頁尾版面配置區 2">
            <a:extLst>
              <a:ext uri="{FF2B5EF4-FFF2-40B4-BE49-F238E27FC236}">
                <a16:creationId xmlns:a16="http://schemas.microsoft.com/office/drawing/2014/main" id="{49EDA283-3543-284B-AF23-D3BF168BB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103426" name="投影片編號版面配置區 3">
            <a:extLst>
              <a:ext uri="{FF2B5EF4-FFF2-40B4-BE49-F238E27FC236}">
                <a16:creationId xmlns:a16="http://schemas.microsoft.com/office/drawing/2014/main" id="{B3B439A4-18B8-0241-AADD-1DE18E5D5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4D5C2F57-0BE2-6249-8E38-15CFE8B5E92C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124</a:t>
            </a:fld>
            <a:endParaRPr lang="en-US" altLang="zh-TW" sz="1400"/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D65CABB2-74CB-4044-A799-CB614E21E3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Forest Traversals</a:t>
            </a:r>
          </a:p>
        </p:txBody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C600416C-6A3E-324C-8F21-7A2D423C0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58825"/>
            <a:ext cx="91630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dirty="0"/>
              <a:t>Preorder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dirty="0"/>
              <a:t>If F is empty, then return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dirty="0"/>
              <a:t>Visit the root of the first tree of F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dirty="0"/>
              <a:t>Traverse the subtrees of the first tree</a:t>
            </a:r>
            <a:br>
              <a:rPr lang="en-US" altLang="zh-TW" dirty="0"/>
            </a:br>
            <a:r>
              <a:rPr lang="en-US" altLang="zh-TW" dirty="0"/>
              <a:t>in tree preorder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dirty="0"/>
              <a:t>Traverse the remaining trees of F </a:t>
            </a:r>
            <a:br>
              <a:rPr lang="en-US" altLang="zh-TW" dirty="0"/>
            </a:br>
            <a:r>
              <a:rPr lang="en-US" altLang="zh-TW" dirty="0"/>
              <a:t>in preorder</a:t>
            </a:r>
          </a:p>
          <a:p>
            <a:pPr eaLnBrk="1" hangingPunct="1"/>
            <a:r>
              <a:rPr lang="en-US" altLang="zh-TW" dirty="0" err="1"/>
              <a:t>Inorder</a:t>
            </a:r>
            <a:endParaRPr lang="en-US" altLang="zh-TW" dirty="0"/>
          </a:p>
          <a:p>
            <a:pPr lvl="1" eaLnBrk="1" hangingPunct="1">
              <a:lnSpc>
                <a:spcPct val="80000"/>
              </a:lnSpc>
            </a:pPr>
            <a:r>
              <a:rPr lang="en-US" altLang="zh-TW" dirty="0"/>
              <a:t>If F is empty, then return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dirty="0"/>
              <a:t>Traverse the subtrees of the first tree in tree </a:t>
            </a:r>
            <a:r>
              <a:rPr lang="en-US" altLang="zh-TW" dirty="0" err="1"/>
              <a:t>inorder</a:t>
            </a:r>
            <a:endParaRPr lang="en-US" altLang="zh-TW" dirty="0"/>
          </a:p>
          <a:p>
            <a:pPr lvl="1" eaLnBrk="1" hangingPunct="1">
              <a:lnSpc>
                <a:spcPct val="80000"/>
              </a:lnSpc>
            </a:pPr>
            <a:r>
              <a:rPr lang="en-US" altLang="zh-TW" dirty="0"/>
              <a:t>Visit the root of the first tree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dirty="0"/>
              <a:t>Traverse the remaining trees of F is </a:t>
            </a:r>
            <a:r>
              <a:rPr lang="en-US" altLang="zh-TW" dirty="0" err="1"/>
              <a:t>indorer</a:t>
            </a:r>
            <a:endParaRPr lang="en-US" altLang="zh-TW"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C87E52C-C55D-0B48-A3A1-28B09A93487D}"/>
              </a:ext>
            </a:extLst>
          </p:cNvPr>
          <p:cNvGrpSpPr/>
          <p:nvPr/>
        </p:nvGrpSpPr>
        <p:grpSpPr>
          <a:xfrm>
            <a:off x="6000750" y="876300"/>
            <a:ext cx="2992438" cy="3554412"/>
            <a:chOff x="9312275" y="0"/>
            <a:chExt cx="2992438" cy="3554412"/>
          </a:xfrm>
        </p:grpSpPr>
        <p:sp>
          <p:nvSpPr>
            <p:cNvPr id="31" name="Oval 28">
              <a:extLst>
                <a:ext uri="{FF2B5EF4-FFF2-40B4-BE49-F238E27FC236}">
                  <a16:creationId xmlns:a16="http://schemas.microsoft.com/office/drawing/2014/main" id="{3D5284F5-CA06-F14A-AA63-74F4C0F1A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12588" y="1647825"/>
              <a:ext cx="392112" cy="392112"/>
            </a:xfrm>
            <a:prstGeom prst="ellipse">
              <a:avLst/>
            </a:prstGeom>
            <a:solidFill>
              <a:srgbClr val="003399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551F2DF7-DA74-C547-BCB4-CDF3D8E954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3700" y="1641475"/>
              <a:ext cx="4048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G</a:t>
              </a:r>
            </a:p>
          </p:txBody>
        </p:sp>
        <p:sp>
          <p:nvSpPr>
            <p:cNvPr id="33" name="Oval 30">
              <a:extLst>
                <a:ext uri="{FF2B5EF4-FFF2-40B4-BE49-F238E27FC236}">
                  <a16:creationId xmlns:a16="http://schemas.microsoft.com/office/drawing/2014/main" id="{3CF4E7DE-0CF9-0748-91A1-A17EA09EE6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25238" y="2401887"/>
              <a:ext cx="392112" cy="392113"/>
            </a:xfrm>
            <a:prstGeom prst="ellipse">
              <a:avLst/>
            </a:prstGeom>
            <a:solidFill>
              <a:srgbClr val="003399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4" name="Oval 31">
              <a:extLst>
                <a:ext uri="{FF2B5EF4-FFF2-40B4-BE49-F238E27FC236}">
                  <a16:creationId xmlns:a16="http://schemas.microsoft.com/office/drawing/2014/main" id="{F5A0D478-EFB2-2F49-8D95-7A25B8E0FF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600" y="3081337"/>
              <a:ext cx="392113" cy="392113"/>
            </a:xfrm>
            <a:prstGeom prst="ellipse">
              <a:avLst/>
            </a:prstGeom>
            <a:solidFill>
              <a:srgbClr val="003399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5" name="Line 32">
              <a:extLst>
                <a:ext uri="{FF2B5EF4-FFF2-40B4-BE49-F238E27FC236}">
                  <a16:creationId xmlns:a16="http://schemas.microsoft.com/office/drawing/2014/main" id="{433E163F-AE6F-A544-A00A-0621BDB251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612563" y="2017712"/>
              <a:ext cx="284162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" name="Line 33">
              <a:extLst>
                <a:ext uri="{FF2B5EF4-FFF2-40B4-BE49-F238E27FC236}">
                  <a16:creationId xmlns:a16="http://schemas.microsoft.com/office/drawing/2014/main" id="{58D3205C-0B28-9D42-91E6-C2AD747595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17338" y="2768600"/>
              <a:ext cx="382587" cy="2968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7" name="Rectangle 34">
              <a:extLst>
                <a:ext uri="{FF2B5EF4-FFF2-40B4-BE49-F238E27FC236}">
                  <a16:creationId xmlns:a16="http://schemas.microsoft.com/office/drawing/2014/main" id="{63C1970A-3AF4-204E-81FF-3E65949A0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700" y="2403475"/>
              <a:ext cx="4048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H</a:t>
              </a:r>
            </a:p>
          </p:txBody>
        </p:sp>
        <p:sp>
          <p:nvSpPr>
            <p:cNvPr id="38" name="Rectangle 35">
              <a:extLst>
                <a:ext uri="{FF2B5EF4-FFF2-40B4-BE49-F238E27FC236}">
                  <a16:creationId xmlns:a16="http://schemas.microsoft.com/office/drawing/2014/main" id="{D3C1B245-7507-394F-AA46-B2B83EE209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9275" y="3097212"/>
              <a:ext cx="285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I</a:t>
              </a:r>
            </a:p>
          </p:txBody>
        </p:sp>
        <p:sp>
          <p:nvSpPr>
            <p:cNvPr id="39" name="Oval 36">
              <a:extLst>
                <a:ext uri="{FF2B5EF4-FFF2-40B4-BE49-F238E27FC236}">
                  <a16:creationId xmlns:a16="http://schemas.microsoft.com/office/drawing/2014/main" id="{0229EBE7-AEC8-9944-B08D-878B995E7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21913" y="6350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40" name="Rectangle 37">
              <a:extLst>
                <a:ext uri="{FF2B5EF4-FFF2-40B4-BE49-F238E27FC236}">
                  <a16:creationId xmlns:a16="http://schemas.microsoft.com/office/drawing/2014/main" id="{EDE11D7C-CFA9-7049-967A-B6785A9DD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33025" y="0"/>
              <a:ext cx="4048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A</a:t>
              </a:r>
            </a:p>
          </p:txBody>
        </p:sp>
        <p:sp>
          <p:nvSpPr>
            <p:cNvPr id="41" name="Oval 38">
              <a:extLst>
                <a:ext uri="{FF2B5EF4-FFF2-40B4-BE49-F238E27FC236}">
                  <a16:creationId xmlns:a16="http://schemas.microsoft.com/office/drawing/2014/main" id="{5E93C30A-3BE7-C544-A9F2-C01DAC1691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12275" y="842962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42" name="Oval 39">
              <a:extLst>
                <a:ext uri="{FF2B5EF4-FFF2-40B4-BE49-F238E27FC236}">
                  <a16:creationId xmlns:a16="http://schemas.microsoft.com/office/drawing/2014/main" id="{6B733E6D-3AB6-E84E-9CC5-B21109AAD6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39375" y="2390775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43" name="Line 40">
              <a:extLst>
                <a:ext uri="{FF2B5EF4-FFF2-40B4-BE49-F238E27FC236}">
                  <a16:creationId xmlns:a16="http://schemas.microsoft.com/office/drawing/2014/main" id="{B24128D2-9BD8-CD4F-BADB-CF5D8AD819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493250" y="376237"/>
              <a:ext cx="812800" cy="4746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4" name="Line 41">
              <a:extLst>
                <a:ext uri="{FF2B5EF4-FFF2-40B4-BE49-F238E27FC236}">
                  <a16:creationId xmlns:a16="http://schemas.microsoft.com/office/drawing/2014/main" id="{A17B1EB6-3AC3-0A46-9B74-B84DADD07D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31475" y="365125"/>
              <a:ext cx="996950" cy="4857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" name="Oval 42">
              <a:extLst>
                <a:ext uri="{FF2B5EF4-FFF2-40B4-BE49-F238E27FC236}">
                  <a16:creationId xmlns:a16="http://schemas.microsoft.com/office/drawing/2014/main" id="{5C54205C-57F4-D342-A391-0C85F39453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55200" y="1658937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46" name="Line 43">
              <a:extLst>
                <a:ext uri="{FF2B5EF4-FFF2-40B4-BE49-F238E27FC236}">
                  <a16:creationId xmlns:a16="http://schemas.microsoft.com/office/drawing/2014/main" id="{815121B5-C0EE-9E4F-B9CF-7920F89444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10725" y="1217612"/>
              <a:ext cx="382588" cy="4429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" name="Rectangle 44">
              <a:extLst>
                <a:ext uri="{FF2B5EF4-FFF2-40B4-BE49-F238E27FC236}">
                  <a16:creationId xmlns:a16="http://schemas.microsoft.com/office/drawing/2014/main" id="{5F12CE95-92ED-1E41-8C38-0235291994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563" y="855662"/>
              <a:ext cx="3873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B</a:t>
              </a:r>
            </a:p>
          </p:txBody>
        </p:sp>
        <p:sp>
          <p:nvSpPr>
            <p:cNvPr id="48" name="Rectangle 45">
              <a:extLst>
                <a:ext uri="{FF2B5EF4-FFF2-40B4-BE49-F238E27FC236}">
                  <a16:creationId xmlns:a16="http://schemas.microsoft.com/office/drawing/2014/main" id="{FD7B0E68-4875-4D4A-8A61-2518E4C9F4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8850" y="1673225"/>
              <a:ext cx="3873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C</a:t>
              </a:r>
            </a:p>
          </p:txBody>
        </p:sp>
        <p:sp>
          <p:nvSpPr>
            <p:cNvPr id="49" name="Rectangle 46">
              <a:extLst>
                <a:ext uri="{FF2B5EF4-FFF2-40B4-BE49-F238E27FC236}">
                  <a16:creationId xmlns:a16="http://schemas.microsoft.com/office/drawing/2014/main" id="{2A646255-BEA7-E041-B867-AA631519C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4138" y="2405062"/>
              <a:ext cx="4048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D</a:t>
              </a:r>
            </a:p>
          </p:txBody>
        </p:sp>
        <p:sp>
          <p:nvSpPr>
            <p:cNvPr id="50" name="Oval 47">
              <a:extLst>
                <a:ext uri="{FF2B5EF4-FFF2-40B4-BE49-F238E27FC236}">
                  <a16:creationId xmlns:a16="http://schemas.microsoft.com/office/drawing/2014/main" id="{15AC76F6-3E74-EC4E-B302-848E9FB102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15650" y="1654175"/>
              <a:ext cx="392113" cy="39211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51" name="Rectangle 48">
              <a:extLst>
                <a:ext uri="{FF2B5EF4-FFF2-40B4-BE49-F238E27FC236}">
                  <a16:creationId xmlns:a16="http://schemas.microsoft.com/office/drawing/2014/main" id="{15F41AC6-FD57-4348-A93C-E7CDFE570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45813" y="1657350"/>
              <a:ext cx="3540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F</a:t>
              </a:r>
            </a:p>
          </p:txBody>
        </p:sp>
        <p:sp>
          <p:nvSpPr>
            <p:cNvPr id="52" name="Oval 49">
              <a:extLst>
                <a:ext uri="{FF2B5EF4-FFF2-40B4-BE49-F238E27FC236}">
                  <a16:creationId xmlns:a16="http://schemas.microsoft.com/office/drawing/2014/main" id="{7B0B0283-EA4B-5646-8D52-F77A32161B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0625" y="849312"/>
              <a:ext cx="392113" cy="39211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53" name="Rectangle 50">
              <a:extLst>
                <a:ext uri="{FF2B5EF4-FFF2-40B4-BE49-F238E27FC236}">
                  <a16:creationId xmlns:a16="http://schemas.microsoft.com/office/drawing/2014/main" id="{0746D46C-E064-E741-B4E9-D35ADF095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85550" y="866775"/>
              <a:ext cx="3698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E</a:t>
              </a:r>
            </a:p>
          </p:txBody>
        </p:sp>
        <p:sp>
          <p:nvSpPr>
            <p:cNvPr id="54" name="Line 51">
              <a:extLst>
                <a:ext uri="{FF2B5EF4-FFF2-40B4-BE49-F238E27FC236}">
                  <a16:creationId xmlns:a16="http://schemas.microsoft.com/office/drawing/2014/main" id="{0F746603-729F-6947-A70A-3393AE9D23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112500" y="1196975"/>
              <a:ext cx="309563" cy="452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5" name="Line 52">
              <a:extLst>
                <a:ext uri="{FF2B5EF4-FFF2-40B4-BE49-F238E27FC236}">
                  <a16:creationId xmlns:a16="http://schemas.microsoft.com/office/drawing/2014/main" id="{435ACB00-C02B-8048-969B-0D79881371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60188" y="1231900"/>
              <a:ext cx="357187" cy="393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6" name="Line 53">
              <a:extLst>
                <a:ext uri="{FF2B5EF4-FFF2-40B4-BE49-F238E27FC236}">
                  <a16:creationId xmlns:a16="http://schemas.microsoft.com/office/drawing/2014/main" id="{06A56E22-CD4F-B841-A371-80189AB1A3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36188" y="2017712"/>
              <a:ext cx="296862" cy="3571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6C72510E-1E3F-D848-90F7-E6F93FCAF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CHAPTER 5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2DFE11C-81C4-BD46-9193-B19553E20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AA758B-06AC-1747-9C45-5C06C103C543}" type="slidenum">
              <a:rPr lang="en-US" altLang="zh-TW" smtClean="0"/>
              <a:pPr>
                <a:defRPr/>
              </a:pPr>
              <a:t>125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4504769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頁尾版面配置區 2">
            <a:extLst>
              <a:ext uri="{FF2B5EF4-FFF2-40B4-BE49-F238E27FC236}">
                <a16:creationId xmlns:a16="http://schemas.microsoft.com/office/drawing/2014/main" id="{31011E1B-C4A8-6D47-BB08-DFD20889A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105474" name="投影片編號版面配置區 3">
            <a:extLst>
              <a:ext uri="{FF2B5EF4-FFF2-40B4-BE49-F238E27FC236}">
                <a16:creationId xmlns:a16="http://schemas.microsoft.com/office/drawing/2014/main" id="{291AD025-BE08-664B-BD1A-4D4FD19D9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64816965-4804-E142-8EB8-6A2DEF3D6E49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126</a:t>
            </a:fld>
            <a:endParaRPr lang="en-US" altLang="zh-TW" sz="1400"/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11459F94-1481-7644-95B2-0B84158A0F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875" y="103188"/>
            <a:ext cx="80962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Representation of Disjoint Sets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DD374128-9A6D-504F-B311-0E62F4F02FB0}"/>
              </a:ext>
            </a:extLst>
          </p:cNvPr>
          <p:cNvGrpSpPr/>
          <p:nvPr/>
        </p:nvGrpSpPr>
        <p:grpSpPr>
          <a:xfrm>
            <a:off x="742950" y="1498600"/>
            <a:ext cx="8096250" cy="4114800"/>
            <a:chOff x="1047750" y="1981200"/>
            <a:chExt cx="8096250" cy="4114800"/>
          </a:xfrm>
        </p:grpSpPr>
        <p:sp>
          <p:nvSpPr>
            <p:cNvPr id="105476" name="Rectangle 3">
              <a:extLst>
                <a:ext uri="{FF2B5EF4-FFF2-40B4-BE49-F238E27FC236}">
                  <a16:creationId xmlns:a16="http://schemas.microsoft.com/office/drawing/2014/main" id="{7819B9CF-8C24-824E-95DC-FEEFFE0EB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7750" y="1981200"/>
              <a:ext cx="8096250" cy="411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dirty="0"/>
                <a:t>S</a:t>
              </a:r>
              <a:r>
                <a:rPr lang="en-US" altLang="zh-TW" baseline="-25000" dirty="0"/>
                <a:t>1</a:t>
              </a:r>
              <a:r>
                <a:rPr lang="en-US" altLang="zh-TW" dirty="0"/>
                <a:t>={0, 6, 7, 8}, S</a:t>
              </a:r>
              <a:r>
                <a:rPr lang="en-US" altLang="zh-TW" baseline="-25000" dirty="0"/>
                <a:t>2</a:t>
              </a:r>
              <a:r>
                <a:rPr lang="en-US" altLang="zh-TW" dirty="0"/>
                <a:t>={1, 4, 9}, S</a:t>
              </a:r>
              <a:r>
                <a:rPr lang="en-US" altLang="zh-TW" baseline="-25000" dirty="0"/>
                <a:t>3</a:t>
              </a:r>
              <a:r>
                <a:rPr lang="en-US" altLang="zh-TW" dirty="0"/>
                <a:t>={2, 3, 5}</a:t>
              </a:r>
            </a:p>
            <a:p>
              <a:pPr eaLnBrk="1" hangingPunct="1">
                <a:buFont typeface="Monotype Sorts" pitchFamily="2" charset="2"/>
                <a:buNone/>
              </a:pPr>
              <a:endParaRPr lang="en-US" altLang="zh-TW" dirty="0"/>
            </a:p>
            <a:p>
              <a:pPr eaLnBrk="1" hangingPunct="1">
                <a:buFont typeface="Monotype Sorts" pitchFamily="2" charset="2"/>
                <a:buNone/>
              </a:pPr>
              <a:endParaRPr lang="en-US" altLang="zh-TW" dirty="0"/>
            </a:p>
            <a:p>
              <a:pPr eaLnBrk="1" hangingPunct="1">
                <a:buFont typeface="Monotype Sorts" pitchFamily="2" charset="2"/>
                <a:buNone/>
              </a:pPr>
              <a:endParaRPr lang="en-US" altLang="zh-TW" dirty="0"/>
            </a:p>
            <a:p>
              <a:pPr eaLnBrk="1" hangingPunct="1"/>
              <a:r>
                <a:rPr lang="en-US" altLang="zh-TW" dirty="0"/>
                <a:t>Two operations considered here</a:t>
              </a:r>
            </a:p>
            <a:p>
              <a:pPr lvl="1" eaLnBrk="1" hangingPunct="1"/>
              <a:r>
                <a:rPr lang="en-US" altLang="zh-TW" i="1" dirty="0"/>
                <a:t>Disjoint set union  </a:t>
              </a:r>
              <a:r>
                <a:rPr lang="en-US" altLang="zh-TW" dirty="0">
                  <a:solidFill>
                    <a:srgbClr val="CC3300"/>
                  </a:solidFill>
                </a:rPr>
                <a:t>S</a:t>
              </a:r>
              <a:r>
                <a:rPr lang="en-US" altLang="zh-TW" baseline="-25000" dirty="0">
                  <a:solidFill>
                    <a:srgbClr val="CC3300"/>
                  </a:solidFill>
                </a:rPr>
                <a:t>1</a:t>
              </a:r>
              <a:r>
                <a:rPr lang="en-US" altLang="zh-TW" dirty="0">
                  <a:solidFill>
                    <a:srgbClr val="CC3300"/>
                  </a:solidFill>
                </a:rPr>
                <a:t> </a:t>
              </a:r>
              <a:r>
                <a:rPr lang="en-US" altLang="zh-TW" dirty="0">
                  <a:solidFill>
                    <a:srgbClr val="CC3300"/>
                  </a:solidFill>
                  <a:sym typeface="Symbol" pitchFamily="2" charset="2"/>
                </a:rPr>
                <a:t> S</a:t>
              </a:r>
              <a:r>
                <a:rPr lang="en-US" altLang="zh-TW" baseline="-25000" dirty="0">
                  <a:solidFill>
                    <a:srgbClr val="CC3300"/>
                  </a:solidFill>
                  <a:sym typeface="Symbol" pitchFamily="2" charset="2"/>
                </a:rPr>
                <a:t>2 </a:t>
              </a:r>
              <a:r>
                <a:rPr lang="en-US" altLang="zh-TW" dirty="0">
                  <a:solidFill>
                    <a:srgbClr val="CC3300"/>
                  </a:solidFill>
                  <a:sym typeface="Symbol" pitchFamily="2" charset="2"/>
                </a:rPr>
                <a:t>= {0,6,7,8,1,4,9}</a:t>
              </a:r>
              <a:endParaRPr lang="en-US" altLang="zh-TW" dirty="0"/>
            </a:p>
            <a:p>
              <a:pPr lvl="1" eaLnBrk="1" hangingPunct="1"/>
              <a:r>
                <a:rPr lang="en-US" altLang="zh-TW" i="1" dirty="0"/>
                <a:t>Find</a:t>
              </a:r>
              <a:r>
                <a:rPr lang="en-US" altLang="zh-TW" dirty="0"/>
                <a:t>(</a:t>
              </a:r>
              <a:r>
                <a:rPr lang="en-US" altLang="zh-TW" i="1" dirty="0" err="1"/>
                <a:t>i</a:t>
              </a:r>
              <a:r>
                <a:rPr lang="en-US" altLang="zh-TW" dirty="0"/>
                <a:t>): Find the set containing the element </a:t>
              </a:r>
              <a:r>
                <a:rPr lang="en-US" altLang="zh-TW" i="1" dirty="0" err="1"/>
                <a:t>i</a:t>
              </a:r>
              <a:r>
                <a:rPr lang="en-US" altLang="zh-TW" dirty="0"/>
                <a:t>.</a:t>
              </a:r>
              <a:br>
                <a:rPr lang="en-US" altLang="zh-TW" dirty="0"/>
              </a:br>
              <a:r>
                <a:rPr lang="en-US" altLang="zh-TW" dirty="0"/>
                <a:t>		 </a:t>
              </a:r>
              <a:r>
                <a:rPr lang="en-US" altLang="zh-TW" dirty="0">
                  <a:solidFill>
                    <a:srgbClr val="CC3300"/>
                  </a:solidFill>
                </a:rPr>
                <a:t>3 </a:t>
              </a:r>
              <a:r>
                <a:rPr lang="en-US" altLang="zh-TW" dirty="0">
                  <a:solidFill>
                    <a:srgbClr val="CC3300"/>
                  </a:solidFill>
                  <a:sym typeface="Symbol" pitchFamily="2" charset="2"/>
                </a:rPr>
                <a:t> S</a:t>
              </a:r>
              <a:r>
                <a:rPr lang="en-US" altLang="zh-TW" baseline="-25000" dirty="0">
                  <a:solidFill>
                    <a:srgbClr val="CC3300"/>
                  </a:solidFill>
                  <a:sym typeface="Symbol" pitchFamily="2" charset="2"/>
                </a:rPr>
                <a:t>3</a:t>
              </a:r>
              <a:r>
                <a:rPr lang="en-US" altLang="zh-TW" dirty="0">
                  <a:solidFill>
                    <a:srgbClr val="CC3300"/>
                  </a:solidFill>
                  <a:sym typeface="Symbol" pitchFamily="2" charset="2"/>
                </a:rPr>
                <a:t>, 8  S</a:t>
              </a:r>
              <a:r>
                <a:rPr lang="en-US" altLang="zh-TW" baseline="-25000" dirty="0">
                  <a:solidFill>
                    <a:srgbClr val="CC3300"/>
                  </a:solidFill>
                  <a:sym typeface="Symbol" pitchFamily="2" charset="2"/>
                </a:rPr>
                <a:t>1</a:t>
              </a:r>
            </a:p>
          </p:txBody>
        </p: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B565E491-A40B-CA4C-9694-5903F6BBFEAD}"/>
                </a:ext>
              </a:extLst>
            </p:cNvPr>
            <p:cNvGrpSpPr/>
            <p:nvPr/>
          </p:nvGrpSpPr>
          <p:grpSpPr>
            <a:xfrm>
              <a:off x="1990725" y="2554288"/>
              <a:ext cx="6721475" cy="1900237"/>
              <a:chOff x="1990725" y="2554288"/>
              <a:chExt cx="6721475" cy="1900237"/>
            </a:xfrm>
          </p:grpSpPr>
          <p:sp>
            <p:nvSpPr>
              <p:cNvPr id="105477" name="Oval 4">
                <a:extLst>
                  <a:ext uri="{FF2B5EF4-FFF2-40B4-BE49-F238E27FC236}">
                    <a16:creationId xmlns:a16="http://schemas.microsoft.com/office/drawing/2014/main" id="{C0AD461C-BFD3-194D-B7A0-B3DDEE877D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3500" y="2633663"/>
                <a:ext cx="392113" cy="39211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105478" name="Rectangle 5">
                <a:extLst>
                  <a:ext uri="{FF2B5EF4-FFF2-40B4-BE49-F238E27FC236}">
                    <a16:creationId xmlns:a16="http://schemas.microsoft.com/office/drawing/2014/main" id="{A05B351C-ED2D-AF4A-9A7C-EDED9CB55D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4613" y="2627313"/>
                <a:ext cx="3365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0</a:t>
                </a:r>
              </a:p>
            </p:txBody>
          </p:sp>
          <p:sp>
            <p:nvSpPr>
              <p:cNvPr id="105479" name="Oval 6">
                <a:extLst>
                  <a:ext uri="{FF2B5EF4-FFF2-40B4-BE49-F238E27FC236}">
                    <a16:creationId xmlns:a16="http://schemas.microsoft.com/office/drawing/2014/main" id="{4361103C-3496-D948-ACC8-BBD8C71FA0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0725" y="3578225"/>
                <a:ext cx="392113" cy="392113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105480" name="Oval 7">
                <a:extLst>
                  <a:ext uri="{FF2B5EF4-FFF2-40B4-BE49-F238E27FC236}">
                    <a16:creationId xmlns:a16="http://schemas.microsoft.com/office/drawing/2014/main" id="{DEF007DD-88EC-0942-AF1B-80293ABCDC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1200" y="3541713"/>
                <a:ext cx="392113" cy="39211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105481" name="Line 8">
                <a:extLst>
                  <a:ext uri="{FF2B5EF4-FFF2-40B4-BE49-F238E27FC236}">
                    <a16:creationId xmlns:a16="http://schemas.microsoft.com/office/drawing/2014/main" id="{7C839D0F-D39A-854D-8470-AB4C01636F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81225" y="3003550"/>
                <a:ext cx="506413" cy="56673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stealth" w="med" len="lg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5482" name="Line 9">
                <a:extLst>
                  <a:ext uri="{FF2B5EF4-FFF2-40B4-BE49-F238E27FC236}">
                    <a16:creationId xmlns:a16="http://schemas.microsoft.com/office/drawing/2014/main" id="{425F4E1F-0783-E645-A037-87E643C45A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3063" y="2992438"/>
                <a:ext cx="482600" cy="54292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stealth" w="med" len="lg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5483" name="Oval 10">
                <a:extLst>
                  <a:ext uri="{FF2B5EF4-FFF2-40B4-BE49-F238E27FC236}">
                    <a16:creationId xmlns:a16="http://schemas.microsoft.com/office/drawing/2014/main" id="{9E227E4A-70F1-5D40-B78D-A420335339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0013" y="3562350"/>
                <a:ext cx="392112" cy="392113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105484" name="Line 11">
                <a:extLst>
                  <a:ext uri="{FF2B5EF4-FFF2-40B4-BE49-F238E27FC236}">
                    <a16:creationId xmlns:a16="http://schemas.microsoft.com/office/drawing/2014/main" id="{2C24A17C-E911-1B4F-87EF-3350973BC2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24163" y="3022600"/>
                <a:ext cx="0" cy="5238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stealth" w="med" len="lg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5485" name="Rectangle 12">
                <a:extLst>
                  <a:ext uri="{FF2B5EF4-FFF2-40B4-BE49-F238E27FC236}">
                    <a16:creationId xmlns:a16="http://schemas.microsoft.com/office/drawing/2014/main" id="{DBF69EA9-15BC-7149-A1DD-922523464C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5013" y="3590925"/>
                <a:ext cx="3365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6</a:t>
                </a:r>
              </a:p>
            </p:txBody>
          </p:sp>
          <p:sp>
            <p:nvSpPr>
              <p:cNvPr id="105486" name="Rectangle 13">
                <a:extLst>
                  <a:ext uri="{FF2B5EF4-FFF2-40B4-BE49-F238E27FC236}">
                    <a16:creationId xmlns:a16="http://schemas.microsoft.com/office/drawing/2014/main" id="{7F6B5D4F-EDE8-4946-AF56-6A415C60E7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6363" y="3576638"/>
                <a:ext cx="3365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7</a:t>
                </a:r>
              </a:p>
            </p:txBody>
          </p:sp>
          <p:sp>
            <p:nvSpPr>
              <p:cNvPr id="105487" name="Rectangle 14">
                <a:extLst>
                  <a:ext uri="{FF2B5EF4-FFF2-40B4-BE49-F238E27FC236}">
                    <a16:creationId xmlns:a16="http://schemas.microsoft.com/office/drawing/2014/main" id="{D9F8B90F-F5AC-464F-8D73-C33712B7E9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5963" y="3556000"/>
                <a:ext cx="3365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8</a:t>
                </a:r>
              </a:p>
            </p:txBody>
          </p:sp>
          <p:sp>
            <p:nvSpPr>
              <p:cNvPr id="105488" name="Oval 15">
                <a:extLst>
                  <a:ext uri="{FF2B5EF4-FFF2-40B4-BE49-F238E27FC236}">
                    <a16:creationId xmlns:a16="http://schemas.microsoft.com/office/drawing/2014/main" id="{7394ED3A-4B00-7E49-90CD-E386196224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8738" y="2598738"/>
                <a:ext cx="392112" cy="39211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105489" name="Rectangle 16">
                <a:extLst>
                  <a:ext uri="{FF2B5EF4-FFF2-40B4-BE49-F238E27FC236}">
                    <a16:creationId xmlns:a16="http://schemas.microsoft.com/office/drawing/2014/main" id="{7CACCD92-2D84-694C-97B7-2A52F787BB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9850" y="2592388"/>
                <a:ext cx="339837" cy="4623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 dirty="0"/>
                  <a:t>4</a:t>
                </a:r>
              </a:p>
            </p:txBody>
          </p:sp>
          <p:sp>
            <p:nvSpPr>
              <p:cNvPr id="105490" name="Oval 17">
                <a:extLst>
                  <a:ext uri="{FF2B5EF4-FFF2-40B4-BE49-F238E27FC236}">
                    <a16:creationId xmlns:a16="http://schemas.microsoft.com/office/drawing/2014/main" id="{9B9E2725-AA58-BB4C-8501-4E0507C6B1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5963" y="3543300"/>
                <a:ext cx="392112" cy="392113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105491" name="Oval 18">
                <a:extLst>
                  <a:ext uri="{FF2B5EF4-FFF2-40B4-BE49-F238E27FC236}">
                    <a16:creationId xmlns:a16="http://schemas.microsoft.com/office/drawing/2014/main" id="{56A8EBA5-1F65-674E-BDF7-57332FED0D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86438" y="3506788"/>
                <a:ext cx="392112" cy="39211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105492" name="Line 19">
                <a:extLst>
                  <a:ext uri="{FF2B5EF4-FFF2-40B4-BE49-F238E27FC236}">
                    <a16:creationId xmlns:a16="http://schemas.microsoft.com/office/drawing/2014/main" id="{866B439C-F720-9242-BBDB-B2748B0BBD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16463" y="2968625"/>
                <a:ext cx="506412" cy="56673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stealth" w="med" len="lg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5493" name="Line 20">
                <a:extLst>
                  <a:ext uri="{FF2B5EF4-FFF2-40B4-BE49-F238E27FC236}">
                    <a16:creationId xmlns:a16="http://schemas.microsoft.com/office/drawing/2014/main" id="{872440A0-F664-584A-9BC9-35320300C0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8300" y="2957513"/>
                <a:ext cx="482600" cy="54292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stealth" w="med" len="lg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5494" name="Rectangle 21">
                <a:extLst>
                  <a:ext uri="{FF2B5EF4-FFF2-40B4-BE49-F238E27FC236}">
                    <a16:creationId xmlns:a16="http://schemas.microsoft.com/office/drawing/2014/main" id="{70CCF94F-B08E-B446-9811-A69993E58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0250" y="3556000"/>
                <a:ext cx="339837" cy="4623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 dirty="0"/>
                  <a:t>1</a:t>
                </a:r>
              </a:p>
            </p:txBody>
          </p:sp>
          <p:sp>
            <p:nvSpPr>
              <p:cNvPr id="105495" name="Rectangle 22">
                <a:extLst>
                  <a:ext uri="{FF2B5EF4-FFF2-40B4-BE49-F238E27FC236}">
                    <a16:creationId xmlns:a16="http://schemas.microsoft.com/office/drawing/2014/main" id="{9DAF9306-D0B0-4E47-ADEA-FEB2477AC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91200" y="3521075"/>
                <a:ext cx="3365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9</a:t>
                </a:r>
              </a:p>
            </p:txBody>
          </p:sp>
          <p:sp>
            <p:nvSpPr>
              <p:cNvPr id="105496" name="Oval 23">
                <a:extLst>
                  <a:ext uri="{FF2B5EF4-FFF2-40B4-BE49-F238E27FC236}">
                    <a16:creationId xmlns:a16="http://schemas.microsoft.com/office/drawing/2014/main" id="{6447EE25-1EE7-1640-8D1B-1B463BBBAD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72388" y="2560638"/>
                <a:ext cx="392112" cy="39211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105497" name="Rectangle 24">
                <a:extLst>
                  <a:ext uri="{FF2B5EF4-FFF2-40B4-BE49-F238E27FC236}">
                    <a16:creationId xmlns:a16="http://schemas.microsoft.com/office/drawing/2014/main" id="{F372382D-2CD9-8E4F-85B1-2B1123B4F0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3500" y="2554288"/>
                <a:ext cx="3365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2</a:t>
                </a:r>
              </a:p>
            </p:txBody>
          </p:sp>
          <p:sp>
            <p:nvSpPr>
              <p:cNvPr id="105498" name="Oval 25">
                <a:extLst>
                  <a:ext uri="{FF2B5EF4-FFF2-40B4-BE49-F238E27FC236}">
                    <a16:creationId xmlns:a16="http://schemas.microsoft.com/office/drawing/2014/main" id="{0067BAF1-D9C4-474B-B75E-C3CD7CCB2C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613" y="3505200"/>
                <a:ext cx="392112" cy="392113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105499" name="Oval 26">
                <a:extLst>
                  <a:ext uri="{FF2B5EF4-FFF2-40B4-BE49-F238E27FC236}">
                    <a16:creationId xmlns:a16="http://schemas.microsoft.com/office/drawing/2014/main" id="{45678F08-5D78-8745-8511-06E58136BC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20088" y="3468688"/>
                <a:ext cx="392112" cy="39211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105500" name="Line 27">
                <a:extLst>
                  <a:ext uri="{FF2B5EF4-FFF2-40B4-BE49-F238E27FC236}">
                    <a16:creationId xmlns:a16="http://schemas.microsoft.com/office/drawing/2014/main" id="{09B64D81-0C68-F641-AC73-3077D64B53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250113" y="2930525"/>
                <a:ext cx="506412" cy="56673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stealth" w="med" len="lg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5501" name="Line 28">
                <a:extLst>
                  <a:ext uri="{FF2B5EF4-FFF2-40B4-BE49-F238E27FC236}">
                    <a16:creationId xmlns:a16="http://schemas.microsoft.com/office/drawing/2014/main" id="{CEB7E708-EDCE-AC4C-B9CF-1D84C6A28B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81950" y="2919413"/>
                <a:ext cx="482600" cy="54292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stealth" w="med" len="lg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5502" name="Rectangle 29">
                <a:extLst>
                  <a:ext uri="{FF2B5EF4-FFF2-40B4-BE49-F238E27FC236}">
                    <a16:creationId xmlns:a16="http://schemas.microsoft.com/office/drawing/2014/main" id="{24DA7A77-DB6F-AD40-83DB-F5FC68BAF8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73900" y="3517900"/>
                <a:ext cx="3365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3</a:t>
                </a:r>
              </a:p>
            </p:txBody>
          </p:sp>
          <p:sp>
            <p:nvSpPr>
              <p:cNvPr id="105503" name="Rectangle 30">
                <a:extLst>
                  <a:ext uri="{FF2B5EF4-FFF2-40B4-BE49-F238E27FC236}">
                    <a16:creationId xmlns:a16="http://schemas.microsoft.com/office/drawing/2014/main" id="{A87CE1C2-73A1-8C47-BA27-630DB2C8F1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24850" y="3482975"/>
                <a:ext cx="3365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5</a:t>
                </a:r>
              </a:p>
            </p:txBody>
          </p:sp>
          <p:sp>
            <p:nvSpPr>
              <p:cNvPr id="105504" name="Text Box 31">
                <a:extLst>
                  <a:ext uri="{FF2B5EF4-FFF2-40B4-BE49-F238E27FC236}">
                    <a16:creationId xmlns:a16="http://schemas.microsoft.com/office/drawing/2014/main" id="{37F67EC5-D892-5549-9B53-8CAD327E9D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70275" y="3997325"/>
                <a:ext cx="1506538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 dirty="0">
                    <a:solidFill>
                      <a:srgbClr val="CC3300"/>
                    </a:solidFill>
                  </a:rPr>
                  <a:t>S</a:t>
                </a:r>
                <a:r>
                  <a:rPr lang="en-US" altLang="zh-TW" sz="2400" baseline="-25000" dirty="0">
                    <a:solidFill>
                      <a:srgbClr val="CC3300"/>
                    </a:solidFill>
                  </a:rPr>
                  <a:t>i</a:t>
                </a:r>
                <a:r>
                  <a:rPr lang="en-US" altLang="zh-TW" sz="2400" dirty="0">
                    <a:solidFill>
                      <a:srgbClr val="CC3300"/>
                    </a:solidFill>
                  </a:rPr>
                  <a:t> </a:t>
                </a:r>
                <a:r>
                  <a:rPr lang="en-US" altLang="zh-TW" sz="2400" dirty="0">
                    <a:solidFill>
                      <a:srgbClr val="CC3300"/>
                    </a:solidFill>
                    <a:sym typeface="Symbol" pitchFamily="2" charset="2"/>
                  </a:rPr>
                  <a:t> </a:t>
                </a:r>
                <a:r>
                  <a:rPr lang="en-US" altLang="zh-TW" sz="2400" dirty="0" err="1">
                    <a:solidFill>
                      <a:srgbClr val="CC3300"/>
                    </a:solidFill>
                    <a:sym typeface="Symbol" pitchFamily="2" charset="2"/>
                  </a:rPr>
                  <a:t>S</a:t>
                </a:r>
                <a:r>
                  <a:rPr lang="en-US" altLang="zh-TW" sz="2400" baseline="-25000" dirty="0" err="1">
                    <a:solidFill>
                      <a:srgbClr val="CC3300"/>
                    </a:solidFill>
                    <a:sym typeface="Symbol" pitchFamily="2" charset="2"/>
                  </a:rPr>
                  <a:t>j</a:t>
                </a:r>
                <a:r>
                  <a:rPr lang="en-US" altLang="zh-TW" sz="2400" dirty="0">
                    <a:solidFill>
                      <a:srgbClr val="CC3300"/>
                    </a:solidFill>
                    <a:sym typeface="Symbol" pitchFamily="2" charset="2"/>
                  </a:rPr>
                  <a:t> = </a:t>
                </a:r>
                <a:endParaRPr lang="en-US" altLang="zh-TW" sz="2400" dirty="0">
                  <a:solidFill>
                    <a:srgbClr val="CC3300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頁尾版面配置區 2">
            <a:extLst>
              <a:ext uri="{FF2B5EF4-FFF2-40B4-BE49-F238E27FC236}">
                <a16:creationId xmlns:a16="http://schemas.microsoft.com/office/drawing/2014/main" id="{90E9B80E-66A3-7F42-8DC4-F3EF9BAEF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106498" name="投影片編號版面配置區 3">
            <a:extLst>
              <a:ext uri="{FF2B5EF4-FFF2-40B4-BE49-F238E27FC236}">
                <a16:creationId xmlns:a16="http://schemas.microsoft.com/office/drawing/2014/main" id="{AC9AD2AA-833A-4A41-A6BF-56A05CA10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09075045-20FD-0B46-AAB9-0EA7578268CC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127</a:t>
            </a:fld>
            <a:endParaRPr lang="en-US" altLang="zh-TW" sz="1400"/>
          </a:p>
        </p:txBody>
      </p:sp>
      <p:sp>
        <p:nvSpPr>
          <p:cNvPr id="106499" name="Rectangle 1026">
            <a:extLst>
              <a:ext uri="{FF2B5EF4-FFF2-40B4-BE49-F238E27FC236}">
                <a16:creationId xmlns:a16="http://schemas.microsoft.com/office/drawing/2014/main" id="{BDCDBDF2-8235-EC40-9782-B1B5B09F71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" y="49530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Disjoint Set Union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6281218B-9128-F743-B4D8-391F2977A4B6}"/>
              </a:ext>
            </a:extLst>
          </p:cNvPr>
          <p:cNvGrpSpPr/>
          <p:nvPr/>
        </p:nvGrpSpPr>
        <p:grpSpPr>
          <a:xfrm>
            <a:off x="1062038" y="1527175"/>
            <a:ext cx="7150100" cy="4170363"/>
            <a:chOff x="1443038" y="1641475"/>
            <a:chExt cx="7150100" cy="4170363"/>
          </a:xfrm>
        </p:grpSpPr>
        <p:sp>
          <p:nvSpPr>
            <p:cNvPr id="106500" name="Oval 1027">
              <a:extLst>
                <a:ext uri="{FF2B5EF4-FFF2-40B4-BE49-F238E27FC236}">
                  <a16:creationId xmlns:a16="http://schemas.microsoft.com/office/drawing/2014/main" id="{1B8558C3-E377-DC4A-816C-6A2F3673D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000" y="3349625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6501" name="Rectangle 1028">
              <a:extLst>
                <a:ext uri="{FF2B5EF4-FFF2-40B4-BE49-F238E27FC236}">
                  <a16:creationId xmlns:a16="http://schemas.microsoft.com/office/drawing/2014/main" id="{8693D801-1951-924C-BA7F-3ED0F6813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7113" y="3343275"/>
              <a:ext cx="339837" cy="462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4</a:t>
              </a:r>
            </a:p>
          </p:txBody>
        </p:sp>
        <p:sp>
          <p:nvSpPr>
            <p:cNvPr id="106502" name="Oval 1029">
              <a:extLst>
                <a:ext uri="{FF2B5EF4-FFF2-40B4-BE49-F238E27FC236}">
                  <a16:creationId xmlns:a16="http://schemas.microsoft.com/office/drawing/2014/main" id="{A5B596B3-09E2-B349-A87A-86C6385D6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225" y="4294188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6503" name="Oval 1030">
              <a:extLst>
                <a:ext uri="{FF2B5EF4-FFF2-40B4-BE49-F238E27FC236}">
                  <a16:creationId xmlns:a16="http://schemas.microsoft.com/office/drawing/2014/main" id="{CB7FF2EF-0E0E-F244-B1B4-7A5E8206B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700" y="4257675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6504" name="Line 1031">
              <a:extLst>
                <a:ext uri="{FF2B5EF4-FFF2-40B4-BE49-F238E27FC236}">
                  <a16:creationId xmlns:a16="http://schemas.microsoft.com/office/drawing/2014/main" id="{0B70C630-4BBB-B24F-A8C1-54265F2A17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3725" y="3719513"/>
              <a:ext cx="506413" cy="5667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6505" name="Line 1032">
              <a:extLst>
                <a:ext uri="{FF2B5EF4-FFF2-40B4-BE49-F238E27FC236}">
                  <a16:creationId xmlns:a16="http://schemas.microsoft.com/office/drawing/2014/main" id="{EC1AFADB-5391-D84C-8791-2562FBFFD8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5563" y="3708400"/>
              <a:ext cx="482600" cy="5429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6506" name="Rectangle 1033">
              <a:extLst>
                <a:ext uri="{FF2B5EF4-FFF2-40B4-BE49-F238E27FC236}">
                  <a16:creationId xmlns:a16="http://schemas.microsoft.com/office/drawing/2014/main" id="{B13E682C-1A65-E242-9B95-981FDA405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7513" y="4306888"/>
              <a:ext cx="339837" cy="462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1</a:t>
              </a:r>
            </a:p>
          </p:txBody>
        </p:sp>
        <p:sp>
          <p:nvSpPr>
            <p:cNvPr id="106507" name="Rectangle 1034">
              <a:extLst>
                <a:ext uri="{FF2B5EF4-FFF2-40B4-BE49-F238E27FC236}">
                  <a16:creationId xmlns:a16="http://schemas.microsoft.com/office/drawing/2014/main" id="{37C5818A-3B62-604C-A9E7-74B9479F5F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463" y="4271963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9</a:t>
              </a:r>
            </a:p>
          </p:txBody>
        </p:sp>
        <p:sp>
          <p:nvSpPr>
            <p:cNvPr id="106508" name="Oval 1035">
              <a:extLst>
                <a:ext uri="{FF2B5EF4-FFF2-40B4-BE49-F238E27FC236}">
                  <a16:creationId xmlns:a16="http://schemas.microsoft.com/office/drawing/2014/main" id="{A7B9211E-DF19-9B41-B6BC-C14977E1D3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5813" y="2455863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6509" name="Rectangle 1036">
              <a:extLst>
                <a:ext uri="{FF2B5EF4-FFF2-40B4-BE49-F238E27FC236}">
                  <a16:creationId xmlns:a16="http://schemas.microsoft.com/office/drawing/2014/main" id="{0F9F2630-9CF9-A14E-90FF-BA449B338D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6925" y="2449513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0</a:t>
              </a:r>
            </a:p>
          </p:txBody>
        </p:sp>
        <p:sp>
          <p:nvSpPr>
            <p:cNvPr id="106510" name="Oval 1037">
              <a:extLst>
                <a:ext uri="{FF2B5EF4-FFF2-40B4-BE49-F238E27FC236}">
                  <a16:creationId xmlns:a16="http://schemas.microsoft.com/office/drawing/2014/main" id="{F2E9A5A6-8E48-EC4F-BA50-ECC94A527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3038" y="3400425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6511" name="Oval 1038">
              <a:extLst>
                <a:ext uri="{FF2B5EF4-FFF2-40B4-BE49-F238E27FC236}">
                  <a16:creationId xmlns:a16="http://schemas.microsoft.com/office/drawing/2014/main" id="{11F15532-CA66-9543-A92E-BFEC3E1877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3513" y="3363913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6512" name="Line 1039">
              <a:extLst>
                <a:ext uri="{FF2B5EF4-FFF2-40B4-BE49-F238E27FC236}">
                  <a16:creationId xmlns:a16="http://schemas.microsoft.com/office/drawing/2014/main" id="{2CA65C5F-A1CB-5B48-9C45-5AC441D145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33538" y="2825750"/>
              <a:ext cx="506412" cy="5667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6513" name="Line 1040">
              <a:extLst>
                <a:ext uri="{FF2B5EF4-FFF2-40B4-BE49-F238E27FC236}">
                  <a16:creationId xmlns:a16="http://schemas.microsoft.com/office/drawing/2014/main" id="{86D588BA-87A3-604C-A82E-560600D48A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65375" y="2814638"/>
              <a:ext cx="482600" cy="5429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6514" name="Oval 1041">
              <a:extLst>
                <a:ext uri="{FF2B5EF4-FFF2-40B4-BE49-F238E27FC236}">
                  <a16:creationId xmlns:a16="http://schemas.microsoft.com/office/drawing/2014/main" id="{585D4C23-1E85-C84C-BA59-A9441147AB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2325" y="3384550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6515" name="Line 1042">
              <a:extLst>
                <a:ext uri="{FF2B5EF4-FFF2-40B4-BE49-F238E27FC236}">
                  <a16:creationId xmlns:a16="http://schemas.microsoft.com/office/drawing/2014/main" id="{9DD16A34-1893-5D47-8450-55E2FB5BE9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6475" y="2844800"/>
              <a:ext cx="0" cy="523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6516" name="Rectangle 1043">
              <a:extLst>
                <a:ext uri="{FF2B5EF4-FFF2-40B4-BE49-F238E27FC236}">
                  <a16:creationId xmlns:a16="http://schemas.microsoft.com/office/drawing/2014/main" id="{F5F930DB-35FF-E245-BA28-A54385E024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7325" y="341312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6</a:t>
              </a:r>
            </a:p>
          </p:txBody>
        </p:sp>
        <p:sp>
          <p:nvSpPr>
            <p:cNvPr id="106517" name="Rectangle 1044">
              <a:extLst>
                <a:ext uri="{FF2B5EF4-FFF2-40B4-BE49-F238E27FC236}">
                  <a16:creationId xmlns:a16="http://schemas.microsoft.com/office/drawing/2014/main" id="{4D2EAC11-1706-5D43-ADC2-0934C44ECF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8675" y="3398838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7</a:t>
              </a:r>
            </a:p>
          </p:txBody>
        </p:sp>
        <p:sp>
          <p:nvSpPr>
            <p:cNvPr id="106518" name="Rectangle 1045">
              <a:extLst>
                <a:ext uri="{FF2B5EF4-FFF2-40B4-BE49-F238E27FC236}">
                  <a16:creationId xmlns:a16="http://schemas.microsoft.com/office/drawing/2014/main" id="{80789747-88CA-B845-8B25-99237DC8A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8275" y="3378200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8</a:t>
              </a:r>
            </a:p>
          </p:txBody>
        </p:sp>
        <p:sp>
          <p:nvSpPr>
            <p:cNvPr id="106519" name="Line 1046">
              <a:extLst>
                <a:ext uri="{FF2B5EF4-FFF2-40B4-BE49-F238E27FC236}">
                  <a16:creationId xmlns:a16="http://schemas.microsoft.com/office/drawing/2014/main" id="{4EA3F64E-143A-3C48-8A33-7416560D3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492375" y="2774950"/>
              <a:ext cx="1262063" cy="558800"/>
            </a:xfrm>
            <a:prstGeom prst="line">
              <a:avLst/>
            </a:prstGeom>
            <a:noFill/>
            <a:ln w="12700">
              <a:solidFill>
                <a:srgbClr val="CC3300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6520" name="Oval 1047">
              <a:extLst>
                <a:ext uri="{FF2B5EF4-FFF2-40B4-BE49-F238E27FC236}">
                  <a16:creationId xmlns:a16="http://schemas.microsoft.com/office/drawing/2014/main" id="{43BF7040-71C1-004A-B2CB-364C1AA194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3325" y="2322513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6521" name="Rectangle 1048">
              <a:extLst>
                <a:ext uri="{FF2B5EF4-FFF2-40B4-BE49-F238E27FC236}">
                  <a16:creationId xmlns:a16="http://schemas.microsoft.com/office/drawing/2014/main" id="{802DE07E-08E3-6347-951D-7B6D6460D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4438" y="2316163"/>
              <a:ext cx="339837" cy="462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4</a:t>
              </a:r>
            </a:p>
          </p:txBody>
        </p:sp>
        <p:sp>
          <p:nvSpPr>
            <p:cNvPr id="106522" name="Oval 1049">
              <a:extLst>
                <a:ext uri="{FF2B5EF4-FFF2-40B4-BE49-F238E27FC236}">
                  <a16:creationId xmlns:a16="http://schemas.microsoft.com/office/drawing/2014/main" id="{0A2D23E2-A8B7-4547-8365-D02E6893A5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0550" y="3267075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6523" name="Oval 1050">
              <a:extLst>
                <a:ext uri="{FF2B5EF4-FFF2-40B4-BE49-F238E27FC236}">
                  <a16:creationId xmlns:a16="http://schemas.microsoft.com/office/drawing/2014/main" id="{9AC8D40A-2989-CA42-ABB8-0AD1BD929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1025" y="3230563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6524" name="Line 1051">
              <a:extLst>
                <a:ext uri="{FF2B5EF4-FFF2-40B4-BE49-F238E27FC236}">
                  <a16:creationId xmlns:a16="http://schemas.microsoft.com/office/drawing/2014/main" id="{4D0BA755-A191-EF42-B9F5-BC46777CA4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31050" y="2692400"/>
              <a:ext cx="506413" cy="5667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6525" name="Line 1052">
              <a:extLst>
                <a:ext uri="{FF2B5EF4-FFF2-40B4-BE49-F238E27FC236}">
                  <a16:creationId xmlns:a16="http://schemas.microsoft.com/office/drawing/2014/main" id="{08941872-C766-684E-AE75-F7737F29CA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62888" y="2681288"/>
              <a:ext cx="482600" cy="5429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6526" name="Rectangle 1053">
              <a:extLst>
                <a:ext uri="{FF2B5EF4-FFF2-40B4-BE49-F238E27FC236}">
                  <a16:creationId xmlns:a16="http://schemas.microsoft.com/office/drawing/2014/main" id="{35807155-F390-254B-B524-0F76D28215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4838" y="3279775"/>
              <a:ext cx="339837" cy="462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1</a:t>
              </a:r>
            </a:p>
          </p:txBody>
        </p:sp>
        <p:sp>
          <p:nvSpPr>
            <p:cNvPr id="106527" name="Rectangle 1054">
              <a:extLst>
                <a:ext uri="{FF2B5EF4-FFF2-40B4-BE49-F238E27FC236}">
                  <a16:creationId xmlns:a16="http://schemas.microsoft.com/office/drawing/2014/main" id="{397AB872-557A-864E-91AD-E42121320C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5788" y="3244850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9</a:t>
              </a:r>
            </a:p>
          </p:txBody>
        </p:sp>
        <p:sp>
          <p:nvSpPr>
            <p:cNvPr id="106528" name="Oval 1055">
              <a:extLst>
                <a:ext uri="{FF2B5EF4-FFF2-40B4-BE49-F238E27FC236}">
                  <a16:creationId xmlns:a16="http://schemas.microsoft.com/office/drawing/2014/main" id="{3EDF5E19-9781-624C-8381-F277981B4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200" y="3286125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6529" name="Rectangle 1056">
              <a:extLst>
                <a:ext uri="{FF2B5EF4-FFF2-40B4-BE49-F238E27FC236}">
                  <a16:creationId xmlns:a16="http://schemas.microsoft.com/office/drawing/2014/main" id="{27ACFA79-717D-5B47-A7EE-FD9E1C901C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3313" y="327977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0</a:t>
              </a:r>
            </a:p>
          </p:txBody>
        </p:sp>
        <p:sp>
          <p:nvSpPr>
            <p:cNvPr id="106530" name="Oval 1057">
              <a:extLst>
                <a:ext uri="{FF2B5EF4-FFF2-40B4-BE49-F238E27FC236}">
                  <a16:creationId xmlns:a16="http://schemas.microsoft.com/office/drawing/2014/main" id="{BA805E5E-7215-5242-A625-CEAF61CD34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9425" y="4230688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6531" name="Oval 1058">
              <a:extLst>
                <a:ext uri="{FF2B5EF4-FFF2-40B4-BE49-F238E27FC236}">
                  <a16:creationId xmlns:a16="http://schemas.microsoft.com/office/drawing/2014/main" id="{DCC58815-881A-444F-96B3-F80C2C478E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9900" y="4194175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6532" name="Line 1059">
              <a:extLst>
                <a:ext uri="{FF2B5EF4-FFF2-40B4-BE49-F238E27FC236}">
                  <a16:creationId xmlns:a16="http://schemas.microsoft.com/office/drawing/2014/main" id="{432206E1-F10F-004D-8605-4B2FEA0F3E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49925" y="3656013"/>
              <a:ext cx="506413" cy="5667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6533" name="Line 1060">
              <a:extLst>
                <a:ext uri="{FF2B5EF4-FFF2-40B4-BE49-F238E27FC236}">
                  <a16:creationId xmlns:a16="http://schemas.microsoft.com/office/drawing/2014/main" id="{742006FC-0699-7E4F-8717-C9E1FD1A37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81763" y="3644900"/>
              <a:ext cx="482600" cy="5429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6534" name="Oval 1061">
              <a:extLst>
                <a:ext uri="{FF2B5EF4-FFF2-40B4-BE49-F238E27FC236}">
                  <a16:creationId xmlns:a16="http://schemas.microsoft.com/office/drawing/2014/main" id="{B42BBF77-350F-8B45-BC28-F5A450EC1B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214813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6535" name="Line 1062">
              <a:extLst>
                <a:ext uri="{FF2B5EF4-FFF2-40B4-BE49-F238E27FC236}">
                  <a16:creationId xmlns:a16="http://schemas.microsoft.com/office/drawing/2014/main" id="{829DE1C7-3ACD-944A-830C-44525B039E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92863" y="3675063"/>
              <a:ext cx="0" cy="523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6536" name="Rectangle 1063">
              <a:extLst>
                <a:ext uri="{FF2B5EF4-FFF2-40B4-BE49-F238E27FC236}">
                  <a16:creationId xmlns:a16="http://schemas.microsoft.com/office/drawing/2014/main" id="{83E2F2C5-5B80-D04C-A5FD-4DCD34016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3713" y="4243388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6</a:t>
              </a:r>
            </a:p>
          </p:txBody>
        </p:sp>
        <p:sp>
          <p:nvSpPr>
            <p:cNvPr id="106537" name="Rectangle 1064">
              <a:extLst>
                <a:ext uri="{FF2B5EF4-FFF2-40B4-BE49-F238E27FC236}">
                  <a16:creationId xmlns:a16="http://schemas.microsoft.com/office/drawing/2014/main" id="{288259F9-1505-F247-8316-A9EB3A99D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5063" y="4229100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7</a:t>
              </a:r>
            </a:p>
          </p:txBody>
        </p:sp>
        <p:sp>
          <p:nvSpPr>
            <p:cNvPr id="106538" name="Rectangle 1065">
              <a:extLst>
                <a:ext uri="{FF2B5EF4-FFF2-40B4-BE49-F238E27FC236}">
                  <a16:creationId xmlns:a16="http://schemas.microsoft.com/office/drawing/2014/main" id="{3A5FD362-B8B4-FA4A-80C6-00207A4BF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4663" y="4208463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8</a:t>
              </a:r>
            </a:p>
          </p:txBody>
        </p:sp>
        <p:sp>
          <p:nvSpPr>
            <p:cNvPr id="106539" name="Line 1066">
              <a:extLst>
                <a:ext uri="{FF2B5EF4-FFF2-40B4-BE49-F238E27FC236}">
                  <a16:creationId xmlns:a16="http://schemas.microsoft.com/office/drawing/2014/main" id="{3D6AC258-7C9E-5647-8C1B-5A30E875A3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70638" y="2619375"/>
              <a:ext cx="1146175" cy="650875"/>
            </a:xfrm>
            <a:prstGeom prst="line">
              <a:avLst/>
            </a:prstGeom>
            <a:noFill/>
            <a:ln w="12700">
              <a:solidFill>
                <a:srgbClr val="CC3300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6540" name="Rectangle 1067">
              <a:extLst>
                <a:ext uri="{FF2B5EF4-FFF2-40B4-BE49-F238E27FC236}">
                  <a16:creationId xmlns:a16="http://schemas.microsoft.com/office/drawing/2014/main" id="{2681F943-A294-5C41-890D-BB2D73EBA1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1238" y="5354638"/>
              <a:ext cx="489743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Possible representation for S</a:t>
              </a:r>
              <a:r>
                <a:rPr lang="en-US" altLang="zh-TW" sz="1600"/>
                <a:t>1</a:t>
              </a:r>
              <a:r>
                <a:rPr lang="en-US" altLang="zh-TW" sz="2400"/>
                <a:t> </a:t>
              </a:r>
              <a:r>
                <a:rPr lang="en-US" altLang="zh-TW" sz="2400" i="1"/>
                <a:t>union</a:t>
              </a:r>
              <a:r>
                <a:rPr lang="en-US" altLang="zh-TW" sz="2400"/>
                <a:t> S</a:t>
              </a:r>
              <a:r>
                <a:rPr lang="en-US" altLang="zh-TW" sz="1600"/>
                <a:t>2</a:t>
              </a:r>
            </a:p>
          </p:txBody>
        </p:sp>
        <p:sp>
          <p:nvSpPr>
            <p:cNvPr id="106541" name="Text Box 1068">
              <a:extLst>
                <a:ext uri="{FF2B5EF4-FFF2-40B4-BE49-F238E27FC236}">
                  <a16:creationId xmlns:a16="http://schemas.microsoft.com/office/drawing/2014/main" id="{0D840FCF-E3E7-E84D-BA51-0F18905A6D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4463" y="1641475"/>
              <a:ext cx="502126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>
                  <a:solidFill>
                    <a:srgbClr val="CC3300"/>
                  </a:solidFill>
                </a:rPr>
                <a:t>Make one of trees a subtree of the other</a:t>
              </a:r>
            </a:p>
          </p:txBody>
        </p:sp>
      </p:grpSp>
      <p:sp>
        <p:nvSpPr>
          <p:cNvPr id="48" name="Text Box 96">
            <a:extLst>
              <a:ext uri="{FF2B5EF4-FFF2-40B4-BE49-F238E27FC236}">
                <a16:creationId xmlns:a16="http://schemas.microsoft.com/office/drawing/2014/main" id="{E59CE6CA-58FD-FB4A-8F70-7A8103771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88" y="5805488"/>
            <a:ext cx="71649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 u="sng" dirty="0"/>
              <a:t>*Figure 5.38: </a:t>
            </a:r>
            <a:r>
              <a:rPr lang="en-US" altLang="zh-TW" sz="2400" u="sng" dirty="0"/>
              <a:t>Possible representation of S</a:t>
            </a:r>
            <a:r>
              <a:rPr lang="en-US" altLang="zh-TW" sz="2400" baseline="-25000" dirty="0"/>
              <a:t>1</a:t>
            </a:r>
            <a:r>
              <a:rPr lang="en-US" altLang="zh-TW" sz="2400" u="sng" dirty="0">
                <a:sym typeface="Symbol" pitchFamily="2" charset="2"/>
              </a:rPr>
              <a:t>  </a:t>
            </a:r>
            <a:r>
              <a:rPr lang="en-US" altLang="zh-TW" sz="2400" u="sng" dirty="0"/>
              <a:t>S</a:t>
            </a:r>
            <a:r>
              <a:rPr lang="en-US" altLang="zh-TW" sz="2400" baseline="-25000" dirty="0"/>
              <a:t>2</a:t>
            </a:r>
            <a:r>
              <a:rPr lang="en-US" altLang="zh-TW" sz="2400" u="sng" dirty="0"/>
              <a:t> (p.248)</a:t>
            </a:r>
            <a:endParaRPr lang="en-US" altLang="zh-TW" sz="2400" b="1" u="sng" dirty="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521" name="Group 74">
            <a:extLst>
              <a:ext uri="{FF2B5EF4-FFF2-40B4-BE49-F238E27FC236}">
                <a16:creationId xmlns:a16="http://schemas.microsoft.com/office/drawing/2014/main" id="{132C2574-162B-7643-95AF-C20390D16094}"/>
              </a:ext>
            </a:extLst>
          </p:cNvPr>
          <p:cNvGrpSpPr>
            <a:grpSpLocks/>
          </p:cNvGrpSpPr>
          <p:nvPr/>
        </p:nvGrpSpPr>
        <p:grpSpPr bwMode="auto">
          <a:xfrm>
            <a:off x="5057775" y="987425"/>
            <a:ext cx="2057400" cy="1327150"/>
            <a:chOff x="3186" y="622"/>
            <a:chExt cx="1296" cy="836"/>
          </a:xfrm>
        </p:grpSpPr>
        <p:sp>
          <p:nvSpPr>
            <p:cNvPr id="107537" name="Oval 2">
              <a:extLst>
                <a:ext uri="{FF2B5EF4-FFF2-40B4-BE49-F238E27FC236}">
                  <a16:creationId xmlns:a16="http://schemas.microsoft.com/office/drawing/2014/main" id="{E60645A9-F4A4-FA44-9CA7-4BEFCB6127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6" y="622"/>
              <a:ext cx="311" cy="31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/>
                <a:t>0</a:t>
              </a:r>
            </a:p>
          </p:txBody>
        </p:sp>
        <p:sp>
          <p:nvSpPr>
            <p:cNvPr id="107538" name="Oval 61">
              <a:extLst>
                <a:ext uri="{FF2B5EF4-FFF2-40B4-BE49-F238E27FC236}">
                  <a16:creationId xmlns:a16="http://schemas.microsoft.com/office/drawing/2014/main" id="{78F72F36-2D7D-8B45-B28B-FAFD385A3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6" y="1140"/>
              <a:ext cx="311" cy="31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/>
                <a:t>6</a:t>
              </a:r>
            </a:p>
          </p:txBody>
        </p:sp>
        <p:sp>
          <p:nvSpPr>
            <p:cNvPr id="107539" name="Oval 62">
              <a:extLst>
                <a:ext uri="{FF2B5EF4-FFF2-40B4-BE49-F238E27FC236}">
                  <a16:creationId xmlns:a16="http://schemas.microsoft.com/office/drawing/2014/main" id="{FC8F48D9-B7E0-654A-9AD5-570C3CFE6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4" y="1140"/>
              <a:ext cx="311" cy="31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/>
                <a:t>7</a:t>
              </a:r>
            </a:p>
          </p:txBody>
        </p:sp>
        <p:sp>
          <p:nvSpPr>
            <p:cNvPr id="107540" name="Oval 63">
              <a:extLst>
                <a:ext uri="{FF2B5EF4-FFF2-40B4-BE49-F238E27FC236}">
                  <a16:creationId xmlns:a16="http://schemas.microsoft.com/office/drawing/2014/main" id="{D2E2C81D-95DA-EB40-A7C1-E156499B51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1" y="1147"/>
              <a:ext cx="311" cy="31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/>
                <a:t>8</a:t>
              </a:r>
            </a:p>
          </p:txBody>
        </p:sp>
        <p:sp>
          <p:nvSpPr>
            <p:cNvPr id="107541" name="Line 64">
              <a:extLst>
                <a:ext uri="{FF2B5EF4-FFF2-40B4-BE49-F238E27FC236}">
                  <a16:creationId xmlns:a16="http://schemas.microsoft.com/office/drawing/2014/main" id="{8D3A34C8-7677-5C44-A7FC-1A109C0125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35" y="967"/>
              <a:ext cx="0" cy="1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7542" name="Line 65">
              <a:extLst>
                <a:ext uri="{FF2B5EF4-FFF2-40B4-BE49-F238E27FC236}">
                  <a16:creationId xmlns:a16="http://schemas.microsoft.com/office/drawing/2014/main" id="{FDB2FFB2-EA7A-5F48-915A-D58A866298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57" y="911"/>
              <a:ext cx="244" cy="2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7543" name="Line 66">
              <a:extLst>
                <a:ext uri="{FF2B5EF4-FFF2-40B4-BE49-F238E27FC236}">
                  <a16:creationId xmlns:a16="http://schemas.microsoft.com/office/drawing/2014/main" id="{C7E7A3FB-5EE5-B145-B844-A58F39519F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12" y="933"/>
              <a:ext cx="278" cy="2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107522" name="Oval 76">
            <a:extLst>
              <a:ext uri="{FF2B5EF4-FFF2-40B4-BE49-F238E27FC236}">
                <a16:creationId xmlns:a16="http://schemas.microsoft.com/office/drawing/2014/main" id="{73BDEAA4-48F7-D141-9A40-0C4C2F9F5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8838" y="2657475"/>
            <a:ext cx="493712" cy="493713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/>
              <a:t>4</a:t>
            </a:r>
          </a:p>
        </p:txBody>
      </p:sp>
      <p:sp>
        <p:nvSpPr>
          <p:cNvPr id="107523" name="Oval 77">
            <a:extLst>
              <a:ext uri="{FF2B5EF4-FFF2-40B4-BE49-F238E27FC236}">
                <a16:creationId xmlns:a16="http://schemas.microsoft.com/office/drawing/2014/main" id="{BB7C3CCE-9A84-1241-9710-0F301F9A17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2713" y="3479800"/>
            <a:ext cx="493712" cy="493713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/>
              <a:t>1</a:t>
            </a:r>
          </a:p>
        </p:txBody>
      </p:sp>
      <p:sp>
        <p:nvSpPr>
          <p:cNvPr id="107524" name="Oval 79">
            <a:extLst>
              <a:ext uri="{FF2B5EF4-FFF2-40B4-BE49-F238E27FC236}">
                <a16:creationId xmlns:a16="http://schemas.microsoft.com/office/drawing/2014/main" id="{2F5E0DFE-741B-E044-93BE-54B797656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6400" y="3490913"/>
            <a:ext cx="493713" cy="493712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/>
              <a:t>9</a:t>
            </a:r>
          </a:p>
        </p:txBody>
      </p:sp>
      <p:sp>
        <p:nvSpPr>
          <p:cNvPr id="107525" name="Line 81">
            <a:extLst>
              <a:ext uri="{FF2B5EF4-FFF2-40B4-BE49-F238E27FC236}">
                <a16:creationId xmlns:a16="http://schemas.microsoft.com/office/drawing/2014/main" id="{C7F2B85B-6D31-0E48-BB19-21B7C782AED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22925" y="3116263"/>
            <a:ext cx="387350" cy="387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7526" name="Line 82">
            <a:extLst>
              <a:ext uri="{FF2B5EF4-FFF2-40B4-BE49-F238E27FC236}">
                <a16:creationId xmlns:a16="http://schemas.microsoft.com/office/drawing/2014/main" id="{B871076B-E03B-9C4D-A5BE-9DE329FF5D6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345238" y="3151188"/>
            <a:ext cx="441325" cy="388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7527" name="Oval 84">
            <a:extLst>
              <a:ext uri="{FF2B5EF4-FFF2-40B4-BE49-F238E27FC236}">
                <a16:creationId xmlns:a16="http://schemas.microsoft.com/office/drawing/2014/main" id="{4B4A7C46-5C46-2D43-91DE-39C5CF952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4344988"/>
            <a:ext cx="493713" cy="493712"/>
          </a:xfrm>
          <a:prstGeom prst="ellipse">
            <a:avLst/>
          </a:prstGeom>
          <a:solidFill>
            <a:srgbClr val="00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/>
              <a:t>2</a:t>
            </a:r>
          </a:p>
        </p:txBody>
      </p:sp>
      <p:sp>
        <p:nvSpPr>
          <p:cNvPr id="107528" name="Oval 85">
            <a:extLst>
              <a:ext uri="{FF2B5EF4-FFF2-40B4-BE49-F238E27FC236}">
                <a16:creationId xmlns:a16="http://schemas.microsoft.com/office/drawing/2014/main" id="{24F80F86-EF4F-AA47-BEB8-940F9361C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3675" y="5167313"/>
            <a:ext cx="493713" cy="493712"/>
          </a:xfrm>
          <a:prstGeom prst="ellipse">
            <a:avLst/>
          </a:prstGeom>
          <a:solidFill>
            <a:srgbClr val="00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/>
              <a:t>3</a:t>
            </a:r>
          </a:p>
        </p:txBody>
      </p:sp>
      <p:sp>
        <p:nvSpPr>
          <p:cNvPr id="107529" name="Oval 87">
            <a:extLst>
              <a:ext uri="{FF2B5EF4-FFF2-40B4-BE49-F238E27FC236}">
                <a16:creationId xmlns:a16="http://schemas.microsoft.com/office/drawing/2014/main" id="{1FB60ED1-57C5-454C-A77E-C14F346A8C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7363" y="5178425"/>
            <a:ext cx="493712" cy="493713"/>
          </a:xfrm>
          <a:prstGeom prst="ellipse">
            <a:avLst/>
          </a:prstGeom>
          <a:solidFill>
            <a:srgbClr val="00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/>
              <a:t>5</a:t>
            </a:r>
          </a:p>
        </p:txBody>
      </p:sp>
      <p:sp>
        <p:nvSpPr>
          <p:cNvPr id="107530" name="Line 89">
            <a:extLst>
              <a:ext uri="{FF2B5EF4-FFF2-40B4-BE49-F238E27FC236}">
                <a16:creationId xmlns:a16="http://schemas.microsoft.com/office/drawing/2014/main" id="{82B6965D-F7AF-B443-88A4-8525060359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03888" y="4803775"/>
            <a:ext cx="387350" cy="387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7531" name="Line 90">
            <a:extLst>
              <a:ext uri="{FF2B5EF4-FFF2-40B4-BE49-F238E27FC236}">
                <a16:creationId xmlns:a16="http://schemas.microsoft.com/office/drawing/2014/main" id="{EED53034-DEEB-5C4E-827C-311B6B2F12D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26200" y="4838700"/>
            <a:ext cx="441325" cy="388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aphicFrame>
        <p:nvGraphicFramePr>
          <p:cNvPr id="107532" name="Object 92">
            <a:extLst>
              <a:ext uri="{FF2B5EF4-FFF2-40B4-BE49-F238E27FC236}">
                <a16:creationId xmlns:a16="http://schemas.microsoft.com/office/drawing/2014/main" id="{1B0EABC1-4BF2-644C-A304-2F9EA9F7EA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28750" y="1323975"/>
          <a:ext cx="2398713" cy="305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134" name="文件" r:id="rId3" imgW="7175500" imgH="9918700" progId="Word.Document.8">
                  <p:embed/>
                </p:oleObj>
              </mc:Choice>
              <mc:Fallback>
                <p:oleObj name="文件" r:id="rId3" imgW="7175500" imgH="9918700" progId="Word.Document.8">
                  <p:embed/>
                  <p:pic>
                    <p:nvPicPr>
                      <p:cNvPr id="0" name="Object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8750" y="1323975"/>
                        <a:ext cx="2398713" cy="305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533" name="Line 93">
            <a:extLst>
              <a:ext uri="{FF2B5EF4-FFF2-40B4-BE49-F238E27FC236}">
                <a16:creationId xmlns:a16="http://schemas.microsoft.com/office/drawing/2014/main" id="{B8616043-2243-4847-ABDC-ADC0C23EA9B0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9775" y="2947988"/>
            <a:ext cx="2559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7534" name="Line 94">
            <a:extLst>
              <a:ext uri="{FF2B5EF4-FFF2-40B4-BE49-F238E27FC236}">
                <a16:creationId xmlns:a16="http://schemas.microsoft.com/office/drawing/2014/main" id="{2EF1E083-C92E-5245-91C8-9F77F09B2C65}"/>
              </a:ext>
            </a:extLst>
          </p:cNvPr>
          <p:cNvSpPr>
            <a:spLocks noChangeShapeType="1"/>
          </p:cNvSpPr>
          <p:nvPr/>
        </p:nvSpPr>
        <p:spPr bwMode="auto">
          <a:xfrm>
            <a:off x="3333750" y="3651250"/>
            <a:ext cx="2540000" cy="86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7535" name="Line 95">
            <a:extLst>
              <a:ext uri="{FF2B5EF4-FFF2-40B4-BE49-F238E27FC236}">
                <a16:creationId xmlns:a16="http://schemas.microsoft.com/office/drawing/2014/main" id="{B04233F9-4BAB-9E4D-93E0-E183E654DDA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51213" y="1252538"/>
            <a:ext cx="2346325" cy="1111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7536" name="Text Box 96">
            <a:extLst>
              <a:ext uri="{FF2B5EF4-FFF2-40B4-BE49-F238E27FC236}">
                <a16:creationId xmlns:a16="http://schemas.microsoft.com/office/drawing/2014/main" id="{7C7475AB-963D-F843-9C19-D0F394B21E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325" y="6137275"/>
            <a:ext cx="70881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 u="sng" dirty="0"/>
              <a:t>*Figure 5.41:</a:t>
            </a:r>
            <a:r>
              <a:rPr lang="en-US" altLang="zh-TW" sz="2400" u="sng" dirty="0"/>
              <a:t>Data Representation of S</a:t>
            </a:r>
            <a:r>
              <a:rPr lang="en-US" altLang="zh-TW" sz="2400" baseline="-25000" dirty="0"/>
              <a:t>1</a:t>
            </a:r>
            <a:r>
              <a:rPr lang="en-US" altLang="zh-TW" sz="2400" u="sng" dirty="0"/>
              <a:t>S</a:t>
            </a:r>
            <a:r>
              <a:rPr lang="en-US" altLang="zh-TW" sz="2400" baseline="-25000" dirty="0"/>
              <a:t>2</a:t>
            </a:r>
            <a:r>
              <a:rPr lang="en-US" altLang="zh-TW" sz="2400" u="sng" dirty="0"/>
              <a:t>and S</a:t>
            </a:r>
            <a:r>
              <a:rPr lang="en-US" altLang="zh-TW" sz="2400" baseline="-25000" dirty="0"/>
              <a:t>3</a:t>
            </a:r>
            <a:r>
              <a:rPr lang="en-US" altLang="zh-TW" sz="2400" u="sng" dirty="0"/>
              <a:t> (p.249)</a:t>
            </a:r>
            <a:endParaRPr lang="en-US" altLang="zh-TW" sz="2400" b="1" u="sng" dirty="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C26E0D5E-4413-3B4F-91AA-54B9340E80E2}"/>
              </a:ext>
            </a:extLst>
          </p:cNvPr>
          <p:cNvSpPr/>
          <p:nvPr/>
        </p:nvSpPr>
        <p:spPr bwMode="auto">
          <a:xfrm>
            <a:off x="5413248" y="1368424"/>
            <a:ext cx="1938528" cy="960247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468AF8A-9C54-FA45-9471-F3B791FB5827}"/>
              </a:ext>
            </a:extLst>
          </p:cNvPr>
          <p:cNvSpPr/>
          <p:nvPr/>
        </p:nvSpPr>
        <p:spPr bwMode="auto">
          <a:xfrm>
            <a:off x="1560576" y="1368425"/>
            <a:ext cx="633984" cy="960247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08545" name="頁尾版面配置區 2">
            <a:extLst>
              <a:ext uri="{FF2B5EF4-FFF2-40B4-BE49-F238E27FC236}">
                <a16:creationId xmlns:a16="http://schemas.microsoft.com/office/drawing/2014/main" id="{DF8623AC-5B16-0F48-B57E-663905D32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108546" name="投影片編號版面配置區 3">
            <a:extLst>
              <a:ext uri="{FF2B5EF4-FFF2-40B4-BE49-F238E27FC236}">
                <a16:creationId xmlns:a16="http://schemas.microsoft.com/office/drawing/2014/main" id="{43E2B4EF-3453-BB4B-B486-427FCE0B2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BD0069D1-2A58-F94E-9523-A325F0D833AE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129</a:t>
            </a:fld>
            <a:endParaRPr lang="en-US" altLang="zh-TW" sz="1400"/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4D5278D2-3E43-FA40-BF01-5AE276E56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900" y="84138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Array Representation for Set</a:t>
            </a:r>
          </a:p>
        </p:txBody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EB88CAC6-3D2D-3543-862C-99373AD6B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200" y="2630488"/>
            <a:ext cx="9163050" cy="320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800" b="1" dirty="0">
                <a:latin typeface="Courier New" panose="02070309020205020404" pitchFamily="49" charset="0"/>
              </a:rPr>
              <a:t>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simpleFind</a:t>
            </a:r>
            <a:r>
              <a:rPr lang="en-US" altLang="zh-TW" sz="2800" b="1" dirty="0">
                <a:latin typeface="Courier New" panose="02070309020205020404" pitchFamily="49" charset="0"/>
              </a:rPr>
              <a:t>(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800" b="1" dirty="0">
                <a:latin typeface="Courier New" panose="02070309020205020404" pitchFamily="49" charset="0"/>
              </a:rPr>
              <a:t>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800" b="1" dirty="0">
                <a:latin typeface="Courier New" panose="02070309020205020404" pitchFamily="49" charset="0"/>
              </a:rPr>
              <a:t>)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for (; parent[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800" b="1" dirty="0">
                <a:latin typeface="Courier New" panose="02070309020205020404" pitchFamily="49" charset="0"/>
              </a:rPr>
              <a:t>]&gt;=0;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800" b="1" dirty="0">
                <a:latin typeface="Courier New" panose="02070309020205020404" pitchFamily="49" charset="0"/>
              </a:rPr>
              <a:t>=parent[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800" b="1" dirty="0">
                <a:latin typeface="Courier New" panose="02070309020205020404" pitchFamily="49" charset="0"/>
              </a:rPr>
              <a:t>]);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return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8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endParaRPr lang="en-US" altLang="zh-TW" sz="2800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5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void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simpleUnion</a:t>
            </a:r>
            <a:r>
              <a:rPr lang="en-US" altLang="zh-TW" sz="2800" b="1" dirty="0">
                <a:latin typeface="Courier New" panose="02070309020205020404" pitchFamily="49" charset="0"/>
              </a:rPr>
              <a:t>(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800" b="1" dirty="0">
                <a:latin typeface="Courier New" panose="02070309020205020404" pitchFamily="49" charset="0"/>
              </a:rPr>
              <a:t>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800" b="1" dirty="0">
                <a:latin typeface="Courier New" panose="02070309020205020404" pitchFamily="49" charset="0"/>
              </a:rPr>
              <a:t>,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800" b="1" dirty="0">
                <a:latin typeface="Courier New" panose="02070309020205020404" pitchFamily="49" charset="0"/>
              </a:rPr>
              <a:t> j)</a:t>
            </a:r>
          </a:p>
          <a:p>
            <a:pPr eaLnBrk="1" hangingPunct="1">
              <a:lnSpc>
                <a:spcPct val="5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lnSpc>
                <a:spcPct val="5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parent[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800" b="1" dirty="0">
                <a:latin typeface="Courier New" panose="02070309020205020404" pitchFamily="49" charset="0"/>
              </a:rPr>
              <a:t>]= j;</a:t>
            </a:r>
          </a:p>
          <a:p>
            <a:pPr eaLnBrk="1" hangingPunct="1">
              <a:lnSpc>
                <a:spcPct val="5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}</a:t>
            </a:r>
          </a:p>
        </p:txBody>
      </p:sp>
      <p:graphicFrame>
        <p:nvGraphicFramePr>
          <p:cNvPr id="108549" name="Object 4">
            <a:extLst>
              <a:ext uri="{FF2B5EF4-FFF2-40B4-BE49-F238E27FC236}">
                <a16:creationId xmlns:a16="http://schemas.microsoft.com/office/drawing/2014/main" id="{7E7F157F-A70E-8E48-A7FE-F69602696E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3720084"/>
              </p:ext>
            </p:extLst>
          </p:nvPr>
        </p:nvGraphicFramePr>
        <p:xfrm>
          <a:off x="668338" y="1368425"/>
          <a:ext cx="7643812" cy="143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140" name="文件" r:id="rId3" imgW="20701000" imgH="4216400" progId="Word.Document.6">
                  <p:embed/>
                </p:oleObj>
              </mc:Choice>
              <mc:Fallback>
                <p:oleObj name="文件" r:id="rId3" imgW="20701000" imgH="4216400" progId="Word.Document.6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338" y="1368425"/>
                        <a:ext cx="7643812" cy="1430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96">
            <a:extLst>
              <a:ext uri="{FF2B5EF4-FFF2-40B4-BE49-F238E27FC236}">
                <a16:creationId xmlns:a16="http://schemas.microsoft.com/office/drawing/2014/main" id="{88F0B4A5-9C5A-B943-AF9F-BCAFC8E46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900" y="5983228"/>
            <a:ext cx="654878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 dirty="0"/>
              <a:t>*Program 5.19:</a:t>
            </a:r>
            <a:r>
              <a:rPr lang="en-US" altLang="zh-TW" sz="2000" u="sng" dirty="0"/>
              <a:t>Initial attempt at union-find functions (p.250)</a:t>
            </a:r>
            <a:endParaRPr lang="en-US" altLang="zh-TW" sz="2000" b="1" u="sng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頁尾版面配置區 3">
            <a:extLst>
              <a:ext uri="{FF2B5EF4-FFF2-40B4-BE49-F238E27FC236}">
                <a16:creationId xmlns:a16="http://schemas.microsoft.com/office/drawing/2014/main" id="{BF312EAE-EE22-3D48-9C8D-6916ED044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23554" name="投影片編號版面配置區 4">
            <a:extLst>
              <a:ext uri="{FF2B5EF4-FFF2-40B4-BE49-F238E27FC236}">
                <a16:creationId xmlns:a16="http://schemas.microsoft.com/office/drawing/2014/main" id="{F9CB5266-1E33-6142-9DE7-6DE13A20F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4E862626-4099-584E-84C5-787897842F77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13</a:t>
            </a:fld>
            <a:endParaRPr lang="en-US" altLang="zh-TW" sz="1400"/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DF1572ED-2106-C84E-B4AA-61A825F7D3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63050" cy="11430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 eaLnBrk="1" hangingPunct="1"/>
            <a:r>
              <a:rPr lang="en-US" altLang="zh-TW"/>
              <a:t>Representation of Trees</a:t>
            </a:r>
          </a:p>
        </p:txBody>
      </p:sp>
      <p:sp>
        <p:nvSpPr>
          <p:cNvPr id="23556" name="Rectangle 4">
            <a:extLst>
              <a:ext uri="{FF2B5EF4-FFF2-40B4-BE49-F238E27FC236}">
                <a16:creationId xmlns:a16="http://schemas.microsoft.com/office/drawing/2014/main" id="{241F675C-7C03-774E-B3EE-F2C1C36D1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075" y="1143000"/>
            <a:ext cx="91630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/>
              <a:t>List Representation</a:t>
            </a:r>
          </a:p>
          <a:p>
            <a:pPr lvl="1" eaLnBrk="1" hangingPunct="1"/>
            <a:r>
              <a:rPr lang="en-US" altLang="zh-TW"/>
              <a:t>( A ( B ( E ( K, L ), F ), C ( G ), D ( H ( M ), I, J ) ) )</a:t>
            </a:r>
          </a:p>
          <a:p>
            <a:pPr lvl="1" eaLnBrk="1" hangingPunct="1"/>
            <a:r>
              <a:rPr lang="en-US" altLang="zh-TW"/>
              <a:t>The root comes first, followed by a list of sub-trees</a:t>
            </a:r>
          </a:p>
        </p:txBody>
      </p:sp>
      <p:pic>
        <p:nvPicPr>
          <p:cNvPr id="23557" name="Picture 3" descr="page8image5912576">
            <a:extLst>
              <a:ext uri="{FF2B5EF4-FFF2-40B4-BE49-F238E27FC236}">
                <a16:creationId xmlns:a16="http://schemas.microsoft.com/office/drawing/2014/main" id="{86043A1A-216B-944E-88A4-2A216FAEA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925" y="3838575"/>
            <a:ext cx="5426075" cy="188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圖片 6">
            <a:extLst>
              <a:ext uri="{FF2B5EF4-FFF2-40B4-BE49-F238E27FC236}">
                <a16:creationId xmlns:a16="http://schemas.microsoft.com/office/drawing/2014/main" id="{218D7A92-8E14-BA4C-8F8C-DC374C07F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09"/>
          <a:stretch>
            <a:fillRect/>
          </a:stretch>
        </p:blipFill>
        <p:spPr bwMode="auto">
          <a:xfrm>
            <a:off x="173038" y="2995613"/>
            <a:ext cx="340360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Oval 2">
            <a:extLst>
              <a:ext uri="{FF2B5EF4-FFF2-40B4-BE49-F238E27FC236}">
                <a16:creationId xmlns:a16="http://schemas.microsoft.com/office/drawing/2014/main" id="{5DDD6066-3EBA-824D-A91F-64301FC96D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1313160"/>
            <a:ext cx="600075" cy="635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n-1</a:t>
            </a:r>
          </a:p>
        </p:txBody>
      </p:sp>
      <p:sp>
        <p:nvSpPr>
          <p:cNvPr id="109570" name="Oval 4">
            <a:extLst>
              <a:ext uri="{FF2B5EF4-FFF2-40B4-BE49-F238E27FC236}">
                <a16:creationId xmlns:a16="http://schemas.microsoft.com/office/drawing/2014/main" id="{F71D58ED-C63A-BD4C-B64B-714188918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8450" y="2489498"/>
            <a:ext cx="600075" cy="635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n-2</a:t>
            </a:r>
          </a:p>
        </p:txBody>
      </p:sp>
      <p:sp>
        <p:nvSpPr>
          <p:cNvPr id="109571" name="Oval 5">
            <a:extLst>
              <a:ext uri="{FF2B5EF4-FFF2-40B4-BE49-F238E27FC236}">
                <a16:creationId xmlns:a16="http://schemas.microsoft.com/office/drawing/2014/main" id="{F565C0B9-D254-4A48-A976-475F51D6A6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7500" y="4783435"/>
            <a:ext cx="600075" cy="635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0</a:t>
            </a:r>
          </a:p>
        </p:txBody>
      </p:sp>
      <p:sp>
        <p:nvSpPr>
          <p:cNvPr id="109572" name="Line 6">
            <a:extLst>
              <a:ext uri="{FF2B5EF4-FFF2-40B4-BE49-F238E27FC236}">
                <a16:creationId xmlns:a16="http://schemas.microsoft.com/office/drawing/2014/main" id="{F1FD18A3-4555-5444-B6DE-B38E65842B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14838" y="1949748"/>
            <a:ext cx="0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9573" name="Line 7">
            <a:extLst>
              <a:ext uri="{FF2B5EF4-FFF2-40B4-BE49-F238E27FC236}">
                <a16:creationId xmlns:a16="http://schemas.microsoft.com/office/drawing/2014/main" id="{45D77C5D-8491-D74C-9AEE-2DB2EF645A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14838" y="3148310"/>
            <a:ext cx="0" cy="40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9574" name="Line 8">
            <a:extLst>
              <a:ext uri="{FF2B5EF4-FFF2-40B4-BE49-F238E27FC236}">
                <a16:creationId xmlns:a16="http://schemas.microsoft.com/office/drawing/2014/main" id="{B575D41C-E7D8-F144-A587-7866F73CC16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32300" y="4277023"/>
            <a:ext cx="0" cy="512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9575" name="Text Box 9">
            <a:extLst>
              <a:ext uri="{FF2B5EF4-FFF2-40B4-BE49-F238E27FC236}">
                <a16:creationId xmlns:a16="http://schemas.microsoft.com/office/drawing/2014/main" id="{30783DC9-CDA9-1C44-93EF-5F23BB661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5300" y="3503910"/>
            <a:ext cx="277813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 dirty="0">
                <a:sym typeface="Wingdings" pitchFamily="2" charset="2"/>
              </a:rPr>
              <a:t>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 dirty="0">
                <a:sym typeface="Wingdings" pitchFamily="2" charset="2"/>
              </a:rPr>
              <a:t>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 dirty="0">
                <a:sym typeface="Wingdings" pitchFamily="2" charset="2"/>
              </a:rPr>
              <a:t></a:t>
            </a:r>
            <a:endParaRPr lang="en-US" altLang="zh-TW" sz="2400" dirty="0"/>
          </a:p>
        </p:txBody>
      </p:sp>
      <p:sp>
        <p:nvSpPr>
          <p:cNvPr id="109576" name="Text Box 10">
            <a:extLst>
              <a:ext uri="{FF2B5EF4-FFF2-40B4-BE49-F238E27FC236}">
                <a16:creationId xmlns:a16="http://schemas.microsoft.com/office/drawing/2014/main" id="{39B04786-D552-9748-917B-D38F98EF1D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8338" y="6110585"/>
            <a:ext cx="490954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 u="sng" dirty="0"/>
              <a:t>*Figure 5.43: </a:t>
            </a:r>
            <a:r>
              <a:rPr lang="en-US" altLang="zh-TW" sz="2400" u="sng" dirty="0"/>
              <a:t>Degenerate tree (p.251)</a:t>
            </a:r>
            <a:endParaRPr lang="en-US" altLang="zh-TW" sz="2400" b="1" u="sng"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B687E7FF-FA61-3145-B587-1BCEED7BB03C}"/>
              </a:ext>
            </a:extLst>
          </p:cNvPr>
          <p:cNvGrpSpPr/>
          <p:nvPr/>
        </p:nvGrpSpPr>
        <p:grpSpPr>
          <a:xfrm>
            <a:off x="6252369" y="2711747"/>
            <a:ext cx="2103438" cy="2389188"/>
            <a:chOff x="523875" y="619125"/>
            <a:chExt cx="2103438" cy="2389188"/>
          </a:xfrm>
        </p:grpSpPr>
        <p:sp>
          <p:nvSpPr>
            <p:cNvPr id="109577" name="Text Box 11">
              <a:extLst>
                <a:ext uri="{FF2B5EF4-FFF2-40B4-BE49-F238E27FC236}">
                  <a16:creationId xmlns:a16="http://schemas.microsoft.com/office/drawing/2014/main" id="{483BA1A4-CFB5-6940-8CA6-7FF623002B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875" y="619125"/>
              <a:ext cx="2103438" cy="1917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>
                  <a:solidFill>
                    <a:schemeClr val="tx2"/>
                  </a:solidFill>
                </a:rPr>
                <a:t>union operation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>
                  <a:solidFill>
                    <a:schemeClr val="tx2"/>
                  </a:solidFill>
                </a:rPr>
                <a:t>O(n)    </a:t>
              </a:r>
              <a:r>
                <a:rPr lang="en-US" altLang="zh-TW" sz="2400" dirty="0">
                  <a:solidFill>
                    <a:srgbClr val="CC3300"/>
                  </a:solidFill>
                </a:rPr>
                <a:t>n-1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TW" sz="2400" dirty="0">
                <a:solidFill>
                  <a:srgbClr val="CC3300"/>
                </a:solidFill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>
                  <a:solidFill>
                    <a:schemeClr val="tx2"/>
                  </a:solidFill>
                </a:rPr>
                <a:t>find operation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>
                  <a:solidFill>
                    <a:schemeClr val="tx2"/>
                  </a:solidFill>
                </a:rPr>
                <a:t>O(n</a:t>
              </a:r>
              <a:r>
                <a:rPr lang="en-US" altLang="zh-TW" sz="2400" baseline="30000" dirty="0">
                  <a:solidFill>
                    <a:schemeClr val="tx2"/>
                  </a:solidFill>
                </a:rPr>
                <a:t>2</a:t>
              </a:r>
              <a:r>
                <a:rPr lang="en-US" altLang="zh-TW" sz="2400" dirty="0">
                  <a:solidFill>
                    <a:schemeClr val="tx2"/>
                  </a:solidFill>
                </a:rPr>
                <a:t>)  </a:t>
              </a:r>
            </a:p>
          </p:txBody>
        </p:sp>
        <p:graphicFrame>
          <p:nvGraphicFramePr>
            <p:cNvPr id="109578" name="Object 12">
              <a:extLst>
                <a:ext uri="{FF2B5EF4-FFF2-40B4-BE49-F238E27FC236}">
                  <a16:creationId xmlns:a16="http://schemas.microsoft.com/office/drawing/2014/main" id="{8DBC6488-5FFF-654C-BCE1-F52257DBBB1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4453299"/>
                </p:ext>
              </p:extLst>
            </p:nvPr>
          </p:nvGraphicFramePr>
          <p:xfrm>
            <a:off x="1498600" y="2146300"/>
            <a:ext cx="520700" cy="8620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171" name="方程式" r:id="rId3" imgW="12001500" imgH="19900900" progId="Equation.2">
                    <p:embed/>
                  </p:oleObj>
                </mc:Choice>
                <mc:Fallback>
                  <p:oleObj name="方程式" r:id="rId3" imgW="12001500" imgH="19900900" progId="Equation.2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98600" y="2146300"/>
                          <a:ext cx="520700" cy="8620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9580" name="Text Box 14">
            <a:extLst>
              <a:ext uri="{FF2B5EF4-FFF2-40B4-BE49-F238E27FC236}">
                <a16:creationId xmlns:a16="http://schemas.microsoft.com/office/drawing/2014/main" id="{208D44CF-4743-DF48-9E38-F529BE13C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7250" y="5653385"/>
            <a:ext cx="20335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solidFill>
                  <a:srgbClr val="CC3300"/>
                </a:solidFill>
              </a:rPr>
              <a:t>degenerate tree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ACF9B140-8F4D-454A-B325-E32ED5D610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900" y="84138"/>
            <a:ext cx="6769894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The performance is not good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53AAD56B-47D1-924A-A390-116440B062E4}"/>
              </a:ext>
            </a:extLst>
          </p:cNvPr>
          <p:cNvGrpSpPr/>
          <p:nvPr/>
        </p:nvGrpSpPr>
        <p:grpSpPr>
          <a:xfrm>
            <a:off x="328613" y="1875434"/>
            <a:ext cx="2892425" cy="3090663"/>
            <a:chOff x="328613" y="1875434"/>
            <a:chExt cx="2892425" cy="3090663"/>
          </a:xfrm>
        </p:grpSpPr>
        <p:sp>
          <p:nvSpPr>
            <p:cNvPr id="109579" name="Text Box 13">
              <a:extLst>
                <a:ext uri="{FF2B5EF4-FFF2-40B4-BE49-F238E27FC236}">
                  <a16:creationId xmlns:a16="http://schemas.microsoft.com/office/drawing/2014/main" id="{D62BB745-2A31-AD47-96ED-BF4391883C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613" y="2683272"/>
              <a:ext cx="2892425" cy="2282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>
                  <a:solidFill>
                    <a:schemeClr val="tx2"/>
                  </a:solidFill>
                </a:rPr>
                <a:t>union(0,1), find(0)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>
                  <a:solidFill>
                    <a:schemeClr val="tx2"/>
                  </a:solidFill>
                </a:rPr>
                <a:t>union(1,2), find(0)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>
                  <a:solidFill>
                    <a:schemeClr val="tx2"/>
                  </a:solidFill>
                </a:rPr>
                <a:t>.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>
                  <a:solidFill>
                    <a:schemeClr val="tx2"/>
                  </a:solidFill>
                </a:rPr>
                <a:t>.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>
                  <a:solidFill>
                    <a:schemeClr val="tx2"/>
                  </a:solidFill>
                </a:rPr>
                <a:t>.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>
                  <a:solidFill>
                    <a:schemeClr val="tx2"/>
                  </a:solidFill>
                </a:rPr>
                <a:t>union(n-2,n-1),find(0)</a:t>
              </a: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5136A5F3-D8B7-624E-B454-BD6284E6430A}"/>
                </a:ext>
              </a:extLst>
            </p:cNvPr>
            <p:cNvGrpSpPr/>
            <p:nvPr/>
          </p:nvGrpSpPr>
          <p:grpSpPr>
            <a:xfrm>
              <a:off x="328613" y="1875434"/>
              <a:ext cx="2536310" cy="724345"/>
              <a:chOff x="6252369" y="1227138"/>
              <a:chExt cx="2536310" cy="724345"/>
            </a:xfrm>
          </p:grpSpPr>
          <p:sp>
            <p:nvSpPr>
              <p:cNvPr id="17" name="Oval 2">
                <a:extLst>
                  <a:ext uri="{FF2B5EF4-FFF2-40B4-BE49-F238E27FC236}">
                    <a16:creationId xmlns:a16="http://schemas.microsoft.com/office/drawing/2014/main" id="{D8367554-3769-0F44-9138-538110F0D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8604" y="1306662"/>
                <a:ext cx="600075" cy="6350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n-1</a:t>
                </a:r>
              </a:p>
            </p:txBody>
          </p:sp>
          <p:sp>
            <p:nvSpPr>
              <p:cNvPr id="18" name="Oval 4">
                <a:extLst>
                  <a:ext uri="{FF2B5EF4-FFF2-40B4-BE49-F238E27FC236}">
                    <a16:creationId xmlns:a16="http://schemas.microsoft.com/office/drawing/2014/main" id="{809611C6-E60F-C14C-A75F-D2B82B5846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2369" y="1316483"/>
                <a:ext cx="600075" cy="6350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 dirty="0"/>
                  <a:t>0</a:t>
                </a:r>
              </a:p>
            </p:txBody>
          </p:sp>
          <p:sp>
            <p:nvSpPr>
              <p:cNvPr id="19" name="Oval 5">
                <a:extLst>
                  <a:ext uri="{FF2B5EF4-FFF2-40B4-BE49-F238E27FC236}">
                    <a16:creationId xmlns:a16="http://schemas.microsoft.com/office/drawing/2014/main" id="{006F6958-C627-DE4C-86E3-CAB48B243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4050" y="1306662"/>
                <a:ext cx="600075" cy="6350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 dirty="0"/>
                  <a:t>1</a:t>
                </a:r>
              </a:p>
            </p:txBody>
          </p:sp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673A203-1A7E-0A45-BFDD-3ADA9DA6746B}"/>
                  </a:ext>
                </a:extLst>
              </p:cNvPr>
              <p:cNvSpPr txBox="1"/>
              <p:nvPr/>
            </p:nvSpPr>
            <p:spPr>
              <a:xfrm>
                <a:off x="7598847" y="1227138"/>
                <a:ext cx="59503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3200" dirty="0">
                    <a:solidFill>
                      <a:schemeClr val="tx1"/>
                    </a:solidFill>
                  </a:rPr>
                  <a:t>…</a:t>
                </a:r>
                <a:endParaRPr kumimoji="1" lang="zh-TW" altLang="en-US" sz="32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6" name="手繪多邊形 5">
            <a:extLst>
              <a:ext uri="{FF2B5EF4-FFF2-40B4-BE49-F238E27FC236}">
                <a16:creationId xmlns:a16="http://schemas.microsoft.com/office/drawing/2014/main" id="{371A8427-8D8B-B543-A026-2BAAE3B89B2C}"/>
              </a:ext>
            </a:extLst>
          </p:cNvPr>
          <p:cNvSpPr/>
          <p:nvPr/>
        </p:nvSpPr>
        <p:spPr bwMode="auto">
          <a:xfrm>
            <a:off x="133628" y="1572768"/>
            <a:ext cx="194985" cy="1539538"/>
          </a:xfrm>
          <a:custGeom>
            <a:avLst/>
            <a:gdLst>
              <a:gd name="connsiteX0" fmla="*/ 232132 w 232132"/>
              <a:gd name="connsiteY0" fmla="*/ 1316736 h 1316736"/>
              <a:gd name="connsiteX1" fmla="*/ 484 w 232132"/>
              <a:gd name="connsiteY1" fmla="*/ 609600 h 1316736"/>
              <a:gd name="connsiteX2" fmla="*/ 183364 w 232132"/>
              <a:gd name="connsiteY2" fmla="*/ 0 h 131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2132" h="1316736">
                <a:moveTo>
                  <a:pt x="232132" y="1316736"/>
                </a:moveTo>
                <a:cubicBezTo>
                  <a:pt x="120372" y="1072896"/>
                  <a:pt x="8612" y="829056"/>
                  <a:pt x="484" y="609600"/>
                </a:cubicBezTo>
                <a:cubicBezTo>
                  <a:pt x="-7644" y="390144"/>
                  <a:pt x="87860" y="195072"/>
                  <a:pt x="183364" y="0"/>
                </a:cubicBezTo>
              </a:path>
            </a:pathLst>
          </a:cu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81DB3C69-ECA9-C048-86CA-48D81FD751CC}"/>
              </a:ext>
            </a:extLst>
          </p:cNvPr>
          <p:cNvCxnSpPr>
            <a:cxnSpLocks/>
          </p:cNvCxnSpPr>
          <p:nvPr/>
        </p:nvCxnSpPr>
        <p:spPr bwMode="auto">
          <a:xfrm>
            <a:off x="249694" y="3112306"/>
            <a:ext cx="154146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Text Box 13">
            <a:extLst>
              <a:ext uri="{FF2B5EF4-FFF2-40B4-BE49-F238E27FC236}">
                <a16:creationId xmlns:a16="http://schemas.microsoft.com/office/drawing/2014/main" id="{024D259B-1619-664F-A40A-84385BEFF6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32" y="1107837"/>
            <a:ext cx="181011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rgbClr val="C00000"/>
                </a:solidFill>
              </a:rPr>
              <a:t>Parent[0] = 1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E11E560B-23D6-AD41-BA31-427E19DDE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CHAPTER 5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589C51E-8C6C-3649-A46B-539F518D6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AA758B-06AC-1747-9C45-5C06C103C543}" type="slidenum">
              <a:rPr lang="en-US" altLang="zh-TW" smtClean="0"/>
              <a:pPr>
                <a:defRPr/>
              </a:pPr>
              <a:t>131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426002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頁尾版面配置區 2">
            <a:extLst>
              <a:ext uri="{FF2B5EF4-FFF2-40B4-BE49-F238E27FC236}">
                <a16:creationId xmlns:a16="http://schemas.microsoft.com/office/drawing/2014/main" id="{962ED1CC-19F9-A148-940C-505EEF99B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114690" name="投影片編號版面配置區 3">
            <a:extLst>
              <a:ext uri="{FF2B5EF4-FFF2-40B4-BE49-F238E27FC236}">
                <a16:creationId xmlns:a16="http://schemas.microsoft.com/office/drawing/2014/main" id="{12692B22-2A45-7C44-BF38-6EB116FD0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698CA5C5-F83D-2744-9922-9329C6D9FD66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132</a:t>
            </a:fld>
            <a:endParaRPr lang="en-US" altLang="zh-TW" sz="1400"/>
          </a:p>
        </p:txBody>
      </p:sp>
      <p:sp>
        <p:nvSpPr>
          <p:cNvPr id="54" name="Rectangle 2">
            <a:extLst>
              <a:ext uri="{FF2B5EF4-FFF2-40B4-BE49-F238E27FC236}">
                <a16:creationId xmlns:a16="http://schemas.microsoft.com/office/drawing/2014/main" id="{DEB3948B-067D-D047-94BA-459537D8AC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Weighting Rule for Union</a:t>
            </a:r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6C6758CA-9AFB-C449-B3C3-A3A226DFC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119" y="1033463"/>
            <a:ext cx="8221662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dirty="0">
                <a:cs typeface="Times New Roman" panose="02020603050405020304" pitchFamily="18" charset="0"/>
              </a:rPr>
              <a:t>Weighting rule for union(</a:t>
            </a:r>
            <a:r>
              <a:rPr lang="en-US" altLang="zh-TW" i="1" dirty="0" err="1">
                <a:cs typeface="Times New Roman" panose="02020603050405020304" pitchFamily="18" charset="0"/>
              </a:rPr>
              <a:t>i</a:t>
            </a:r>
            <a:r>
              <a:rPr lang="en-US" altLang="zh-TW" dirty="0">
                <a:cs typeface="Times New Roman" panose="02020603050405020304" pitchFamily="18" charset="0"/>
              </a:rPr>
              <a:t>, </a:t>
            </a:r>
            <a:r>
              <a:rPr lang="en-US" altLang="zh-TW" i="1" dirty="0">
                <a:cs typeface="Times New Roman" panose="02020603050405020304" pitchFamily="18" charset="0"/>
              </a:rPr>
              <a:t>j</a:t>
            </a:r>
            <a:r>
              <a:rPr lang="en-US" altLang="zh-TW" dirty="0">
                <a:cs typeface="Times New Roman" panose="02020603050405020304" pitchFamily="18" charset="0"/>
              </a:rPr>
              <a:t>). If the </a:t>
            </a:r>
            <a:r>
              <a:rPr lang="en-US" altLang="zh-TW" dirty="0">
                <a:solidFill>
                  <a:srgbClr val="0070C0"/>
                </a:solidFill>
                <a:cs typeface="Times New Roman" panose="02020603050405020304" pitchFamily="18" charset="0"/>
              </a:rPr>
              <a:t>number of nodes</a:t>
            </a:r>
            <a:r>
              <a:rPr lang="en-US" altLang="zh-TW" dirty="0">
                <a:cs typeface="Times New Roman" panose="02020603050405020304" pitchFamily="18" charset="0"/>
              </a:rPr>
              <a:t> in tree </a:t>
            </a:r>
            <a:r>
              <a:rPr lang="en-US" altLang="zh-TW" i="1" dirty="0" err="1">
                <a:cs typeface="Times New Roman" panose="02020603050405020304" pitchFamily="18" charset="0"/>
              </a:rPr>
              <a:t>i</a:t>
            </a:r>
            <a:r>
              <a:rPr lang="en-US" altLang="zh-TW" dirty="0">
                <a:cs typeface="Times New Roman" panose="02020603050405020304" pitchFamily="18" charset="0"/>
              </a:rPr>
              <a:t> is </a:t>
            </a:r>
            <a:r>
              <a:rPr lang="en-US" altLang="zh-TW" dirty="0">
                <a:solidFill>
                  <a:srgbClr val="C00000"/>
                </a:solidFill>
                <a:cs typeface="Times New Roman" panose="02020603050405020304" pitchFamily="18" charset="0"/>
              </a:rPr>
              <a:t>less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C00000"/>
                </a:solidFill>
                <a:cs typeface="Times New Roman" panose="02020603050405020304" pitchFamily="18" charset="0"/>
              </a:rPr>
              <a:t>than</a:t>
            </a:r>
            <a:r>
              <a:rPr lang="en-US" altLang="zh-TW" dirty="0">
                <a:cs typeface="Times New Roman" panose="02020603050405020304" pitchFamily="18" charset="0"/>
              </a:rPr>
              <a:t> the number in tree </a:t>
            </a:r>
            <a:r>
              <a:rPr lang="en-US" altLang="zh-TW" i="1" dirty="0">
                <a:cs typeface="Times New Roman" panose="02020603050405020304" pitchFamily="18" charset="0"/>
              </a:rPr>
              <a:t>j</a:t>
            </a:r>
            <a:r>
              <a:rPr lang="en-US" altLang="zh-TW" dirty="0">
                <a:cs typeface="Times New Roman" panose="02020603050405020304" pitchFamily="18" charset="0"/>
              </a:rPr>
              <a:t> then make </a:t>
            </a:r>
            <a:r>
              <a:rPr lang="en-US" altLang="zh-TW" i="1" dirty="0">
                <a:cs typeface="Times New Roman" panose="02020603050405020304" pitchFamily="18" charset="0"/>
              </a:rPr>
              <a:t>j</a:t>
            </a:r>
            <a:r>
              <a:rPr lang="en-US" altLang="zh-TW" dirty="0">
                <a:cs typeface="Times New Roman" panose="02020603050405020304" pitchFamily="18" charset="0"/>
              </a:rPr>
              <a:t> the parent of </a:t>
            </a:r>
            <a:r>
              <a:rPr lang="en-US" altLang="zh-TW" i="1" dirty="0" err="1">
                <a:cs typeface="Times New Roman" panose="02020603050405020304" pitchFamily="18" charset="0"/>
              </a:rPr>
              <a:t>i</a:t>
            </a:r>
            <a:r>
              <a:rPr lang="en-US" altLang="zh-TW" dirty="0">
                <a:cs typeface="Times New Roman" panose="02020603050405020304" pitchFamily="18" charset="0"/>
              </a:rPr>
              <a:t>; otherwise make </a:t>
            </a:r>
            <a:r>
              <a:rPr lang="en-US" altLang="zh-TW" i="1" dirty="0" err="1">
                <a:cs typeface="Times New Roman" panose="02020603050405020304" pitchFamily="18" charset="0"/>
              </a:rPr>
              <a:t>i</a:t>
            </a:r>
            <a:r>
              <a:rPr lang="en-US" altLang="zh-TW" dirty="0">
                <a:cs typeface="Times New Roman" panose="02020603050405020304" pitchFamily="18" charset="0"/>
              </a:rPr>
              <a:t> the parent of </a:t>
            </a:r>
            <a:r>
              <a:rPr lang="en-US" altLang="zh-TW" i="1" dirty="0">
                <a:cs typeface="Times New Roman" panose="02020603050405020304" pitchFamily="18" charset="0"/>
              </a:rPr>
              <a:t>j</a:t>
            </a:r>
            <a:r>
              <a:rPr lang="en-US" altLang="zh-TW" dirty="0"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116" name="群組 115">
            <a:extLst>
              <a:ext uri="{FF2B5EF4-FFF2-40B4-BE49-F238E27FC236}">
                <a16:creationId xmlns:a16="http://schemas.microsoft.com/office/drawing/2014/main" id="{13ED11FA-DBB5-DC4C-8748-7684B275B820}"/>
              </a:ext>
            </a:extLst>
          </p:cNvPr>
          <p:cNvGrpSpPr/>
          <p:nvPr/>
        </p:nvGrpSpPr>
        <p:grpSpPr>
          <a:xfrm>
            <a:off x="977900" y="3149601"/>
            <a:ext cx="7150100" cy="2535237"/>
            <a:chOff x="1443038" y="2316163"/>
            <a:chExt cx="7150100" cy="2535237"/>
          </a:xfrm>
        </p:grpSpPr>
        <p:sp>
          <p:nvSpPr>
            <p:cNvPr id="117" name="Oval 1027">
              <a:extLst>
                <a:ext uri="{FF2B5EF4-FFF2-40B4-BE49-F238E27FC236}">
                  <a16:creationId xmlns:a16="http://schemas.microsoft.com/office/drawing/2014/main" id="{F6DF5E86-8DA4-5C44-90BF-A8AA6E4F5A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000" y="3349625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8" name="Rectangle 1028">
              <a:extLst>
                <a:ext uri="{FF2B5EF4-FFF2-40B4-BE49-F238E27FC236}">
                  <a16:creationId xmlns:a16="http://schemas.microsoft.com/office/drawing/2014/main" id="{B496BE6A-1682-2D4E-8D61-86AF05BE7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7113" y="334327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1</a:t>
              </a:r>
            </a:p>
          </p:txBody>
        </p:sp>
        <p:sp>
          <p:nvSpPr>
            <p:cNvPr id="119" name="Oval 1029">
              <a:extLst>
                <a:ext uri="{FF2B5EF4-FFF2-40B4-BE49-F238E27FC236}">
                  <a16:creationId xmlns:a16="http://schemas.microsoft.com/office/drawing/2014/main" id="{4D46232C-0933-3E44-8626-60E768981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225" y="4294188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20" name="Oval 1030">
              <a:extLst>
                <a:ext uri="{FF2B5EF4-FFF2-40B4-BE49-F238E27FC236}">
                  <a16:creationId xmlns:a16="http://schemas.microsoft.com/office/drawing/2014/main" id="{C50E771D-6FD5-2C41-863D-48FEF4DBD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700" y="4257675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21" name="Line 1031">
              <a:extLst>
                <a:ext uri="{FF2B5EF4-FFF2-40B4-BE49-F238E27FC236}">
                  <a16:creationId xmlns:a16="http://schemas.microsoft.com/office/drawing/2014/main" id="{19E3CB41-358A-544B-8885-23A674A178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3725" y="3719513"/>
              <a:ext cx="506413" cy="5667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 dirty="0"/>
            </a:p>
          </p:txBody>
        </p:sp>
        <p:sp>
          <p:nvSpPr>
            <p:cNvPr id="122" name="Line 1032">
              <a:extLst>
                <a:ext uri="{FF2B5EF4-FFF2-40B4-BE49-F238E27FC236}">
                  <a16:creationId xmlns:a16="http://schemas.microsoft.com/office/drawing/2014/main" id="{AE977B9E-9BCB-DE44-9146-7DDA085AE6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5563" y="3708400"/>
              <a:ext cx="482600" cy="5429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3" name="Rectangle 1033">
              <a:extLst>
                <a:ext uri="{FF2B5EF4-FFF2-40B4-BE49-F238E27FC236}">
                  <a16:creationId xmlns:a16="http://schemas.microsoft.com/office/drawing/2014/main" id="{324C7D1E-F854-6645-A378-F03C33574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7513" y="4306888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4</a:t>
              </a:r>
            </a:p>
          </p:txBody>
        </p:sp>
        <p:sp>
          <p:nvSpPr>
            <p:cNvPr id="124" name="Rectangle 1034">
              <a:extLst>
                <a:ext uri="{FF2B5EF4-FFF2-40B4-BE49-F238E27FC236}">
                  <a16:creationId xmlns:a16="http://schemas.microsoft.com/office/drawing/2014/main" id="{03C2BE78-AC12-994B-98ED-736C678867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463" y="4271963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9</a:t>
              </a:r>
            </a:p>
          </p:txBody>
        </p:sp>
        <p:sp>
          <p:nvSpPr>
            <p:cNvPr id="125" name="Oval 1035">
              <a:extLst>
                <a:ext uri="{FF2B5EF4-FFF2-40B4-BE49-F238E27FC236}">
                  <a16:creationId xmlns:a16="http://schemas.microsoft.com/office/drawing/2014/main" id="{96545604-9F00-624C-B113-6BA24FDC9C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5813" y="2455863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26" name="Rectangle 1036">
              <a:extLst>
                <a:ext uri="{FF2B5EF4-FFF2-40B4-BE49-F238E27FC236}">
                  <a16:creationId xmlns:a16="http://schemas.microsoft.com/office/drawing/2014/main" id="{E83737E5-CF9D-2E46-BBD6-50A0463A93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6925" y="2449513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0</a:t>
              </a:r>
            </a:p>
          </p:txBody>
        </p:sp>
        <p:sp>
          <p:nvSpPr>
            <p:cNvPr id="127" name="Oval 1037">
              <a:extLst>
                <a:ext uri="{FF2B5EF4-FFF2-40B4-BE49-F238E27FC236}">
                  <a16:creationId xmlns:a16="http://schemas.microsoft.com/office/drawing/2014/main" id="{B8E49894-2F59-F543-A16D-CC0E4F3A6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3038" y="3400425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28" name="Oval 1038">
              <a:extLst>
                <a:ext uri="{FF2B5EF4-FFF2-40B4-BE49-F238E27FC236}">
                  <a16:creationId xmlns:a16="http://schemas.microsoft.com/office/drawing/2014/main" id="{C31ED7D0-75E0-5C45-B8B5-00751C0B2A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6613" y="4379913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29" name="Line 1039">
              <a:extLst>
                <a:ext uri="{FF2B5EF4-FFF2-40B4-BE49-F238E27FC236}">
                  <a16:creationId xmlns:a16="http://schemas.microsoft.com/office/drawing/2014/main" id="{3449734F-6BA1-1244-8D49-2E4304AC7F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33538" y="2825750"/>
              <a:ext cx="506412" cy="5667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0" name="Line 1040">
              <a:extLst>
                <a:ext uri="{FF2B5EF4-FFF2-40B4-BE49-F238E27FC236}">
                  <a16:creationId xmlns:a16="http://schemas.microsoft.com/office/drawing/2014/main" id="{AD7452C2-C93C-3047-A910-8735E7D426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93936" y="3779837"/>
              <a:ext cx="3270" cy="6000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1" name="Oval 1041">
              <a:extLst>
                <a:ext uri="{FF2B5EF4-FFF2-40B4-BE49-F238E27FC236}">
                  <a16:creationId xmlns:a16="http://schemas.microsoft.com/office/drawing/2014/main" id="{5221D600-6501-7745-A10B-15BACC5B36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2325" y="3384550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32" name="Line 1042">
              <a:extLst>
                <a:ext uri="{FF2B5EF4-FFF2-40B4-BE49-F238E27FC236}">
                  <a16:creationId xmlns:a16="http://schemas.microsoft.com/office/drawing/2014/main" id="{BFB3DD72-43E9-C44F-9D8A-5D80241BE7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6475" y="2844800"/>
              <a:ext cx="0" cy="523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3" name="Rectangle 1043">
              <a:extLst>
                <a:ext uri="{FF2B5EF4-FFF2-40B4-BE49-F238E27FC236}">
                  <a16:creationId xmlns:a16="http://schemas.microsoft.com/office/drawing/2014/main" id="{B4C071E6-1491-084E-B3FE-FD504460F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7325" y="341312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6</a:t>
              </a:r>
            </a:p>
          </p:txBody>
        </p:sp>
        <p:sp>
          <p:nvSpPr>
            <p:cNvPr id="134" name="Rectangle 1044">
              <a:extLst>
                <a:ext uri="{FF2B5EF4-FFF2-40B4-BE49-F238E27FC236}">
                  <a16:creationId xmlns:a16="http://schemas.microsoft.com/office/drawing/2014/main" id="{7BE7A17C-7567-7D45-B9DD-1D0221B31B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8675" y="3398838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7</a:t>
              </a:r>
            </a:p>
          </p:txBody>
        </p:sp>
        <p:sp>
          <p:nvSpPr>
            <p:cNvPr id="135" name="Rectangle 1045">
              <a:extLst>
                <a:ext uri="{FF2B5EF4-FFF2-40B4-BE49-F238E27FC236}">
                  <a16:creationId xmlns:a16="http://schemas.microsoft.com/office/drawing/2014/main" id="{49161FEB-9B38-A74A-9293-A3D265BE1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1375" y="4394200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8</a:t>
              </a:r>
            </a:p>
          </p:txBody>
        </p:sp>
        <p:sp>
          <p:nvSpPr>
            <p:cNvPr id="136" name="Line 1046">
              <a:extLst>
                <a:ext uri="{FF2B5EF4-FFF2-40B4-BE49-F238E27FC236}">
                  <a16:creationId xmlns:a16="http://schemas.microsoft.com/office/drawing/2014/main" id="{A3AE629E-DF94-6E44-ADA6-BD2545A59E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492375" y="2774950"/>
              <a:ext cx="1262063" cy="558800"/>
            </a:xfrm>
            <a:prstGeom prst="line">
              <a:avLst/>
            </a:prstGeom>
            <a:noFill/>
            <a:ln w="12700">
              <a:solidFill>
                <a:srgbClr val="CC3300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7" name="Oval 1047">
              <a:extLst>
                <a:ext uri="{FF2B5EF4-FFF2-40B4-BE49-F238E27FC236}">
                  <a16:creationId xmlns:a16="http://schemas.microsoft.com/office/drawing/2014/main" id="{5DCF9D45-F6D0-534B-AA59-56CD72AA0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3325" y="2322513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38" name="Rectangle 1048">
              <a:extLst>
                <a:ext uri="{FF2B5EF4-FFF2-40B4-BE49-F238E27FC236}">
                  <a16:creationId xmlns:a16="http://schemas.microsoft.com/office/drawing/2014/main" id="{DC6637EE-5854-BC4D-8F94-25D07D855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4438" y="2316163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1</a:t>
              </a:r>
            </a:p>
          </p:txBody>
        </p:sp>
        <p:sp>
          <p:nvSpPr>
            <p:cNvPr id="139" name="Oval 1049">
              <a:extLst>
                <a:ext uri="{FF2B5EF4-FFF2-40B4-BE49-F238E27FC236}">
                  <a16:creationId xmlns:a16="http://schemas.microsoft.com/office/drawing/2014/main" id="{305FA72D-B2BB-E241-B0F7-A5BAE41B3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0550" y="3267075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40" name="Oval 1050">
              <a:extLst>
                <a:ext uri="{FF2B5EF4-FFF2-40B4-BE49-F238E27FC236}">
                  <a16:creationId xmlns:a16="http://schemas.microsoft.com/office/drawing/2014/main" id="{4BDE3E02-394C-F44B-B18E-9D6E1310C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1025" y="3230563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41" name="Line 1051">
              <a:extLst>
                <a:ext uri="{FF2B5EF4-FFF2-40B4-BE49-F238E27FC236}">
                  <a16:creationId xmlns:a16="http://schemas.microsoft.com/office/drawing/2014/main" id="{F92BD30F-E68E-014B-87A7-7ED4F28503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31050" y="2692400"/>
              <a:ext cx="506413" cy="5667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2" name="Line 1052">
              <a:extLst>
                <a:ext uri="{FF2B5EF4-FFF2-40B4-BE49-F238E27FC236}">
                  <a16:creationId xmlns:a16="http://schemas.microsoft.com/office/drawing/2014/main" id="{D9E94035-9D46-524C-834D-76125A3ABB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62888" y="2681288"/>
              <a:ext cx="482600" cy="5429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3" name="Rectangle 1053">
              <a:extLst>
                <a:ext uri="{FF2B5EF4-FFF2-40B4-BE49-F238E27FC236}">
                  <a16:creationId xmlns:a16="http://schemas.microsoft.com/office/drawing/2014/main" id="{4B3D9141-9BFB-BD44-A9A1-97F1F5154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4838" y="327977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4</a:t>
              </a:r>
            </a:p>
          </p:txBody>
        </p:sp>
        <p:sp>
          <p:nvSpPr>
            <p:cNvPr id="144" name="Rectangle 1054">
              <a:extLst>
                <a:ext uri="{FF2B5EF4-FFF2-40B4-BE49-F238E27FC236}">
                  <a16:creationId xmlns:a16="http://schemas.microsoft.com/office/drawing/2014/main" id="{9E4FDEBC-B092-464F-B013-5CC759AE4E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5788" y="3244850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9</a:t>
              </a:r>
            </a:p>
          </p:txBody>
        </p:sp>
        <p:sp>
          <p:nvSpPr>
            <p:cNvPr id="145" name="Oval 1055">
              <a:extLst>
                <a:ext uri="{FF2B5EF4-FFF2-40B4-BE49-F238E27FC236}">
                  <a16:creationId xmlns:a16="http://schemas.microsoft.com/office/drawing/2014/main" id="{1B6093E4-92B2-6E42-A03F-11CF6E1D4D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200" y="3286125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46" name="Rectangle 1056">
              <a:extLst>
                <a:ext uri="{FF2B5EF4-FFF2-40B4-BE49-F238E27FC236}">
                  <a16:creationId xmlns:a16="http://schemas.microsoft.com/office/drawing/2014/main" id="{66705225-5F76-C740-8D2A-00813756F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3313" y="327977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0</a:t>
              </a:r>
            </a:p>
          </p:txBody>
        </p:sp>
        <p:sp>
          <p:nvSpPr>
            <p:cNvPr id="147" name="Oval 1057">
              <a:extLst>
                <a:ext uri="{FF2B5EF4-FFF2-40B4-BE49-F238E27FC236}">
                  <a16:creationId xmlns:a16="http://schemas.microsoft.com/office/drawing/2014/main" id="{E8FAD9B9-99DB-CF46-AEF0-7E240B847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9425" y="4230688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48" name="Oval 1058">
              <a:extLst>
                <a:ext uri="{FF2B5EF4-FFF2-40B4-BE49-F238E27FC236}">
                  <a16:creationId xmlns:a16="http://schemas.microsoft.com/office/drawing/2014/main" id="{3B84D3C1-B5A3-F74D-8F3A-3ADDDAC757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8724" y="3282919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49" name="Line 1059">
              <a:extLst>
                <a:ext uri="{FF2B5EF4-FFF2-40B4-BE49-F238E27FC236}">
                  <a16:creationId xmlns:a16="http://schemas.microsoft.com/office/drawing/2014/main" id="{A8905FA3-4DD3-FA41-A4BC-BDE6F21DD9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49925" y="3656013"/>
              <a:ext cx="506413" cy="5667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0" name="Line 1060">
              <a:extLst>
                <a:ext uri="{FF2B5EF4-FFF2-40B4-BE49-F238E27FC236}">
                  <a16:creationId xmlns:a16="http://schemas.microsoft.com/office/drawing/2014/main" id="{74ED9190-47AA-0241-8292-A91492A4A1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48586" y="2705132"/>
              <a:ext cx="3177" cy="58099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1" name="Oval 1061">
              <a:extLst>
                <a:ext uri="{FF2B5EF4-FFF2-40B4-BE49-F238E27FC236}">
                  <a16:creationId xmlns:a16="http://schemas.microsoft.com/office/drawing/2014/main" id="{4A755F03-7CA5-6C4A-B5AC-5DCB623BC6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214813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52" name="Line 1062">
              <a:extLst>
                <a:ext uri="{FF2B5EF4-FFF2-40B4-BE49-F238E27FC236}">
                  <a16:creationId xmlns:a16="http://schemas.microsoft.com/office/drawing/2014/main" id="{1860A816-3736-6F4F-A10F-0195220871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92863" y="3675063"/>
              <a:ext cx="0" cy="523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3" name="Rectangle 1063">
              <a:extLst>
                <a:ext uri="{FF2B5EF4-FFF2-40B4-BE49-F238E27FC236}">
                  <a16:creationId xmlns:a16="http://schemas.microsoft.com/office/drawing/2014/main" id="{FE5A5ACA-9000-AA49-B52B-C4A5EA00F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3713" y="4243388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6</a:t>
              </a:r>
            </a:p>
          </p:txBody>
        </p:sp>
        <p:sp>
          <p:nvSpPr>
            <p:cNvPr id="154" name="Rectangle 1064">
              <a:extLst>
                <a:ext uri="{FF2B5EF4-FFF2-40B4-BE49-F238E27FC236}">
                  <a16:creationId xmlns:a16="http://schemas.microsoft.com/office/drawing/2014/main" id="{16A82BA1-6736-B94A-A6A0-F3FD436F3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5063" y="4229100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7</a:t>
              </a:r>
            </a:p>
          </p:txBody>
        </p:sp>
        <p:sp>
          <p:nvSpPr>
            <p:cNvPr id="155" name="Rectangle 1065">
              <a:extLst>
                <a:ext uri="{FF2B5EF4-FFF2-40B4-BE49-F238E27FC236}">
                  <a16:creationId xmlns:a16="http://schemas.microsoft.com/office/drawing/2014/main" id="{FFF80796-02AD-CC4C-8582-5B86667E9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5679" y="3260631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8</a:t>
              </a:r>
            </a:p>
          </p:txBody>
        </p:sp>
        <p:sp>
          <p:nvSpPr>
            <p:cNvPr id="156" name="Line 1066">
              <a:extLst>
                <a:ext uri="{FF2B5EF4-FFF2-40B4-BE49-F238E27FC236}">
                  <a16:creationId xmlns:a16="http://schemas.microsoft.com/office/drawing/2014/main" id="{5C32C1E5-A91F-0D4F-AF3B-BEFB0F6129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70638" y="2619375"/>
              <a:ext cx="1146175" cy="650875"/>
            </a:xfrm>
            <a:prstGeom prst="line">
              <a:avLst/>
            </a:prstGeom>
            <a:noFill/>
            <a:ln w="12700">
              <a:solidFill>
                <a:srgbClr val="CC3300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664955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Text Box 2">
            <a:extLst>
              <a:ext uri="{FF2B5EF4-FFF2-40B4-BE49-F238E27FC236}">
                <a16:creationId xmlns:a16="http://schemas.microsoft.com/office/drawing/2014/main" id="{657FB30B-5E1A-7946-92B5-CFA701FAC5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024" y="5946775"/>
            <a:ext cx="7626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 u="sng" dirty="0"/>
              <a:t>*Figure 5.44:</a:t>
            </a:r>
            <a:r>
              <a:rPr lang="en-US" altLang="zh-TW" sz="2400" u="sng" dirty="0"/>
              <a:t>Trees obtained using the weighting rule(p.243)</a:t>
            </a:r>
            <a:endParaRPr lang="en-US" altLang="zh-TW" sz="2400" b="1" u="sng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1E1D02-BEF1-964C-B1F5-2CD2DA801E66}"/>
              </a:ext>
            </a:extLst>
          </p:cNvPr>
          <p:cNvGrpSpPr/>
          <p:nvPr/>
        </p:nvGrpSpPr>
        <p:grpSpPr>
          <a:xfrm>
            <a:off x="596898" y="1155700"/>
            <a:ext cx="8118888" cy="4559300"/>
            <a:chOff x="863598" y="647700"/>
            <a:chExt cx="6807201" cy="3822700"/>
          </a:xfrm>
        </p:grpSpPr>
        <p:pic>
          <p:nvPicPr>
            <p:cNvPr id="110594" name="Picture 4" descr="twu6123">
              <a:extLst>
                <a:ext uri="{FF2B5EF4-FFF2-40B4-BE49-F238E27FC236}">
                  <a16:creationId xmlns:a16="http://schemas.microsoft.com/office/drawing/2014/main" id="{E6249ED5-7EDE-9C46-807E-06DBC07576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4" t="11302" r="9901" b="14742"/>
            <a:stretch/>
          </p:blipFill>
          <p:spPr bwMode="auto">
            <a:xfrm>
              <a:off x="863598" y="647700"/>
              <a:ext cx="6807201" cy="3822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CD7F56C4-3FFF-6A41-A5CC-065E08414C87}"/>
                </a:ext>
              </a:extLst>
            </p:cNvPr>
            <p:cNvSpPr/>
            <p:nvPr/>
          </p:nvSpPr>
          <p:spPr bwMode="auto">
            <a:xfrm>
              <a:off x="3111500" y="2286000"/>
              <a:ext cx="1257300" cy="203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0" i="0" u="none" strike="noStrike" cap="none" normalizeH="0" baseline="0">
                <a:ln>
                  <a:noFill/>
                </a:ln>
                <a:solidFill>
                  <a:srgbClr val="003399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03B419C-899A-3A4C-8634-DE389884690D}"/>
                </a:ext>
              </a:extLst>
            </p:cNvPr>
            <p:cNvSpPr/>
            <p:nvPr/>
          </p:nvSpPr>
          <p:spPr bwMode="auto">
            <a:xfrm>
              <a:off x="5118100" y="2286000"/>
              <a:ext cx="1257300" cy="203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0" i="0" u="none" strike="noStrike" cap="none" normalizeH="0" baseline="0">
                <a:ln>
                  <a:noFill/>
                </a:ln>
                <a:solidFill>
                  <a:srgbClr val="003399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83B1C9D-AB91-F147-B256-CB31854709B1}"/>
                </a:ext>
              </a:extLst>
            </p:cNvPr>
            <p:cNvSpPr/>
            <p:nvPr/>
          </p:nvSpPr>
          <p:spPr bwMode="auto">
            <a:xfrm>
              <a:off x="1422400" y="4238044"/>
              <a:ext cx="1257300" cy="203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0" i="0" u="none" strike="noStrike" cap="none" normalizeH="0" baseline="0">
                <a:ln>
                  <a:noFill/>
                </a:ln>
                <a:solidFill>
                  <a:srgbClr val="003399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</p:grp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頁尾版面配置區 2">
            <a:extLst>
              <a:ext uri="{FF2B5EF4-FFF2-40B4-BE49-F238E27FC236}">
                <a16:creationId xmlns:a16="http://schemas.microsoft.com/office/drawing/2014/main" id="{5C811489-59A6-A04C-B2B2-7EC6A4E2A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111618" name="投影片編號版面配置區 3">
            <a:extLst>
              <a:ext uri="{FF2B5EF4-FFF2-40B4-BE49-F238E27FC236}">
                <a16:creationId xmlns:a16="http://schemas.microsoft.com/office/drawing/2014/main" id="{33B10BCF-810F-3948-9167-2E93DE52E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6F793F3B-4BD0-9944-9AD5-1DB5C40A6363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134</a:t>
            </a:fld>
            <a:endParaRPr lang="en-US" altLang="zh-TW" sz="1400"/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910A2693-E02C-E24B-8EF3-55927F02F3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Modified Union Operation</a:t>
            </a:r>
          </a:p>
        </p:txBody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19AC8693-ACFE-CD44-A475-DA1A908B25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895350"/>
            <a:ext cx="91630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void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weightedUnion</a:t>
            </a:r>
            <a:r>
              <a:rPr lang="en-US" altLang="zh-TW" sz="2800" b="1" dirty="0">
                <a:latin typeface="Courier New" panose="02070309020205020404" pitchFamily="49" charset="0"/>
              </a:rPr>
              <a:t>(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800" b="1" dirty="0">
                <a:latin typeface="Courier New" panose="02070309020205020404" pitchFamily="49" charset="0"/>
              </a:rPr>
              <a:t>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800" b="1" dirty="0">
                <a:latin typeface="Courier New" panose="02070309020205020404" pitchFamily="49" charset="0"/>
              </a:rPr>
              <a:t>,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800" b="1" dirty="0">
                <a:latin typeface="Courier New" panose="02070309020205020404" pitchFamily="49" charset="0"/>
              </a:rPr>
              <a:t> j)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800" b="1" dirty="0">
                <a:latin typeface="Courier New" panose="02070309020205020404" pitchFamily="49" charset="0"/>
              </a:rPr>
              <a:t> temp = parent[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800" b="1" dirty="0">
                <a:latin typeface="Courier New" panose="02070309020205020404" pitchFamily="49" charset="0"/>
              </a:rPr>
              <a:t>]+parent[j];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if (</a:t>
            </a:r>
            <a:r>
              <a:rPr lang="en-US" altLang="zh-TW" sz="2800" b="1" dirty="0">
                <a:solidFill>
                  <a:srgbClr val="C00000"/>
                </a:solidFill>
                <a:latin typeface="Courier New" panose="02070309020205020404" pitchFamily="49" charset="0"/>
              </a:rPr>
              <a:t>parent[</a:t>
            </a:r>
            <a:r>
              <a:rPr lang="en-US" altLang="zh-TW" sz="2800" b="1" dirty="0" err="1">
                <a:solidFill>
                  <a:srgbClr val="C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TW" sz="2800" b="1" dirty="0">
                <a:solidFill>
                  <a:srgbClr val="C00000"/>
                </a:solidFill>
                <a:latin typeface="Courier New" panose="02070309020205020404" pitchFamily="49" charset="0"/>
              </a:rPr>
              <a:t>]&gt;parent[j]</a:t>
            </a:r>
            <a:r>
              <a:rPr lang="en-US" altLang="zh-TW" sz="2800" b="1" dirty="0">
                <a:latin typeface="Courier New" panose="02070309020205020404" pitchFamily="49" charset="0"/>
              </a:rPr>
              <a:t>) {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    parent[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800" b="1" dirty="0">
                <a:latin typeface="Courier New" panose="02070309020205020404" pitchFamily="49" charset="0"/>
              </a:rPr>
              <a:t>]=j;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    parent[j]=temp;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}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else {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    parent[j]=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8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    parent[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800" b="1" dirty="0">
                <a:latin typeface="Courier New" panose="02070309020205020404" pitchFamily="49" charset="0"/>
              </a:rPr>
              <a:t>]=temp;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}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111621" name="Rectangle 4">
            <a:extLst>
              <a:ext uri="{FF2B5EF4-FFF2-40B4-BE49-F238E27FC236}">
                <a16:creationId xmlns:a16="http://schemas.microsoft.com/office/drawing/2014/main" id="{68368E33-A80B-4F4F-BE84-0813AB51C4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6913" y="4745038"/>
            <a:ext cx="4389437" cy="15652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If the number of nodes in tree i is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less than the number in tree j, then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make j the parent of i; otherwise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make i the parent of j.</a:t>
            </a:r>
          </a:p>
        </p:txBody>
      </p:sp>
      <p:sp>
        <p:nvSpPr>
          <p:cNvPr id="111622" name="Text Box 5">
            <a:extLst>
              <a:ext uri="{FF2B5EF4-FFF2-40B4-BE49-F238E27FC236}">
                <a16:creationId xmlns:a16="http://schemas.microsoft.com/office/drawing/2014/main" id="{A4C4BA41-A459-614B-B9BD-A494D64E7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7225" y="1165225"/>
            <a:ext cx="562044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rgbClr val="CC3300"/>
                </a:solidFill>
              </a:rPr>
              <a:t>// Keep </a:t>
            </a:r>
            <a:r>
              <a:rPr lang="en-US" altLang="zh-TW" sz="2400" dirty="0">
                <a:solidFill>
                  <a:srgbClr val="0070C0"/>
                </a:solidFill>
              </a:rPr>
              <a:t>a negative counter</a:t>
            </a:r>
            <a:r>
              <a:rPr lang="en-US" altLang="zh-TW" sz="2400" dirty="0">
                <a:solidFill>
                  <a:srgbClr val="CC3300"/>
                </a:solidFill>
              </a:rPr>
              <a:t> in the root of tree</a:t>
            </a:r>
          </a:p>
        </p:txBody>
      </p:sp>
      <p:sp>
        <p:nvSpPr>
          <p:cNvPr id="111623" name="Text Box 6">
            <a:extLst>
              <a:ext uri="{FF2B5EF4-FFF2-40B4-BE49-F238E27FC236}">
                <a16:creationId xmlns:a16="http://schemas.microsoft.com/office/drawing/2014/main" id="{711D9C09-4AC4-E54B-B0CB-09558A23D5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3925" y="2384425"/>
            <a:ext cx="265329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rgbClr val="CC3300"/>
                </a:solidFill>
              </a:rPr>
              <a:t>// </a:t>
            </a:r>
            <a:r>
              <a:rPr lang="en-US" altLang="zh-TW" sz="2400" dirty="0" err="1">
                <a:solidFill>
                  <a:srgbClr val="CC3300"/>
                </a:solidFill>
              </a:rPr>
              <a:t>i</a:t>
            </a:r>
            <a:r>
              <a:rPr lang="en-US" altLang="zh-TW" sz="2400" dirty="0">
                <a:solidFill>
                  <a:srgbClr val="CC3300"/>
                </a:solidFill>
              </a:rPr>
              <a:t> has fewer nodes.</a:t>
            </a:r>
          </a:p>
        </p:txBody>
      </p:sp>
      <p:sp>
        <p:nvSpPr>
          <p:cNvPr id="111624" name="Text Box 7">
            <a:extLst>
              <a:ext uri="{FF2B5EF4-FFF2-40B4-BE49-F238E27FC236}">
                <a16:creationId xmlns:a16="http://schemas.microsoft.com/office/drawing/2014/main" id="{E616956D-B19F-3C43-9673-D86D12C68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7875" y="3470275"/>
            <a:ext cx="25763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rgbClr val="CC3300"/>
                </a:solidFill>
              </a:rPr>
              <a:t>// j has fewer nodes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頁尾版面配置區 2">
            <a:extLst>
              <a:ext uri="{FF2B5EF4-FFF2-40B4-BE49-F238E27FC236}">
                <a16:creationId xmlns:a16="http://schemas.microsoft.com/office/drawing/2014/main" id="{962ED1CC-19F9-A148-940C-505EEF99B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dirty="0"/>
              <a:t>CHAPTER 5</a:t>
            </a:r>
          </a:p>
        </p:txBody>
      </p:sp>
      <p:sp>
        <p:nvSpPr>
          <p:cNvPr id="114690" name="投影片編號版面配置區 3">
            <a:extLst>
              <a:ext uri="{FF2B5EF4-FFF2-40B4-BE49-F238E27FC236}">
                <a16:creationId xmlns:a16="http://schemas.microsoft.com/office/drawing/2014/main" id="{12692B22-2A45-7C44-BF38-6EB116FD0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698CA5C5-F83D-2744-9922-9329C6D9FD66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135</a:t>
            </a:fld>
            <a:endParaRPr lang="en-US" altLang="zh-TW" sz="1400"/>
          </a:p>
        </p:txBody>
      </p:sp>
      <p:sp>
        <p:nvSpPr>
          <p:cNvPr id="54" name="Rectangle 2">
            <a:extLst>
              <a:ext uri="{FF2B5EF4-FFF2-40B4-BE49-F238E27FC236}">
                <a16:creationId xmlns:a16="http://schemas.microsoft.com/office/drawing/2014/main" id="{DEB3948B-067D-D047-94BA-459537D8AC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Worst Case of </a:t>
            </a:r>
            <a:r>
              <a:rPr lang="en-US" altLang="zh-TW" sz="4400" dirty="0" err="1">
                <a:solidFill>
                  <a:schemeClr val="tx2"/>
                </a:solidFill>
              </a:rPr>
              <a:t>WeightedUnion</a:t>
            </a:r>
            <a:endParaRPr lang="en-US" altLang="zh-TW" sz="4400" dirty="0">
              <a:solidFill>
                <a:schemeClr val="tx2"/>
              </a:solidFill>
            </a:endParaRPr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6C6758CA-9AFB-C449-B3C3-A3A226DFC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4590"/>
            <a:ext cx="8385792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marL="0" indent="0" eaLnBrk="1" hangingPunct="1">
              <a:buNone/>
            </a:pPr>
            <a:r>
              <a:rPr lang="en-US" altLang="zh-TW" sz="2400" b="1" dirty="0">
                <a:cs typeface="Times New Roman" panose="02020603050405020304" pitchFamily="18" charset="0"/>
              </a:rPr>
              <a:t>Lemma 5.5.</a:t>
            </a:r>
            <a:r>
              <a:rPr lang="en-US" altLang="zh-TW" sz="2400" dirty="0">
                <a:cs typeface="Times New Roman" panose="02020603050405020304" pitchFamily="18" charset="0"/>
              </a:rPr>
              <a:t> Let </a:t>
            </a:r>
            <a:r>
              <a:rPr lang="en-US" altLang="zh-TW" sz="2400" i="1" dirty="0">
                <a:cs typeface="Times New Roman" panose="02020603050405020304" pitchFamily="18" charset="0"/>
              </a:rPr>
              <a:t>T</a:t>
            </a:r>
            <a:r>
              <a:rPr lang="en-US" altLang="zh-TW" sz="2400" dirty="0">
                <a:cs typeface="Times New Roman" panose="02020603050405020304" pitchFamily="18" charset="0"/>
              </a:rPr>
              <a:t> be a tree with </a:t>
            </a:r>
            <a:r>
              <a:rPr lang="en-US" altLang="zh-TW" sz="2400" i="1" dirty="0">
                <a:cs typeface="Times New Roman" panose="02020603050405020304" pitchFamily="18" charset="0"/>
              </a:rPr>
              <a:t>n</a:t>
            </a:r>
            <a:r>
              <a:rPr lang="en-US" altLang="zh-TW" sz="2400" dirty="0">
                <a:cs typeface="Times New Roman" panose="02020603050405020304" pitchFamily="18" charset="0"/>
              </a:rPr>
              <a:t> nodes created as a result of </a:t>
            </a:r>
            <a:r>
              <a:rPr lang="en-US" altLang="zh-TW" sz="2400" i="1" dirty="0" err="1">
                <a:cs typeface="Times New Roman" panose="02020603050405020304" pitchFamily="18" charset="0"/>
              </a:rPr>
              <a:t>weightedUnion</a:t>
            </a:r>
            <a:r>
              <a:rPr lang="en-US" altLang="zh-TW" sz="2400" dirty="0">
                <a:cs typeface="Times New Roman" panose="02020603050405020304" pitchFamily="18" charset="0"/>
              </a:rPr>
              <a:t>. No node in </a:t>
            </a:r>
            <a:r>
              <a:rPr lang="en-US" altLang="zh-TW" sz="2400" i="1" dirty="0">
                <a:cs typeface="Times New Roman" panose="02020603050405020304" pitchFamily="18" charset="0"/>
              </a:rPr>
              <a:t>T</a:t>
            </a:r>
            <a:r>
              <a:rPr lang="en-US" altLang="zh-TW" sz="2400" dirty="0">
                <a:cs typeface="Times New Roman" panose="02020603050405020304" pitchFamily="18" charset="0"/>
              </a:rPr>
              <a:t> has level greater than </a:t>
            </a:r>
            <a:r>
              <a:rPr lang="en-US" altLang="zh-TW" sz="2400" dirty="0">
                <a:solidFill>
                  <a:srgbClr val="CC3300"/>
                </a:solidFill>
                <a:sym typeface="Symbol" pitchFamily="2" charset="2"/>
              </a:rPr>
              <a:t></a:t>
            </a:r>
            <a:r>
              <a:rPr lang="en-US" altLang="zh-TW" sz="2400" dirty="0">
                <a:solidFill>
                  <a:srgbClr val="CC3300"/>
                </a:solidFill>
              </a:rPr>
              <a:t>log</a:t>
            </a:r>
            <a:r>
              <a:rPr lang="en-US" altLang="zh-TW" sz="2400" baseline="-25000" dirty="0">
                <a:solidFill>
                  <a:srgbClr val="CC3300"/>
                </a:solidFill>
              </a:rPr>
              <a:t>2 </a:t>
            </a:r>
            <a:r>
              <a:rPr lang="en-US" altLang="zh-TW" sz="2400" i="1" dirty="0">
                <a:solidFill>
                  <a:srgbClr val="CC3300"/>
                </a:solidFill>
              </a:rPr>
              <a:t>n</a:t>
            </a:r>
            <a:r>
              <a:rPr lang="en-US" altLang="zh-TW" sz="2400" dirty="0">
                <a:solidFill>
                  <a:srgbClr val="CC3300"/>
                </a:solidFill>
                <a:sym typeface="Symbol" pitchFamily="2" charset="2"/>
              </a:rPr>
              <a:t></a:t>
            </a:r>
            <a:r>
              <a:rPr lang="en-US" altLang="zh-TW" sz="2400" dirty="0">
                <a:solidFill>
                  <a:srgbClr val="CC3300"/>
                </a:solidFill>
              </a:rPr>
              <a:t>+1.</a:t>
            </a:r>
          </a:p>
          <a:p>
            <a:pPr marL="0" indent="0" eaLnBrk="1" hangingPunct="1">
              <a:buNone/>
            </a:pPr>
            <a:r>
              <a:rPr lang="en-US" altLang="zh-TW" sz="2400" i="1" dirty="0">
                <a:solidFill>
                  <a:srgbClr val="00B050"/>
                </a:solidFill>
              </a:rPr>
              <a:t>Proof:</a:t>
            </a:r>
          </a:p>
          <a:p>
            <a:pPr eaLnBrk="1" hangingPunct="1"/>
            <a:r>
              <a:rPr lang="en-US" altLang="zh-TW" sz="2400" dirty="0"/>
              <a:t>If tree </a:t>
            </a:r>
            <a:r>
              <a:rPr lang="en-US" altLang="zh-TW" sz="2400" dirty="0" err="1"/>
              <a:t>i</a:t>
            </a:r>
            <a:r>
              <a:rPr lang="en-US" altLang="zh-TW" sz="2400" dirty="0"/>
              <a:t> has 1 node, #level = 1 = </a:t>
            </a:r>
            <a:r>
              <a:rPr lang="en-US" altLang="zh-TW" sz="2400" dirty="0">
                <a:sym typeface="Symbol" pitchFamily="2" charset="2"/>
              </a:rPr>
              <a:t></a:t>
            </a:r>
            <a:r>
              <a:rPr lang="en-US" altLang="zh-TW" sz="2400" dirty="0"/>
              <a:t>log</a:t>
            </a:r>
            <a:r>
              <a:rPr lang="en-US" altLang="zh-TW" sz="2400" baseline="-25000" dirty="0"/>
              <a:t>2</a:t>
            </a:r>
            <a:r>
              <a:rPr lang="en-US" altLang="zh-TW" sz="2400" dirty="0"/>
              <a:t>1</a:t>
            </a:r>
            <a:r>
              <a:rPr lang="en-US" altLang="zh-TW" sz="2400" dirty="0">
                <a:sym typeface="Symbol" pitchFamily="2" charset="2"/>
              </a:rPr>
              <a:t></a:t>
            </a:r>
            <a:r>
              <a:rPr lang="en-US" altLang="zh-TW" sz="2400" dirty="0"/>
              <a:t>+1</a:t>
            </a:r>
          </a:p>
          <a:p>
            <a:pPr eaLnBrk="1" hangingPunct="1"/>
            <a:r>
              <a:rPr lang="en-US" altLang="zh-TW" sz="2400" dirty="0"/>
              <a:t>Assume, </a:t>
            </a:r>
            <a:r>
              <a:rPr lang="en-US" altLang="zh-TW" sz="2400" dirty="0" err="1"/>
              <a:t>i</a:t>
            </a:r>
            <a:r>
              <a:rPr lang="en-US" altLang="zh-TW" sz="2400" dirty="0"/>
              <a:t> has </a:t>
            </a:r>
            <a:r>
              <a:rPr lang="en-US" altLang="zh-TW" sz="2400" i="1" dirty="0"/>
              <a:t>n</a:t>
            </a:r>
            <a:r>
              <a:rPr lang="en-US" altLang="zh-TW" sz="2400" dirty="0"/>
              <a:t>-1 nodes, #level =  </a:t>
            </a:r>
            <a:r>
              <a:rPr lang="en-US" altLang="zh-TW" sz="2400" dirty="0">
                <a:sym typeface="Symbol" pitchFamily="2" charset="2"/>
              </a:rPr>
              <a:t></a:t>
            </a:r>
            <a:r>
              <a:rPr lang="en-US" altLang="zh-TW" sz="2400" dirty="0"/>
              <a:t>log</a:t>
            </a:r>
            <a:r>
              <a:rPr lang="en-US" altLang="zh-TW" sz="2400" baseline="-25000" dirty="0"/>
              <a:t>2 </a:t>
            </a:r>
            <a:r>
              <a:rPr lang="en-US" altLang="zh-TW" sz="2400" i="1" dirty="0"/>
              <a:t>n</a:t>
            </a:r>
            <a:r>
              <a:rPr lang="en-US" altLang="zh-TW" sz="2400" dirty="0"/>
              <a:t>-1</a:t>
            </a:r>
            <a:r>
              <a:rPr lang="en-US" altLang="zh-TW" sz="2400" dirty="0">
                <a:sym typeface="Symbol" pitchFamily="2" charset="2"/>
              </a:rPr>
              <a:t></a:t>
            </a:r>
            <a:r>
              <a:rPr lang="en-US" altLang="zh-TW" sz="2400" dirty="0"/>
              <a:t>+1</a:t>
            </a:r>
          </a:p>
          <a:p>
            <a:pPr eaLnBrk="1" hangingPunct="1"/>
            <a:r>
              <a:rPr lang="en-US" altLang="zh-TW" sz="2400" dirty="0"/>
              <a:t>Tree </a:t>
            </a:r>
            <a:r>
              <a:rPr lang="en-US" altLang="zh-TW" sz="2400" dirty="0" err="1"/>
              <a:t>i</a:t>
            </a:r>
            <a:r>
              <a:rPr lang="en-US" altLang="zh-TW" sz="2400" dirty="0"/>
              <a:t> has n nodes and is union of the two trees (k, j)</a:t>
            </a:r>
          </a:p>
          <a:p>
            <a:pPr eaLnBrk="1" hangingPunct="1"/>
            <a:r>
              <a:rPr lang="en-US" altLang="zh-TW" sz="2400" dirty="0"/>
              <a:t>That is, two trees </a:t>
            </a:r>
            <a:r>
              <a:rPr lang="en-US" altLang="zh-TW" sz="2400" i="1" dirty="0"/>
              <a:t>k</a:t>
            </a:r>
            <a:r>
              <a:rPr lang="en-US" altLang="zh-TW" sz="2400" dirty="0"/>
              <a:t> and tree </a:t>
            </a:r>
            <a:r>
              <a:rPr lang="en-US" altLang="zh-TW" sz="2400" i="1" dirty="0"/>
              <a:t>j</a:t>
            </a:r>
            <a:r>
              <a:rPr lang="en-US" altLang="zh-TW" sz="2400" dirty="0"/>
              <a:t> have (</a:t>
            </a:r>
            <a:r>
              <a:rPr lang="en-US" altLang="zh-TW" sz="2400" i="1" dirty="0"/>
              <a:t>n</a:t>
            </a:r>
            <a:r>
              <a:rPr lang="en-US" altLang="zh-TW" sz="2400" dirty="0"/>
              <a:t>-</a:t>
            </a:r>
            <a:r>
              <a:rPr lang="en-US" altLang="zh-TW" sz="2400" i="1" dirty="0"/>
              <a:t>m</a:t>
            </a:r>
            <a:r>
              <a:rPr lang="en-US" altLang="zh-TW" sz="2400" dirty="0"/>
              <a:t>) and </a:t>
            </a:r>
            <a:r>
              <a:rPr lang="en-US" altLang="zh-TW" sz="2400" i="1" dirty="0"/>
              <a:t>m</a:t>
            </a:r>
            <a:r>
              <a:rPr lang="en-US" altLang="zh-TW" sz="2400" dirty="0"/>
              <a:t> nodes, respectively (1</a:t>
            </a:r>
            <a:r>
              <a:rPr lang="zh-TW" altLang="en-US" sz="2400" dirty="0"/>
              <a:t> ≤</a:t>
            </a:r>
            <a:r>
              <a:rPr lang="en-US" altLang="zh-TW" sz="2400" dirty="0"/>
              <a:t> </a:t>
            </a:r>
            <a:r>
              <a:rPr lang="en-US" altLang="zh-TW" sz="2400" i="1" dirty="0"/>
              <a:t>m</a:t>
            </a:r>
            <a:r>
              <a:rPr lang="en-US" altLang="zh-TW" sz="2400" dirty="0"/>
              <a:t> </a:t>
            </a:r>
            <a:r>
              <a:rPr lang="zh-TW" altLang="en-US" sz="2400" dirty="0"/>
              <a:t>≤</a:t>
            </a:r>
            <a:r>
              <a:rPr lang="en-US" altLang="zh-TW" sz="2400" dirty="0"/>
              <a:t> </a:t>
            </a:r>
            <a:r>
              <a:rPr lang="en-US" altLang="zh-TW" sz="2400" i="1" dirty="0"/>
              <a:t>n</a:t>
            </a:r>
            <a:r>
              <a:rPr lang="en-US" altLang="zh-TW" sz="2400" dirty="0"/>
              <a:t>/2 )</a:t>
            </a:r>
          </a:p>
          <a:p>
            <a:pPr eaLnBrk="1" hangingPunct="1"/>
            <a:r>
              <a:rPr lang="en-US" altLang="zh-TW" sz="2400" dirty="0"/>
              <a:t>Case 1. The height of </a:t>
            </a:r>
            <a:r>
              <a:rPr lang="en-US" altLang="zh-TW" sz="2400" i="1" dirty="0" err="1"/>
              <a:t>i</a:t>
            </a:r>
            <a:r>
              <a:rPr lang="en-US" altLang="zh-TW" sz="2400" dirty="0"/>
              <a:t> is the same as </a:t>
            </a:r>
            <a:r>
              <a:rPr lang="en-US" altLang="zh-TW" sz="2400" i="1" dirty="0"/>
              <a:t>k</a:t>
            </a:r>
          </a:p>
          <a:p>
            <a:pPr marL="0" indent="0" eaLnBrk="1" hangingPunct="1">
              <a:buNone/>
            </a:pPr>
            <a:r>
              <a:rPr lang="en-US" altLang="zh-TW" sz="2400" dirty="0">
                <a:sym typeface="Wingdings" pitchFamily="2" charset="2"/>
              </a:rPr>
              <a:t>    </a:t>
            </a:r>
            <a:r>
              <a:rPr lang="en-US" altLang="zh-TW" sz="2400" i="1" dirty="0">
                <a:sym typeface="Wingdings" pitchFamily="2" charset="2"/>
              </a:rPr>
              <a:t> </a:t>
            </a:r>
            <a:r>
              <a:rPr lang="en-US" altLang="zh-TW" sz="2400" dirty="0">
                <a:sym typeface="Symbol" pitchFamily="2" charset="2"/>
              </a:rPr>
              <a:t></a:t>
            </a:r>
            <a:r>
              <a:rPr lang="en-US" altLang="zh-TW" sz="2400" dirty="0"/>
              <a:t>log</a:t>
            </a:r>
            <a:r>
              <a:rPr lang="en-US" altLang="zh-TW" sz="2400" baseline="-25000" dirty="0"/>
              <a:t>2 </a:t>
            </a:r>
            <a:r>
              <a:rPr lang="en-US" altLang="zh-TW" sz="2400" i="1" dirty="0"/>
              <a:t>n</a:t>
            </a:r>
            <a:r>
              <a:rPr lang="en-US" altLang="zh-TW" sz="2400" dirty="0"/>
              <a:t>-</a:t>
            </a:r>
            <a:r>
              <a:rPr lang="en-US" altLang="zh-TW" sz="2400" i="1" dirty="0"/>
              <a:t>m</a:t>
            </a:r>
            <a:r>
              <a:rPr lang="en-US" altLang="zh-TW" sz="2400" dirty="0">
                <a:sym typeface="Symbol" pitchFamily="2" charset="2"/>
              </a:rPr>
              <a:t></a:t>
            </a:r>
            <a:r>
              <a:rPr lang="en-US" altLang="zh-TW" sz="2400" dirty="0"/>
              <a:t>+1 </a:t>
            </a:r>
            <a:r>
              <a:rPr lang="zh-TW" altLang="en-US" sz="2400" dirty="0"/>
              <a:t>≤</a:t>
            </a:r>
            <a:r>
              <a:rPr lang="en-US" altLang="zh-TW" sz="2400" dirty="0"/>
              <a:t> </a:t>
            </a:r>
            <a:r>
              <a:rPr lang="en-US" altLang="zh-TW" sz="2400" dirty="0">
                <a:sym typeface="Symbol" pitchFamily="2" charset="2"/>
              </a:rPr>
              <a:t></a:t>
            </a:r>
            <a:r>
              <a:rPr lang="en-US" altLang="zh-TW" sz="2400" dirty="0"/>
              <a:t>log</a:t>
            </a:r>
            <a:r>
              <a:rPr lang="en-US" altLang="zh-TW" sz="2400" baseline="-25000" dirty="0"/>
              <a:t>2 </a:t>
            </a:r>
            <a:r>
              <a:rPr lang="en-US" altLang="zh-TW" sz="2400" i="1" dirty="0"/>
              <a:t>n</a:t>
            </a:r>
            <a:r>
              <a:rPr lang="en-US" altLang="zh-TW" sz="2400" dirty="0">
                <a:sym typeface="Symbol" pitchFamily="2" charset="2"/>
              </a:rPr>
              <a:t>+1</a:t>
            </a:r>
          </a:p>
          <a:p>
            <a:pPr eaLnBrk="1" hangingPunct="1"/>
            <a:r>
              <a:rPr lang="en-US" altLang="zh-TW" sz="2400" dirty="0">
                <a:cs typeface="Times New Roman" panose="02020603050405020304" pitchFamily="18" charset="0"/>
                <a:sym typeface="Symbol" pitchFamily="2" charset="2"/>
              </a:rPr>
              <a:t>Case 2. The height of </a:t>
            </a:r>
            <a:r>
              <a:rPr lang="en-US" altLang="zh-TW" sz="2400" i="1" dirty="0" err="1">
                <a:cs typeface="Times New Roman" panose="02020603050405020304" pitchFamily="18" charset="0"/>
                <a:sym typeface="Symbol" pitchFamily="2" charset="2"/>
              </a:rPr>
              <a:t>i</a:t>
            </a:r>
            <a:r>
              <a:rPr lang="en-US" altLang="zh-TW" sz="2400" dirty="0">
                <a:cs typeface="Times New Roman" panose="02020603050405020304" pitchFamily="18" charset="0"/>
                <a:sym typeface="Symbol" pitchFamily="2" charset="2"/>
              </a:rPr>
              <a:t> is one more than </a:t>
            </a:r>
            <a:r>
              <a:rPr lang="en-US" altLang="zh-TW" sz="2400" i="1" dirty="0">
                <a:cs typeface="Times New Roman" panose="02020603050405020304" pitchFamily="18" charset="0"/>
                <a:sym typeface="Symbol" pitchFamily="2" charset="2"/>
              </a:rPr>
              <a:t>j</a:t>
            </a:r>
          </a:p>
          <a:p>
            <a:pPr marL="0" indent="0" eaLnBrk="1" hangingPunct="1">
              <a:buNone/>
            </a:pPr>
            <a:r>
              <a:rPr lang="en-US" altLang="zh-TW" sz="2400" i="1" dirty="0">
                <a:cs typeface="Times New Roman" panose="02020603050405020304" pitchFamily="18" charset="0"/>
                <a:sym typeface="Symbol" pitchFamily="2" charset="2"/>
              </a:rPr>
              <a:t>    </a:t>
            </a:r>
            <a:r>
              <a:rPr lang="en-US" altLang="zh-TW" sz="2400" dirty="0">
                <a:cs typeface="Times New Roman" panose="02020603050405020304" pitchFamily="18" charset="0"/>
                <a:sym typeface="Wingdings" pitchFamily="2" charset="2"/>
              </a:rPr>
              <a:t></a:t>
            </a:r>
            <a:r>
              <a:rPr lang="en-US" altLang="zh-TW" sz="2400" dirty="0">
                <a:sym typeface="Symbol" pitchFamily="2" charset="2"/>
              </a:rPr>
              <a:t> </a:t>
            </a:r>
            <a:r>
              <a:rPr lang="en-US" altLang="zh-TW" sz="2400" dirty="0"/>
              <a:t>log</a:t>
            </a:r>
            <a:r>
              <a:rPr lang="en-US" altLang="zh-TW" sz="2400" baseline="-25000" dirty="0"/>
              <a:t>2 </a:t>
            </a:r>
            <a:r>
              <a:rPr lang="en-US" altLang="zh-TW" sz="2400" i="1" dirty="0"/>
              <a:t>m</a:t>
            </a:r>
            <a:r>
              <a:rPr lang="en-US" altLang="zh-TW" sz="2400" dirty="0">
                <a:sym typeface="Symbol" pitchFamily="2" charset="2"/>
              </a:rPr>
              <a:t></a:t>
            </a:r>
            <a:r>
              <a:rPr lang="en-US" altLang="zh-TW" sz="2400" dirty="0"/>
              <a:t>+2 </a:t>
            </a:r>
            <a:r>
              <a:rPr lang="zh-TW" altLang="en-US" sz="2400" dirty="0"/>
              <a:t>≤</a:t>
            </a:r>
            <a:r>
              <a:rPr lang="en-US" altLang="zh-TW" sz="2400" dirty="0"/>
              <a:t> </a:t>
            </a:r>
            <a:r>
              <a:rPr lang="en-US" altLang="zh-TW" sz="2400" dirty="0">
                <a:sym typeface="Symbol" pitchFamily="2" charset="2"/>
              </a:rPr>
              <a:t></a:t>
            </a:r>
            <a:r>
              <a:rPr lang="en-US" altLang="zh-TW" sz="2400" dirty="0"/>
              <a:t>log</a:t>
            </a:r>
            <a:r>
              <a:rPr lang="en-US" altLang="zh-TW" sz="2400" baseline="-25000" dirty="0"/>
              <a:t>2 </a:t>
            </a:r>
            <a:r>
              <a:rPr lang="en-US" altLang="zh-TW" sz="2400" i="1" dirty="0"/>
              <a:t>n/2</a:t>
            </a:r>
            <a:r>
              <a:rPr lang="en-US" altLang="zh-TW" sz="2400" dirty="0">
                <a:sym typeface="Symbol" pitchFamily="2" charset="2"/>
              </a:rPr>
              <a:t>+2 </a:t>
            </a:r>
            <a:r>
              <a:rPr lang="zh-TW" altLang="en-US" sz="2400" dirty="0"/>
              <a:t>≤</a:t>
            </a:r>
            <a:r>
              <a:rPr lang="en-US" altLang="zh-TW" sz="2400" dirty="0"/>
              <a:t> </a:t>
            </a:r>
            <a:r>
              <a:rPr lang="en-US" altLang="zh-TW" sz="2400" dirty="0">
                <a:sym typeface="Symbol" pitchFamily="2" charset="2"/>
              </a:rPr>
              <a:t></a:t>
            </a:r>
            <a:r>
              <a:rPr lang="en-US" altLang="zh-TW" sz="2400" dirty="0"/>
              <a:t>log</a:t>
            </a:r>
            <a:r>
              <a:rPr lang="en-US" altLang="zh-TW" sz="2400" baseline="-25000" dirty="0"/>
              <a:t>2 </a:t>
            </a:r>
            <a:r>
              <a:rPr lang="en-US" altLang="zh-TW" sz="2400" i="1" dirty="0"/>
              <a:t>n</a:t>
            </a:r>
            <a:r>
              <a:rPr lang="en-US" altLang="zh-TW" sz="2400" dirty="0">
                <a:sym typeface="Symbol" pitchFamily="2" charset="2"/>
              </a:rPr>
              <a:t>+1</a:t>
            </a:r>
          </a:p>
          <a:p>
            <a:pPr eaLnBrk="1" hangingPunct="1"/>
            <a:endParaRPr lang="en-US" altLang="zh-TW" sz="2400" i="1" dirty="0">
              <a:cs typeface="Times New Roman" panose="02020603050405020304" pitchFamily="18" charset="0"/>
              <a:sym typeface="Symbol" pitchFamily="2" charset="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F906D34-8B51-BE44-A75D-60DC54BE2B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727"/>
          <a:stretch/>
        </p:blipFill>
        <p:spPr>
          <a:xfrm>
            <a:off x="5674614" y="3817252"/>
            <a:ext cx="1987296" cy="164703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3D8F0EA-730E-F344-AC18-A84387CC71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42"/>
          <a:stretch/>
        </p:blipFill>
        <p:spPr>
          <a:xfrm>
            <a:off x="5449609" y="5320463"/>
            <a:ext cx="1960276" cy="164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13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1006A346-7D82-8B4B-9443-22E82F21C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CHAPTER 5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2CD2D8D-1BD7-1B4D-99D2-6ED61E4D4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AA758B-06AC-1747-9C45-5C06C103C543}" type="slidenum">
              <a:rPr lang="en-US" altLang="zh-TW" smtClean="0"/>
              <a:pPr>
                <a:defRPr/>
              </a:pPr>
              <a:t>136</a:t>
            </a:fld>
            <a:endParaRPr lang="en-US" altLang="zh-TW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2960F800-BB2F-9440-8594-BC360C28E8D2}"/>
              </a:ext>
            </a:extLst>
          </p:cNvPr>
          <p:cNvGrpSpPr/>
          <p:nvPr/>
        </p:nvGrpSpPr>
        <p:grpSpPr>
          <a:xfrm>
            <a:off x="4426916" y="241395"/>
            <a:ext cx="4507980" cy="2531533"/>
            <a:chOff x="863598" y="647700"/>
            <a:chExt cx="6807201" cy="3822700"/>
          </a:xfrm>
        </p:grpSpPr>
        <p:pic>
          <p:nvPicPr>
            <p:cNvPr id="5" name="Picture 4" descr="twu6123">
              <a:extLst>
                <a:ext uri="{FF2B5EF4-FFF2-40B4-BE49-F238E27FC236}">
                  <a16:creationId xmlns:a16="http://schemas.microsoft.com/office/drawing/2014/main" id="{24C9521C-02B1-0446-B90D-8AA1B11C9B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4" t="11302" r="9901" b="14742"/>
            <a:stretch/>
          </p:blipFill>
          <p:spPr bwMode="auto">
            <a:xfrm>
              <a:off x="863598" y="647700"/>
              <a:ext cx="6807201" cy="3822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8861A93-9749-4948-9FFF-6AB27D1E4E70}"/>
                </a:ext>
              </a:extLst>
            </p:cNvPr>
            <p:cNvSpPr/>
            <p:nvPr/>
          </p:nvSpPr>
          <p:spPr bwMode="auto">
            <a:xfrm>
              <a:off x="3111500" y="2286000"/>
              <a:ext cx="1257300" cy="203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0" i="0" u="none" strike="noStrike" cap="none" normalizeH="0" baseline="0">
                <a:ln>
                  <a:noFill/>
                </a:ln>
                <a:solidFill>
                  <a:srgbClr val="003399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42AA3C2-4E86-8144-B759-633D9C815DE7}"/>
                </a:ext>
              </a:extLst>
            </p:cNvPr>
            <p:cNvSpPr/>
            <p:nvPr/>
          </p:nvSpPr>
          <p:spPr bwMode="auto">
            <a:xfrm>
              <a:off x="5118100" y="2286000"/>
              <a:ext cx="1257300" cy="203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0" i="0" u="none" strike="noStrike" cap="none" normalizeH="0" baseline="0">
                <a:ln>
                  <a:noFill/>
                </a:ln>
                <a:solidFill>
                  <a:srgbClr val="003399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25403FE-F5F4-634D-94A8-086807E78B71}"/>
                </a:ext>
              </a:extLst>
            </p:cNvPr>
            <p:cNvSpPr/>
            <p:nvPr/>
          </p:nvSpPr>
          <p:spPr bwMode="auto">
            <a:xfrm>
              <a:off x="1422400" y="4238044"/>
              <a:ext cx="1257300" cy="203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0" i="0" u="none" strike="noStrike" cap="none" normalizeH="0" baseline="0">
                <a:ln>
                  <a:noFill/>
                </a:ln>
                <a:solidFill>
                  <a:srgbClr val="003399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</p:grpSp>
      <p:sp>
        <p:nvSpPr>
          <p:cNvPr id="11" name="Text Box 11">
            <a:extLst>
              <a:ext uri="{FF2B5EF4-FFF2-40B4-BE49-F238E27FC236}">
                <a16:creationId xmlns:a16="http://schemas.microsoft.com/office/drawing/2014/main" id="{0F15F597-5E80-6A49-8C0D-4793295B3C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9401" y="3447940"/>
            <a:ext cx="3640155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i="1" dirty="0">
                <a:solidFill>
                  <a:schemeClr val="tx2"/>
                </a:solidFill>
              </a:rPr>
              <a:t>u</a:t>
            </a:r>
            <a:r>
              <a:rPr lang="en-US" altLang="zh-TW" sz="2400" dirty="0">
                <a:solidFill>
                  <a:schemeClr val="tx2"/>
                </a:solidFill>
              </a:rPr>
              <a:t> union operation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chemeClr val="tx2"/>
                </a:solidFill>
              </a:rPr>
              <a:t>O(</a:t>
            </a:r>
            <a:r>
              <a:rPr lang="en-US" altLang="zh-TW" sz="2400" i="1" dirty="0">
                <a:solidFill>
                  <a:schemeClr val="tx2"/>
                </a:solidFill>
              </a:rPr>
              <a:t>u</a:t>
            </a:r>
            <a:r>
              <a:rPr lang="en-US" altLang="zh-TW" sz="2400" dirty="0">
                <a:solidFill>
                  <a:schemeClr val="tx2"/>
                </a:solidFill>
              </a:rPr>
              <a:t>)    </a:t>
            </a:r>
            <a:r>
              <a:rPr lang="en-US" altLang="zh-TW" sz="2400" i="1" dirty="0">
                <a:solidFill>
                  <a:srgbClr val="CC3300"/>
                </a:solidFill>
              </a:rPr>
              <a:t>u</a:t>
            </a:r>
            <a:r>
              <a:rPr lang="en-US" altLang="zh-TW" sz="2400" dirty="0">
                <a:solidFill>
                  <a:srgbClr val="CC3300"/>
                </a:solidFill>
              </a:rPr>
              <a:t>-1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TW" sz="2400" dirty="0">
              <a:solidFill>
                <a:srgbClr val="CC3300"/>
              </a:solidFill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i="1" dirty="0">
                <a:solidFill>
                  <a:schemeClr val="tx2"/>
                </a:solidFill>
              </a:rPr>
              <a:t>f</a:t>
            </a:r>
            <a:r>
              <a:rPr lang="en-US" altLang="zh-TW" sz="2400" dirty="0">
                <a:solidFill>
                  <a:schemeClr val="tx2"/>
                </a:solidFill>
              </a:rPr>
              <a:t> arbitrary find operations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chemeClr val="tx2"/>
                </a:solidFill>
              </a:rPr>
              <a:t>O(f log </a:t>
            </a:r>
            <a:r>
              <a:rPr lang="en-US" altLang="zh-TW" sz="2400" i="1" dirty="0">
                <a:solidFill>
                  <a:schemeClr val="tx2"/>
                </a:solidFill>
              </a:rPr>
              <a:t>u</a:t>
            </a:r>
            <a:r>
              <a:rPr lang="en-US" altLang="zh-TW" sz="2400" dirty="0">
                <a:solidFill>
                  <a:schemeClr val="tx2"/>
                </a:solidFill>
              </a:rPr>
              <a:t>)</a:t>
            </a: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46D8097F-F139-3C49-AC0B-FE1F4CDEB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41" y="318342"/>
            <a:ext cx="3044273" cy="2839861"/>
          </a:xfrm>
          <a:prstGeom prst="rect">
            <a:avLst/>
          </a:prstGeom>
        </p:spPr>
      </p:pic>
      <p:grpSp>
        <p:nvGrpSpPr>
          <p:cNvPr id="29" name="群組 28">
            <a:extLst>
              <a:ext uri="{FF2B5EF4-FFF2-40B4-BE49-F238E27FC236}">
                <a16:creationId xmlns:a16="http://schemas.microsoft.com/office/drawing/2014/main" id="{6D273CBB-8F9B-3946-BCA6-F1723CB5030A}"/>
              </a:ext>
            </a:extLst>
          </p:cNvPr>
          <p:cNvGrpSpPr/>
          <p:nvPr/>
        </p:nvGrpSpPr>
        <p:grpSpPr>
          <a:xfrm>
            <a:off x="1073658" y="3490681"/>
            <a:ext cx="2103438" cy="2389188"/>
            <a:chOff x="523875" y="619125"/>
            <a:chExt cx="2103438" cy="2389188"/>
          </a:xfrm>
        </p:grpSpPr>
        <p:sp>
          <p:nvSpPr>
            <p:cNvPr id="30" name="Text Box 11">
              <a:extLst>
                <a:ext uri="{FF2B5EF4-FFF2-40B4-BE49-F238E27FC236}">
                  <a16:creationId xmlns:a16="http://schemas.microsoft.com/office/drawing/2014/main" id="{94608200-7708-C848-9D79-DD90C25048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875" y="619125"/>
              <a:ext cx="2103438" cy="1917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>
                  <a:solidFill>
                    <a:schemeClr val="tx2"/>
                  </a:solidFill>
                </a:rPr>
                <a:t>union operation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>
                  <a:solidFill>
                    <a:schemeClr val="tx2"/>
                  </a:solidFill>
                </a:rPr>
                <a:t>O(n)    </a:t>
              </a:r>
              <a:r>
                <a:rPr lang="en-US" altLang="zh-TW" sz="2400" dirty="0">
                  <a:solidFill>
                    <a:srgbClr val="CC3300"/>
                  </a:solidFill>
                </a:rPr>
                <a:t>n-1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TW" sz="2400" dirty="0">
                <a:solidFill>
                  <a:srgbClr val="CC3300"/>
                </a:solidFill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>
                  <a:solidFill>
                    <a:schemeClr val="tx2"/>
                  </a:solidFill>
                </a:rPr>
                <a:t>find operation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>
                  <a:solidFill>
                    <a:schemeClr val="tx2"/>
                  </a:solidFill>
                </a:rPr>
                <a:t>O(n</a:t>
              </a:r>
              <a:r>
                <a:rPr lang="en-US" altLang="zh-TW" sz="2400" baseline="30000" dirty="0">
                  <a:solidFill>
                    <a:schemeClr val="tx2"/>
                  </a:solidFill>
                </a:rPr>
                <a:t>2</a:t>
              </a:r>
              <a:r>
                <a:rPr lang="en-US" altLang="zh-TW" sz="2400" dirty="0">
                  <a:solidFill>
                    <a:schemeClr val="tx2"/>
                  </a:solidFill>
                </a:rPr>
                <a:t>)  </a:t>
              </a:r>
            </a:p>
          </p:txBody>
        </p:sp>
        <p:graphicFrame>
          <p:nvGraphicFramePr>
            <p:cNvPr id="31" name="Object 12">
              <a:extLst>
                <a:ext uri="{FF2B5EF4-FFF2-40B4-BE49-F238E27FC236}">
                  <a16:creationId xmlns:a16="http://schemas.microsoft.com/office/drawing/2014/main" id="{890B0C65-0BFE-A342-8B2F-4BA14EEF010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1682896"/>
                </p:ext>
              </p:extLst>
            </p:nvPr>
          </p:nvGraphicFramePr>
          <p:xfrm>
            <a:off x="1498600" y="2146300"/>
            <a:ext cx="520700" cy="8620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122" name="方程式" r:id="rId5" imgW="12001500" imgH="19900900" progId="Equation.2">
                    <p:embed/>
                  </p:oleObj>
                </mc:Choice>
                <mc:Fallback>
                  <p:oleObj name="方程式" r:id="rId5" imgW="12001500" imgH="19900900" progId="Equation.2">
                    <p:embed/>
                    <p:pic>
                      <p:nvPicPr>
                        <p:cNvPr id="109578" name="Object 12">
                          <a:extLst>
                            <a:ext uri="{FF2B5EF4-FFF2-40B4-BE49-F238E27FC236}">
                              <a16:creationId xmlns:a16="http://schemas.microsoft.com/office/drawing/2014/main" id="{8DBC6488-5FFF-654C-BCE1-F52257DBBB1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98600" y="2146300"/>
                          <a:ext cx="520700" cy="8620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13677133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Text Box 4">
            <a:extLst>
              <a:ext uri="{FF2B5EF4-FFF2-40B4-BE49-F238E27FC236}">
                <a16:creationId xmlns:a16="http://schemas.microsoft.com/office/drawing/2014/main" id="{1CD0D23A-DBD9-C74E-8460-303E7DE0A4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738" y="6121400"/>
            <a:ext cx="69762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 u="sng" dirty="0"/>
              <a:t>Figure 5.43: </a:t>
            </a:r>
            <a:r>
              <a:rPr lang="en-US" altLang="zh-TW" sz="2400" u="sng" dirty="0"/>
              <a:t>Trees achieving worst case bound (p.254)</a:t>
            </a:r>
            <a:endParaRPr lang="en-US" altLang="zh-TW" sz="2400" b="1" u="sng" dirty="0"/>
          </a:p>
        </p:txBody>
      </p:sp>
      <p:pic>
        <p:nvPicPr>
          <p:cNvPr id="112642" name="Picture 7" descr="twu32A4">
            <a:extLst>
              <a:ext uri="{FF2B5EF4-FFF2-40B4-BE49-F238E27FC236}">
                <a16:creationId xmlns:a16="http://schemas.microsoft.com/office/drawing/2014/main" id="{B2FE45C5-0C5E-2844-B2B1-2577E7343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433388"/>
            <a:ext cx="8305800" cy="568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643" name="Text Box 8">
            <a:extLst>
              <a:ext uri="{FF2B5EF4-FFF2-40B4-BE49-F238E27FC236}">
                <a16:creationId xmlns:a16="http://schemas.microsoft.com/office/drawing/2014/main" id="{03711A94-0EB1-6B44-A8D9-2777571994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9950" y="5794375"/>
            <a:ext cx="1462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rgbClr val="CC3300"/>
                </a:solidFill>
                <a:sym typeface="Symbol" pitchFamily="2" charset="2"/>
              </a:rPr>
              <a:t></a:t>
            </a:r>
            <a:r>
              <a:rPr lang="en-US" altLang="zh-TW" sz="2400" dirty="0">
                <a:solidFill>
                  <a:srgbClr val="CC3300"/>
                </a:solidFill>
              </a:rPr>
              <a:t> log</a:t>
            </a:r>
            <a:r>
              <a:rPr lang="en-US" altLang="zh-TW" sz="2400" baseline="-25000" dirty="0">
                <a:solidFill>
                  <a:srgbClr val="CC3300"/>
                </a:solidFill>
              </a:rPr>
              <a:t>2</a:t>
            </a:r>
            <a:r>
              <a:rPr lang="en-US" altLang="zh-TW" sz="2400" dirty="0">
                <a:solidFill>
                  <a:srgbClr val="CC3300"/>
                </a:solidFill>
              </a:rPr>
              <a:t>8</a:t>
            </a:r>
            <a:r>
              <a:rPr lang="en-US" altLang="zh-TW" sz="2400" dirty="0">
                <a:solidFill>
                  <a:srgbClr val="CC3300"/>
                </a:solidFill>
                <a:sym typeface="Symbol" pitchFamily="2" charset="2"/>
              </a:rPr>
              <a:t></a:t>
            </a:r>
            <a:r>
              <a:rPr lang="en-US" altLang="zh-TW" sz="2400" dirty="0">
                <a:solidFill>
                  <a:srgbClr val="CC3300"/>
                </a:solidFill>
              </a:rPr>
              <a:t>+1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B8143D69-F17C-D940-A57C-D2738061B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CHAPTER 5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224F5A6-C876-6049-B87F-C3A628048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AA758B-06AC-1747-9C45-5C06C103C543}" type="slidenum">
              <a:rPr lang="en-US" altLang="zh-TW" smtClean="0"/>
              <a:pPr>
                <a:defRPr/>
              </a:pPr>
              <a:t>138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9804373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頁尾版面配置區 2">
            <a:extLst>
              <a:ext uri="{FF2B5EF4-FFF2-40B4-BE49-F238E27FC236}">
                <a16:creationId xmlns:a16="http://schemas.microsoft.com/office/drawing/2014/main" id="{962ED1CC-19F9-A148-940C-505EEF99B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114690" name="投影片編號版面配置區 3">
            <a:extLst>
              <a:ext uri="{FF2B5EF4-FFF2-40B4-BE49-F238E27FC236}">
                <a16:creationId xmlns:a16="http://schemas.microsoft.com/office/drawing/2014/main" id="{12692B22-2A45-7C44-BF38-6EB116FD0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698CA5C5-F83D-2744-9922-9329C6D9FD66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139</a:t>
            </a:fld>
            <a:endParaRPr lang="en-US" altLang="zh-TW" sz="140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18CCEEE2-8746-F04A-90EC-CC65C0B078E6}"/>
              </a:ext>
            </a:extLst>
          </p:cNvPr>
          <p:cNvGrpSpPr/>
          <p:nvPr/>
        </p:nvGrpSpPr>
        <p:grpSpPr>
          <a:xfrm>
            <a:off x="882650" y="1019175"/>
            <a:ext cx="3086100" cy="3495675"/>
            <a:chOff x="882650" y="1019175"/>
            <a:chExt cx="3086100" cy="3495675"/>
          </a:xfrm>
        </p:grpSpPr>
        <p:sp>
          <p:nvSpPr>
            <p:cNvPr id="114691" name="Oval 2">
              <a:extLst>
                <a:ext uri="{FF2B5EF4-FFF2-40B4-BE49-F238E27FC236}">
                  <a16:creationId xmlns:a16="http://schemas.microsoft.com/office/drawing/2014/main" id="{789E1DD3-8D15-8B42-9447-76A99D0F01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5600" y="1104900"/>
              <a:ext cx="476250" cy="438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4692" name="Text Box 3">
              <a:extLst>
                <a:ext uri="{FF2B5EF4-FFF2-40B4-BE49-F238E27FC236}">
                  <a16:creationId xmlns:a16="http://schemas.microsoft.com/office/drawing/2014/main" id="{889669A3-1661-BF46-97AA-BBAC852627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2275" y="101917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0</a:t>
              </a:r>
              <a:endParaRPr lang="en-US" altLang="zh-TW">
                <a:solidFill>
                  <a:srgbClr val="CC3300"/>
                </a:solidFill>
              </a:endParaRPr>
            </a:p>
          </p:txBody>
        </p:sp>
        <p:sp>
          <p:nvSpPr>
            <p:cNvPr id="114693" name="Oval 4">
              <a:extLst>
                <a:ext uri="{FF2B5EF4-FFF2-40B4-BE49-F238E27FC236}">
                  <a16:creationId xmlns:a16="http://schemas.microsoft.com/office/drawing/2014/main" id="{4DC6052A-64D0-B741-BF55-5D643D674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2650" y="2000250"/>
              <a:ext cx="476250" cy="438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4694" name="Text Box 5">
              <a:extLst>
                <a:ext uri="{FF2B5EF4-FFF2-40B4-BE49-F238E27FC236}">
                  <a16:creationId xmlns:a16="http://schemas.microsoft.com/office/drawing/2014/main" id="{0C179989-18AB-CE48-AEDF-B5496EA896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7738" y="191452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1</a:t>
              </a:r>
              <a:endParaRPr lang="en-US" altLang="zh-TW">
                <a:solidFill>
                  <a:srgbClr val="CC3300"/>
                </a:solidFill>
              </a:endParaRPr>
            </a:p>
          </p:txBody>
        </p:sp>
        <p:sp>
          <p:nvSpPr>
            <p:cNvPr id="114695" name="Oval 6">
              <a:extLst>
                <a:ext uri="{FF2B5EF4-FFF2-40B4-BE49-F238E27FC236}">
                  <a16:creationId xmlns:a16="http://schemas.microsoft.com/office/drawing/2014/main" id="{D56FE671-9404-6942-B4E3-9EED14B57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9900" y="2057400"/>
              <a:ext cx="476250" cy="438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4696" name="Text Box 7">
              <a:extLst>
                <a:ext uri="{FF2B5EF4-FFF2-40B4-BE49-F238E27FC236}">
                  <a16:creationId xmlns:a16="http://schemas.microsoft.com/office/drawing/2014/main" id="{7407A530-2EE9-2A4F-87FD-9F0D8D752F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6575" y="197167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2</a:t>
              </a:r>
              <a:endParaRPr lang="en-US" altLang="zh-TW">
                <a:solidFill>
                  <a:srgbClr val="CC3300"/>
                </a:solidFill>
              </a:endParaRPr>
            </a:p>
          </p:txBody>
        </p:sp>
        <p:sp>
          <p:nvSpPr>
            <p:cNvPr id="114697" name="Oval 8">
              <a:extLst>
                <a:ext uri="{FF2B5EF4-FFF2-40B4-BE49-F238E27FC236}">
                  <a16:creationId xmlns:a16="http://schemas.microsoft.com/office/drawing/2014/main" id="{1E51EAD1-2A77-9346-A2FC-3227668D9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3850" y="2038350"/>
              <a:ext cx="476250" cy="438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4698" name="Text Box 9">
              <a:extLst>
                <a:ext uri="{FF2B5EF4-FFF2-40B4-BE49-F238E27FC236}">
                  <a16:creationId xmlns:a16="http://schemas.microsoft.com/office/drawing/2014/main" id="{5E277331-279F-2142-AA05-B8D4EFCDF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525" y="195262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4</a:t>
              </a:r>
              <a:endParaRPr lang="en-US" altLang="zh-TW">
                <a:solidFill>
                  <a:srgbClr val="CC3300"/>
                </a:solidFill>
              </a:endParaRPr>
            </a:p>
          </p:txBody>
        </p:sp>
        <p:sp>
          <p:nvSpPr>
            <p:cNvPr id="114699" name="Oval 10">
              <a:extLst>
                <a:ext uri="{FF2B5EF4-FFF2-40B4-BE49-F238E27FC236}">
                  <a16:creationId xmlns:a16="http://schemas.microsoft.com/office/drawing/2014/main" id="{98201183-3D5D-A349-9F24-F15F3A7E7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8950" y="3048000"/>
              <a:ext cx="476250" cy="438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4700" name="Text Box 11">
              <a:extLst>
                <a:ext uri="{FF2B5EF4-FFF2-40B4-BE49-F238E27FC236}">
                  <a16:creationId xmlns:a16="http://schemas.microsoft.com/office/drawing/2014/main" id="{BEECF762-B055-1D45-9AA9-2A8FFDB69E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5625" y="296227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3</a:t>
              </a:r>
              <a:endParaRPr lang="en-US" altLang="zh-TW">
                <a:solidFill>
                  <a:srgbClr val="CC3300"/>
                </a:solidFill>
              </a:endParaRPr>
            </a:p>
          </p:txBody>
        </p:sp>
        <p:sp>
          <p:nvSpPr>
            <p:cNvPr id="114701" name="Oval 12">
              <a:extLst>
                <a:ext uri="{FF2B5EF4-FFF2-40B4-BE49-F238E27FC236}">
                  <a16:creationId xmlns:a16="http://schemas.microsoft.com/office/drawing/2014/main" id="{35CE868D-D916-7345-80A3-6653FB7234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9050" y="3067050"/>
              <a:ext cx="476250" cy="438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4702" name="Text Box 13">
              <a:extLst>
                <a:ext uri="{FF2B5EF4-FFF2-40B4-BE49-F238E27FC236}">
                  <a16:creationId xmlns:a16="http://schemas.microsoft.com/office/drawing/2014/main" id="{638053CD-04C1-4743-B9F6-5A4D4A5297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5725" y="298132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5</a:t>
              </a:r>
              <a:endParaRPr lang="en-US" altLang="zh-TW">
                <a:solidFill>
                  <a:srgbClr val="CC3300"/>
                </a:solidFill>
              </a:endParaRPr>
            </a:p>
          </p:txBody>
        </p:sp>
        <p:sp>
          <p:nvSpPr>
            <p:cNvPr id="114703" name="Oval 14">
              <a:extLst>
                <a:ext uri="{FF2B5EF4-FFF2-40B4-BE49-F238E27FC236}">
                  <a16:creationId xmlns:a16="http://schemas.microsoft.com/office/drawing/2014/main" id="{263CDFEA-FCB7-ED4C-9998-9735F93150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3450" y="3048000"/>
              <a:ext cx="476250" cy="438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4704" name="Text Box 15">
              <a:extLst>
                <a:ext uri="{FF2B5EF4-FFF2-40B4-BE49-F238E27FC236}">
                  <a16:creationId xmlns:a16="http://schemas.microsoft.com/office/drawing/2014/main" id="{67FBFF6B-FB1A-9340-A377-DE19AC6703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0125" y="296227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6</a:t>
              </a:r>
              <a:endParaRPr lang="en-US" altLang="zh-TW">
                <a:solidFill>
                  <a:srgbClr val="CC3300"/>
                </a:solidFill>
              </a:endParaRPr>
            </a:p>
          </p:txBody>
        </p:sp>
        <p:sp>
          <p:nvSpPr>
            <p:cNvPr id="114705" name="Oval 16">
              <a:extLst>
                <a:ext uri="{FF2B5EF4-FFF2-40B4-BE49-F238E27FC236}">
                  <a16:creationId xmlns:a16="http://schemas.microsoft.com/office/drawing/2014/main" id="{8A244FA1-1D5D-3444-8CE3-A7A926EA7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2500" y="4076700"/>
              <a:ext cx="476250" cy="438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4706" name="Text Box 17">
              <a:extLst>
                <a:ext uri="{FF2B5EF4-FFF2-40B4-BE49-F238E27FC236}">
                  <a16:creationId xmlns:a16="http://schemas.microsoft.com/office/drawing/2014/main" id="{5A1695A4-2C66-284A-9FE9-628B0818FF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9175" y="399097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7</a:t>
              </a:r>
              <a:endParaRPr lang="en-US" altLang="zh-TW">
                <a:solidFill>
                  <a:srgbClr val="CC3300"/>
                </a:solidFill>
              </a:endParaRPr>
            </a:p>
          </p:txBody>
        </p:sp>
        <p:sp>
          <p:nvSpPr>
            <p:cNvPr id="114707" name="Line 18">
              <a:extLst>
                <a:ext uri="{FF2B5EF4-FFF2-40B4-BE49-F238E27FC236}">
                  <a16:creationId xmlns:a16="http://schemas.microsoft.com/office/drawing/2014/main" id="{44FBA3D4-0A91-3D47-ADA5-B1E2C96435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21100" y="3448050"/>
              <a:ext cx="0" cy="628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4708" name="Line 19">
              <a:extLst>
                <a:ext uri="{FF2B5EF4-FFF2-40B4-BE49-F238E27FC236}">
                  <a16:creationId xmlns:a16="http://schemas.microsoft.com/office/drawing/2014/main" id="{A2ACC73A-4030-F945-AA7C-2A1A2403E9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7650" y="2457450"/>
              <a:ext cx="3429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4709" name="Line 20">
              <a:extLst>
                <a:ext uri="{FF2B5EF4-FFF2-40B4-BE49-F238E27FC236}">
                  <a16:creationId xmlns:a16="http://schemas.microsoft.com/office/drawing/2014/main" id="{29424BE1-C17B-0240-B193-4C10E3E08B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06750" y="2438400"/>
              <a:ext cx="457200" cy="628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4710" name="Line 21">
              <a:extLst>
                <a:ext uri="{FF2B5EF4-FFF2-40B4-BE49-F238E27FC236}">
                  <a16:creationId xmlns:a16="http://schemas.microsoft.com/office/drawing/2014/main" id="{8D4DE579-F531-E149-B1D8-1392E1A251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7550" y="2400300"/>
              <a:ext cx="0" cy="6667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4711" name="Line 22">
              <a:extLst>
                <a:ext uri="{FF2B5EF4-FFF2-40B4-BE49-F238E27FC236}">
                  <a16:creationId xmlns:a16="http://schemas.microsoft.com/office/drawing/2014/main" id="{E9A3D09E-C1C2-7D45-85E0-4CC68D18CB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0300" y="1562100"/>
              <a:ext cx="70485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4712" name="Line 23">
              <a:extLst>
                <a:ext uri="{FF2B5EF4-FFF2-40B4-BE49-F238E27FC236}">
                  <a16:creationId xmlns:a16="http://schemas.microsoft.com/office/drawing/2014/main" id="{AE8F3453-9AC9-2A4F-9C92-4CEC1EA7C2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8500" y="1485900"/>
              <a:ext cx="0" cy="571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4713" name="Line 24">
              <a:extLst>
                <a:ext uri="{FF2B5EF4-FFF2-40B4-BE49-F238E27FC236}">
                  <a16:creationId xmlns:a16="http://schemas.microsoft.com/office/drawing/2014/main" id="{F33393C3-AEEA-D34C-ABFC-108A9529A5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082800" y="1447800"/>
              <a:ext cx="1009650" cy="590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114737" name="Text Box 51">
            <a:extLst>
              <a:ext uri="{FF2B5EF4-FFF2-40B4-BE49-F238E27FC236}">
                <a16:creationId xmlns:a16="http://schemas.microsoft.com/office/drawing/2014/main" id="{22230F94-45E7-9B43-9CDE-C90C0D4622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75" y="4557713"/>
            <a:ext cx="7486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find(7) find(7) find(7) find(7) find(7) find(7) find(7) find(7)</a:t>
            </a:r>
          </a:p>
        </p:txBody>
      </p:sp>
      <p:sp>
        <p:nvSpPr>
          <p:cNvPr id="114738" name="Text Box 52">
            <a:extLst>
              <a:ext uri="{FF2B5EF4-FFF2-40B4-BE49-F238E27FC236}">
                <a16:creationId xmlns:a16="http://schemas.microsoft.com/office/drawing/2014/main" id="{B5DDC7D4-61A5-8E42-8BF4-B0603AD116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950" y="5102226"/>
            <a:ext cx="780415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dirty="0">
                <a:solidFill>
                  <a:schemeClr val="accent2">
                    <a:lumMod val="75000"/>
                  </a:schemeClr>
                </a:solidFill>
              </a:rPr>
              <a:t>go up       3            3              3            3            3             3            3             3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dirty="0">
                <a:solidFill>
                  <a:srgbClr val="CC3300"/>
                </a:solidFill>
              </a:rPr>
              <a:t>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dirty="0">
                <a:solidFill>
                  <a:srgbClr val="CC3300"/>
                </a:solidFill>
              </a:rPr>
              <a:t>              </a:t>
            </a:r>
            <a:r>
              <a:rPr lang="en-US" altLang="zh-TW" sz="2000" dirty="0">
                <a:solidFill>
                  <a:srgbClr val="003399"/>
                </a:solidFill>
              </a:rPr>
              <a:t>24 moves</a:t>
            </a:r>
            <a:endParaRPr lang="en-US" altLang="zh-TW" sz="2000" dirty="0">
              <a:solidFill>
                <a:srgbClr val="CC3300"/>
              </a:solidFill>
            </a:endParaRPr>
          </a:p>
        </p:txBody>
      </p:sp>
      <p:sp>
        <p:nvSpPr>
          <p:cNvPr id="114739" name="Line 53">
            <a:extLst>
              <a:ext uri="{FF2B5EF4-FFF2-40B4-BE49-F238E27FC236}">
                <a16:creationId xmlns:a16="http://schemas.microsoft.com/office/drawing/2014/main" id="{A5D8BA67-7C53-124D-8C7B-F5C188F3B226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925" y="5754688"/>
            <a:ext cx="7886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4" name="Rectangle 2">
            <a:extLst>
              <a:ext uri="{FF2B5EF4-FFF2-40B4-BE49-F238E27FC236}">
                <a16:creationId xmlns:a16="http://schemas.microsoft.com/office/drawing/2014/main" id="{DEB3948B-067D-D047-94BA-459537D8AC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Collapsing</a:t>
            </a:r>
          </a:p>
        </p:txBody>
      </p:sp>
    </p:spTree>
    <p:extLst>
      <p:ext uri="{BB962C8B-B14F-4D97-AF65-F5344CB8AC3E}">
        <p14:creationId xmlns:p14="http://schemas.microsoft.com/office/powerpoint/2010/main" val="841204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頁尾版面配置區 3">
            <a:extLst>
              <a:ext uri="{FF2B5EF4-FFF2-40B4-BE49-F238E27FC236}">
                <a16:creationId xmlns:a16="http://schemas.microsoft.com/office/drawing/2014/main" id="{F122480C-9A33-8144-9C74-4713D391D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24578" name="投影片編號版面配置區 4">
            <a:extLst>
              <a:ext uri="{FF2B5EF4-FFF2-40B4-BE49-F238E27FC236}">
                <a16:creationId xmlns:a16="http://schemas.microsoft.com/office/drawing/2014/main" id="{9533ADA5-B488-5E4A-8890-951293340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4E2FDBC2-A97A-9643-A719-8EBFC1E43C36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14</a:t>
            </a:fld>
            <a:endParaRPr lang="en-US" altLang="zh-TW" sz="1400"/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15CE250F-08CF-AA43-A954-8CC854C5DD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609600"/>
            <a:ext cx="9163050" cy="11430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 eaLnBrk="1" hangingPunct="1"/>
            <a:r>
              <a:rPr lang="en-US" altLang="zh-TW"/>
              <a:t>Representation of Trees</a:t>
            </a:r>
          </a:p>
        </p:txBody>
      </p:sp>
      <p:sp>
        <p:nvSpPr>
          <p:cNvPr id="24580" name="Rectangle 4">
            <a:extLst>
              <a:ext uri="{FF2B5EF4-FFF2-40B4-BE49-F238E27FC236}">
                <a16:creationId xmlns:a16="http://schemas.microsoft.com/office/drawing/2014/main" id="{00609C39-FE94-1C40-880F-9AB891C63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5" y="1752600"/>
            <a:ext cx="868362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/>
              <a:t>It is desirable to have a </a:t>
            </a:r>
            <a:r>
              <a:rPr lang="en-US" altLang="zh-TW">
                <a:solidFill>
                  <a:srgbClr val="C00000"/>
                </a:solidFill>
              </a:rPr>
              <a:t>specialized</a:t>
            </a:r>
            <a:r>
              <a:rPr lang="en-US" altLang="zh-TW"/>
              <a:t> representation</a:t>
            </a:r>
          </a:p>
          <a:p>
            <a:pPr eaLnBrk="1" hangingPunct="1"/>
            <a:r>
              <a:rPr lang="en-US" altLang="zh-TW"/>
              <a:t>Represent each tree node by a memory node that has fields for the data and pointers to the tree node’s children </a:t>
            </a:r>
          </a:p>
          <a:p>
            <a:pPr eaLnBrk="1" hangingPunct="1"/>
            <a:r>
              <a:rPr lang="en-US" altLang="zh-TW"/>
              <a:t>Node in a tree of degree </a:t>
            </a:r>
            <a:r>
              <a:rPr lang="en-US" altLang="zh-TW" i="1"/>
              <a:t>k</a:t>
            </a:r>
            <a:r>
              <a:rPr lang="en-US" altLang="zh-TW"/>
              <a:t>:</a:t>
            </a:r>
          </a:p>
        </p:txBody>
      </p:sp>
      <p:grpSp>
        <p:nvGrpSpPr>
          <p:cNvPr id="24581" name="群組 1">
            <a:extLst>
              <a:ext uri="{FF2B5EF4-FFF2-40B4-BE49-F238E27FC236}">
                <a16:creationId xmlns:a16="http://schemas.microsoft.com/office/drawing/2014/main" id="{36A6E688-EA93-4548-AE99-4CE0F82A3BD7}"/>
              </a:ext>
            </a:extLst>
          </p:cNvPr>
          <p:cNvGrpSpPr>
            <a:grpSpLocks/>
          </p:cNvGrpSpPr>
          <p:nvPr/>
        </p:nvGrpSpPr>
        <p:grpSpPr bwMode="auto">
          <a:xfrm>
            <a:off x="792163" y="4538663"/>
            <a:ext cx="7578725" cy="1787525"/>
            <a:chOff x="1276350" y="3962400"/>
            <a:chExt cx="7577851" cy="1786467"/>
          </a:xfrm>
        </p:grpSpPr>
        <p:sp>
          <p:nvSpPr>
            <p:cNvPr id="24582" name="Rectangle 5">
              <a:extLst>
                <a:ext uri="{FF2B5EF4-FFF2-40B4-BE49-F238E27FC236}">
                  <a16:creationId xmlns:a16="http://schemas.microsoft.com/office/drawing/2014/main" id="{C04436F3-0512-0A40-AC2D-47CB226C52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6350" y="3968750"/>
              <a:ext cx="7531100" cy="6731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24583" name="Line 6">
              <a:extLst>
                <a:ext uri="{FF2B5EF4-FFF2-40B4-BE49-F238E27FC236}">
                  <a16:creationId xmlns:a16="http://schemas.microsoft.com/office/drawing/2014/main" id="{68FFDBC4-C14E-3749-99E8-225B14A027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5400" y="3962400"/>
              <a:ext cx="0" cy="685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584" name="Line 7">
              <a:extLst>
                <a:ext uri="{FF2B5EF4-FFF2-40B4-BE49-F238E27FC236}">
                  <a16:creationId xmlns:a16="http://schemas.microsoft.com/office/drawing/2014/main" id="{580F8C49-9EE3-D34F-A87C-42A77BE9D9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79800" y="3962400"/>
              <a:ext cx="0" cy="685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585" name="Line 8">
              <a:extLst>
                <a:ext uri="{FF2B5EF4-FFF2-40B4-BE49-F238E27FC236}">
                  <a16:creationId xmlns:a16="http://schemas.microsoft.com/office/drawing/2014/main" id="{57297E89-CE97-0C43-A1FE-45AC30CE92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4200" y="3962400"/>
              <a:ext cx="0" cy="685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586" name="Line 9">
              <a:extLst>
                <a:ext uri="{FF2B5EF4-FFF2-40B4-BE49-F238E27FC236}">
                  <a16:creationId xmlns:a16="http://schemas.microsoft.com/office/drawing/2014/main" id="{1AA10E9C-C2DC-3143-9C2B-0A7ADCE076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99400" y="3962400"/>
              <a:ext cx="0" cy="685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587" name="Rectangle 10">
              <a:extLst>
                <a:ext uri="{FF2B5EF4-FFF2-40B4-BE49-F238E27FC236}">
                  <a16:creationId xmlns:a16="http://schemas.microsoft.com/office/drawing/2014/main" id="{C036BBC8-2172-0F44-B0C6-70FE08DAA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8925" y="4117975"/>
              <a:ext cx="69056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data</a:t>
              </a:r>
            </a:p>
          </p:txBody>
        </p:sp>
        <p:sp>
          <p:nvSpPr>
            <p:cNvPr id="24588" name="Rectangle 11">
              <a:extLst>
                <a:ext uri="{FF2B5EF4-FFF2-40B4-BE49-F238E27FC236}">
                  <a16:creationId xmlns:a16="http://schemas.microsoft.com/office/drawing/2014/main" id="{C5954461-3CAD-3045-A87C-F165E3AB1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5725" y="4117975"/>
              <a:ext cx="8858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link 1</a:t>
              </a:r>
            </a:p>
          </p:txBody>
        </p:sp>
        <p:sp>
          <p:nvSpPr>
            <p:cNvPr id="24589" name="Rectangle 12">
              <a:extLst>
                <a:ext uri="{FF2B5EF4-FFF2-40B4-BE49-F238E27FC236}">
                  <a16:creationId xmlns:a16="http://schemas.microsoft.com/office/drawing/2014/main" id="{22892872-69C6-3C40-B8A9-5033033C9F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0125" y="4117975"/>
              <a:ext cx="8858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link 2</a:t>
              </a:r>
            </a:p>
          </p:txBody>
        </p:sp>
        <p:sp>
          <p:nvSpPr>
            <p:cNvPr id="24590" name="Rectangle 13">
              <a:extLst>
                <a:ext uri="{FF2B5EF4-FFF2-40B4-BE49-F238E27FC236}">
                  <a16:creationId xmlns:a16="http://schemas.microsoft.com/office/drawing/2014/main" id="{BF3D7F23-2D5B-B343-9F50-0A6AA97914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0725" y="4117975"/>
              <a:ext cx="412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...</a:t>
              </a:r>
            </a:p>
          </p:txBody>
        </p:sp>
        <p:sp>
          <p:nvSpPr>
            <p:cNvPr id="24591" name="Rectangle 14">
              <a:extLst>
                <a:ext uri="{FF2B5EF4-FFF2-40B4-BE49-F238E27FC236}">
                  <a16:creationId xmlns:a16="http://schemas.microsoft.com/office/drawing/2014/main" id="{E65824BB-2AEE-664D-B31D-1324D685E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9725" y="4117975"/>
              <a:ext cx="894476" cy="462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link k</a:t>
              </a:r>
            </a:p>
          </p:txBody>
        </p:sp>
        <p:sp>
          <p:nvSpPr>
            <p:cNvPr id="24592" name="AutoShape 15">
              <a:extLst>
                <a:ext uri="{FF2B5EF4-FFF2-40B4-BE49-F238E27FC236}">
                  <a16:creationId xmlns:a16="http://schemas.microsoft.com/office/drawing/2014/main" id="{16BB1A60-DC20-ED4E-9133-800A5C69042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76550" y="4806950"/>
              <a:ext cx="4787900" cy="941917"/>
            </a:xfrm>
            <a:prstGeom prst="wedgeRoundRectCallout">
              <a:avLst>
                <a:gd name="adj1" fmla="val -41671"/>
                <a:gd name="adj2" fmla="val 66667"/>
                <a:gd name="adj3" fmla="val 16667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wrap="none" lIns="92075" tIns="46038" rIns="92075" bIns="46038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How many link fields are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 </a:t>
              </a:r>
              <a:r>
                <a:rPr lang="en-US" altLang="zh-TW" sz="2400">
                  <a:solidFill>
                    <a:srgbClr val="C00000"/>
                  </a:solidFill>
                </a:rPr>
                <a:t>wasted</a:t>
              </a:r>
              <a:r>
                <a:rPr lang="en-US" altLang="zh-TW" sz="2400"/>
                <a:t> in such a representation?</a:t>
              </a:r>
            </a:p>
          </p:txBody>
        </p:sp>
      </p:grp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頁尾版面配置區 2">
            <a:extLst>
              <a:ext uri="{FF2B5EF4-FFF2-40B4-BE49-F238E27FC236}">
                <a16:creationId xmlns:a16="http://schemas.microsoft.com/office/drawing/2014/main" id="{962ED1CC-19F9-A148-940C-505EEF99B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114690" name="投影片編號版面配置區 3">
            <a:extLst>
              <a:ext uri="{FF2B5EF4-FFF2-40B4-BE49-F238E27FC236}">
                <a16:creationId xmlns:a16="http://schemas.microsoft.com/office/drawing/2014/main" id="{12692B22-2A45-7C44-BF38-6EB116FD0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698CA5C5-F83D-2744-9922-9329C6D9FD66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140</a:t>
            </a:fld>
            <a:endParaRPr lang="en-US" altLang="zh-TW" sz="140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05FF9B20-839B-134E-BF34-A9A0F76B42DF}"/>
              </a:ext>
            </a:extLst>
          </p:cNvPr>
          <p:cNvGrpSpPr/>
          <p:nvPr/>
        </p:nvGrpSpPr>
        <p:grpSpPr>
          <a:xfrm>
            <a:off x="882650" y="981075"/>
            <a:ext cx="7524750" cy="3533775"/>
            <a:chOff x="1390650" y="523875"/>
            <a:chExt cx="7524750" cy="3533775"/>
          </a:xfrm>
        </p:grpSpPr>
        <p:sp>
          <p:nvSpPr>
            <p:cNvPr id="114691" name="Oval 2">
              <a:extLst>
                <a:ext uri="{FF2B5EF4-FFF2-40B4-BE49-F238E27FC236}">
                  <a16:creationId xmlns:a16="http://schemas.microsoft.com/office/drawing/2014/main" id="{789E1DD3-8D15-8B42-9447-76A99D0F01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3600" y="647700"/>
              <a:ext cx="476250" cy="438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4692" name="Text Box 3">
              <a:extLst>
                <a:ext uri="{FF2B5EF4-FFF2-40B4-BE49-F238E27FC236}">
                  <a16:creationId xmlns:a16="http://schemas.microsoft.com/office/drawing/2014/main" id="{889669A3-1661-BF46-97AA-BBAC852627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0275" y="56197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0</a:t>
              </a:r>
              <a:endParaRPr lang="en-US" altLang="zh-TW">
                <a:solidFill>
                  <a:srgbClr val="CC3300"/>
                </a:solidFill>
              </a:endParaRPr>
            </a:p>
          </p:txBody>
        </p:sp>
        <p:sp>
          <p:nvSpPr>
            <p:cNvPr id="114693" name="Oval 4">
              <a:extLst>
                <a:ext uri="{FF2B5EF4-FFF2-40B4-BE49-F238E27FC236}">
                  <a16:creationId xmlns:a16="http://schemas.microsoft.com/office/drawing/2014/main" id="{4DC6052A-64D0-B741-BF55-5D643D674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0650" y="1543050"/>
              <a:ext cx="476250" cy="438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4694" name="Text Box 5">
              <a:extLst>
                <a:ext uri="{FF2B5EF4-FFF2-40B4-BE49-F238E27FC236}">
                  <a16:creationId xmlns:a16="http://schemas.microsoft.com/office/drawing/2014/main" id="{0C179989-18AB-CE48-AEDF-B5496EA896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5738" y="145732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1</a:t>
              </a:r>
              <a:endParaRPr lang="en-US" altLang="zh-TW">
                <a:solidFill>
                  <a:srgbClr val="CC3300"/>
                </a:solidFill>
              </a:endParaRPr>
            </a:p>
          </p:txBody>
        </p:sp>
        <p:sp>
          <p:nvSpPr>
            <p:cNvPr id="114695" name="Oval 6">
              <a:extLst>
                <a:ext uri="{FF2B5EF4-FFF2-40B4-BE49-F238E27FC236}">
                  <a16:creationId xmlns:a16="http://schemas.microsoft.com/office/drawing/2014/main" id="{D56FE671-9404-6942-B4E3-9EED14B57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7900" y="1600200"/>
              <a:ext cx="476250" cy="438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4696" name="Text Box 7">
              <a:extLst>
                <a:ext uri="{FF2B5EF4-FFF2-40B4-BE49-F238E27FC236}">
                  <a16:creationId xmlns:a16="http://schemas.microsoft.com/office/drawing/2014/main" id="{7407A530-2EE9-2A4F-87FD-9F0D8D752F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4575" y="151447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2</a:t>
              </a:r>
              <a:endParaRPr lang="en-US" altLang="zh-TW">
                <a:solidFill>
                  <a:srgbClr val="CC3300"/>
                </a:solidFill>
              </a:endParaRPr>
            </a:p>
          </p:txBody>
        </p:sp>
        <p:sp>
          <p:nvSpPr>
            <p:cNvPr id="114697" name="Oval 8">
              <a:extLst>
                <a:ext uri="{FF2B5EF4-FFF2-40B4-BE49-F238E27FC236}">
                  <a16:creationId xmlns:a16="http://schemas.microsoft.com/office/drawing/2014/main" id="{1E51EAD1-2A77-9346-A2FC-3227668D9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1850" y="1581150"/>
              <a:ext cx="476250" cy="438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4698" name="Text Box 9">
              <a:extLst>
                <a:ext uri="{FF2B5EF4-FFF2-40B4-BE49-F238E27FC236}">
                  <a16:creationId xmlns:a16="http://schemas.microsoft.com/office/drawing/2014/main" id="{5E277331-279F-2142-AA05-B8D4EFCDF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38525" y="149542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4</a:t>
              </a:r>
              <a:endParaRPr lang="en-US" altLang="zh-TW">
                <a:solidFill>
                  <a:srgbClr val="CC3300"/>
                </a:solidFill>
              </a:endParaRPr>
            </a:p>
          </p:txBody>
        </p:sp>
        <p:sp>
          <p:nvSpPr>
            <p:cNvPr id="114699" name="Oval 10">
              <a:extLst>
                <a:ext uri="{FF2B5EF4-FFF2-40B4-BE49-F238E27FC236}">
                  <a16:creationId xmlns:a16="http://schemas.microsoft.com/office/drawing/2014/main" id="{98201183-3D5D-A349-9F24-F15F3A7E7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950" y="2590800"/>
              <a:ext cx="476250" cy="438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4700" name="Text Box 11">
              <a:extLst>
                <a:ext uri="{FF2B5EF4-FFF2-40B4-BE49-F238E27FC236}">
                  <a16:creationId xmlns:a16="http://schemas.microsoft.com/office/drawing/2014/main" id="{BEECF762-B055-1D45-9AA9-2A8FFDB69E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3625" y="250507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3</a:t>
              </a:r>
              <a:endParaRPr lang="en-US" altLang="zh-TW">
                <a:solidFill>
                  <a:srgbClr val="CC3300"/>
                </a:solidFill>
              </a:endParaRPr>
            </a:p>
          </p:txBody>
        </p:sp>
        <p:sp>
          <p:nvSpPr>
            <p:cNvPr id="114701" name="Oval 12">
              <a:extLst>
                <a:ext uri="{FF2B5EF4-FFF2-40B4-BE49-F238E27FC236}">
                  <a16:creationId xmlns:a16="http://schemas.microsoft.com/office/drawing/2014/main" id="{35CE868D-D916-7345-80A3-6653FB7234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7050" y="2609850"/>
              <a:ext cx="476250" cy="438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4702" name="Text Box 13">
              <a:extLst>
                <a:ext uri="{FF2B5EF4-FFF2-40B4-BE49-F238E27FC236}">
                  <a16:creationId xmlns:a16="http://schemas.microsoft.com/office/drawing/2014/main" id="{638053CD-04C1-4743-B9F6-5A4D4A5297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3725" y="252412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5</a:t>
              </a:r>
              <a:endParaRPr lang="en-US" altLang="zh-TW">
                <a:solidFill>
                  <a:srgbClr val="CC3300"/>
                </a:solidFill>
              </a:endParaRPr>
            </a:p>
          </p:txBody>
        </p:sp>
        <p:sp>
          <p:nvSpPr>
            <p:cNvPr id="114703" name="Oval 14">
              <a:extLst>
                <a:ext uri="{FF2B5EF4-FFF2-40B4-BE49-F238E27FC236}">
                  <a16:creationId xmlns:a16="http://schemas.microsoft.com/office/drawing/2014/main" id="{263CDFEA-FCB7-ED4C-9998-9735F93150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450" y="2590800"/>
              <a:ext cx="476250" cy="438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4704" name="Text Box 15">
              <a:extLst>
                <a:ext uri="{FF2B5EF4-FFF2-40B4-BE49-F238E27FC236}">
                  <a16:creationId xmlns:a16="http://schemas.microsoft.com/office/drawing/2014/main" id="{67FBFF6B-FB1A-9340-A377-DE19AC6703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8125" y="250507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6</a:t>
              </a:r>
              <a:endParaRPr lang="en-US" altLang="zh-TW">
                <a:solidFill>
                  <a:srgbClr val="CC3300"/>
                </a:solidFill>
              </a:endParaRPr>
            </a:p>
          </p:txBody>
        </p:sp>
        <p:sp>
          <p:nvSpPr>
            <p:cNvPr id="114705" name="Oval 16">
              <a:extLst>
                <a:ext uri="{FF2B5EF4-FFF2-40B4-BE49-F238E27FC236}">
                  <a16:creationId xmlns:a16="http://schemas.microsoft.com/office/drawing/2014/main" id="{8A244FA1-1D5D-3444-8CE3-A7A926EA7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0500" y="3619500"/>
              <a:ext cx="476250" cy="438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4706" name="Text Box 17">
              <a:extLst>
                <a:ext uri="{FF2B5EF4-FFF2-40B4-BE49-F238E27FC236}">
                  <a16:creationId xmlns:a16="http://schemas.microsoft.com/office/drawing/2014/main" id="{5A1695A4-2C66-284A-9FE9-628B0818FF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67175" y="353377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7</a:t>
              </a:r>
              <a:endParaRPr lang="en-US" altLang="zh-TW">
                <a:solidFill>
                  <a:srgbClr val="CC3300"/>
                </a:solidFill>
              </a:endParaRPr>
            </a:p>
          </p:txBody>
        </p:sp>
        <p:sp>
          <p:nvSpPr>
            <p:cNvPr id="114707" name="Line 18">
              <a:extLst>
                <a:ext uri="{FF2B5EF4-FFF2-40B4-BE49-F238E27FC236}">
                  <a16:creationId xmlns:a16="http://schemas.microsoft.com/office/drawing/2014/main" id="{44FBA3D4-0A91-3D47-ADA5-B1E2C96435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29100" y="2990850"/>
              <a:ext cx="0" cy="628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4708" name="Line 19">
              <a:extLst>
                <a:ext uri="{FF2B5EF4-FFF2-40B4-BE49-F238E27FC236}">
                  <a16:creationId xmlns:a16="http://schemas.microsoft.com/office/drawing/2014/main" id="{A2ACC73A-4030-F945-AA7C-2A1A2403E9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95650" y="2000250"/>
              <a:ext cx="3429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4709" name="Line 20">
              <a:extLst>
                <a:ext uri="{FF2B5EF4-FFF2-40B4-BE49-F238E27FC236}">
                  <a16:creationId xmlns:a16="http://schemas.microsoft.com/office/drawing/2014/main" id="{29424BE1-C17B-0240-B193-4C10E3E08B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714750" y="1981200"/>
              <a:ext cx="457200" cy="628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4710" name="Line 21">
              <a:extLst>
                <a:ext uri="{FF2B5EF4-FFF2-40B4-BE49-F238E27FC236}">
                  <a16:creationId xmlns:a16="http://schemas.microsoft.com/office/drawing/2014/main" id="{8D4DE579-F531-E149-B1D8-1392E1A251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95550" y="1943100"/>
              <a:ext cx="0" cy="6667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4711" name="Line 22">
              <a:extLst>
                <a:ext uri="{FF2B5EF4-FFF2-40B4-BE49-F238E27FC236}">
                  <a16:creationId xmlns:a16="http://schemas.microsoft.com/office/drawing/2014/main" id="{E9A3D09E-C1C2-7D45-85E0-4CC68D18CB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300" y="1104900"/>
              <a:ext cx="70485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4712" name="Line 23">
              <a:extLst>
                <a:ext uri="{FF2B5EF4-FFF2-40B4-BE49-F238E27FC236}">
                  <a16:creationId xmlns:a16="http://schemas.microsoft.com/office/drawing/2014/main" id="{AE8F3453-9AC9-2A4F-9C92-4CEC1EA7C2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76500" y="1028700"/>
              <a:ext cx="0" cy="571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4713" name="Line 24">
              <a:extLst>
                <a:ext uri="{FF2B5EF4-FFF2-40B4-BE49-F238E27FC236}">
                  <a16:creationId xmlns:a16="http://schemas.microsoft.com/office/drawing/2014/main" id="{F33393C3-AEEA-D34C-ABFC-108A9529A5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590800" y="990600"/>
              <a:ext cx="1009650" cy="590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4714" name="Oval 25">
              <a:extLst>
                <a:ext uri="{FF2B5EF4-FFF2-40B4-BE49-F238E27FC236}">
                  <a16:creationId xmlns:a16="http://schemas.microsoft.com/office/drawing/2014/main" id="{98F80A55-508B-FB40-B2C9-972BB02609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7850" y="609600"/>
              <a:ext cx="476250" cy="438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4715" name="Text Box 26">
              <a:extLst>
                <a:ext uri="{FF2B5EF4-FFF2-40B4-BE49-F238E27FC236}">
                  <a16:creationId xmlns:a16="http://schemas.microsoft.com/office/drawing/2014/main" id="{7AA14CD0-8BF7-AF46-B773-7D31B17DC5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4525" y="52387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0</a:t>
              </a:r>
              <a:endParaRPr lang="en-US" altLang="zh-TW">
                <a:solidFill>
                  <a:srgbClr val="CC3300"/>
                </a:solidFill>
              </a:endParaRPr>
            </a:p>
          </p:txBody>
        </p:sp>
        <p:sp>
          <p:nvSpPr>
            <p:cNvPr id="114716" name="Oval 27">
              <a:extLst>
                <a:ext uri="{FF2B5EF4-FFF2-40B4-BE49-F238E27FC236}">
                  <a16:creationId xmlns:a16="http://schemas.microsoft.com/office/drawing/2014/main" id="{F6C3A0BB-FB30-7747-A3F3-AB69F49AB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4900" y="1504950"/>
              <a:ext cx="476250" cy="438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4717" name="Text Box 28">
              <a:extLst>
                <a:ext uri="{FF2B5EF4-FFF2-40B4-BE49-F238E27FC236}">
                  <a16:creationId xmlns:a16="http://schemas.microsoft.com/office/drawing/2014/main" id="{54223195-4095-3C49-8D79-953AC1D0D8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9988" y="141922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1</a:t>
              </a:r>
              <a:endParaRPr lang="en-US" altLang="zh-TW">
                <a:solidFill>
                  <a:srgbClr val="CC3300"/>
                </a:solidFill>
              </a:endParaRPr>
            </a:p>
          </p:txBody>
        </p:sp>
        <p:sp>
          <p:nvSpPr>
            <p:cNvPr id="114718" name="Oval 29">
              <a:extLst>
                <a:ext uri="{FF2B5EF4-FFF2-40B4-BE49-F238E27FC236}">
                  <a16:creationId xmlns:a16="http://schemas.microsoft.com/office/drawing/2014/main" id="{7839A1E6-08E0-1545-B95F-D0D2440E76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2150" y="1562100"/>
              <a:ext cx="476250" cy="438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4719" name="Text Box 30">
              <a:extLst>
                <a:ext uri="{FF2B5EF4-FFF2-40B4-BE49-F238E27FC236}">
                  <a16:creationId xmlns:a16="http://schemas.microsoft.com/office/drawing/2014/main" id="{2173262D-E6BA-0047-8415-7BCB41A06E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38825" y="147637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2</a:t>
              </a:r>
              <a:endParaRPr lang="en-US" altLang="zh-TW">
                <a:solidFill>
                  <a:srgbClr val="CC3300"/>
                </a:solidFill>
              </a:endParaRPr>
            </a:p>
          </p:txBody>
        </p:sp>
        <p:sp>
          <p:nvSpPr>
            <p:cNvPr id="114720" name="Oval 31">
              <a:extLst>
                <a:ext uri="{FF2B5EF4-FFF2-40B4-BE49-F238E27FC236}">
                  <a16:creationId xmlns:a16="http://schemas.microsoft.com/office/drawing/2014/main" id="{9351855F-DF7D-0741-830A-83AFD3E58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6100" y="1543050"/>
              <a:ext cx="476250" cy="438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4721" name="Text Box 32">
              <a:extLst>
                <a:ext uri="{FF2B5EF4-FFF2-40B4-BE49-F238E27FC236}">
                  <a16:creationId xmlns:a16="http://schemas.microsoft.com/office/drawing/2014/main" id="{EA4054F7-0E57-D040-A4B7-0631B31358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62775" y="145732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4</a:t>
              </a:r>
              <a:endParaRPr lang="en-US" altLang="zh-TW">
                <a:solidFill>
                  <a:srgbClr val="CC3300"/>
                </a:solidFill>
              </a:endParaRPr>
            </a:p>
          </p:txBody>
        </p:sp>
        <p:sp>
          <p:nvSpPr>
            <p:cNvPr id="114722" name="Oval 33">
              <a:extLst>
                <a:ext uri="{FF2B5EF4-FFF2-40B4-BE49-F238E27FC236}">
                  <a16:creationId xmlns:a16="http://schemas.microsoft.com/office/drawing/2014/main" id="{11D98F32-1C4E-2D4B-9FBE-5A93BF54CE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1200" y="2552700"/>
              <a:ext cx="476250" cy="438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4723" name="Text Box 34">
              <a:extLst>
                <a:ext uri="{FF2B5EF4-FFF2-40B4-BE49-F238E27FC236}">
                  <a16:creationId xmlns:a16="http://schemas.microsoft.com/office/drawing/2014/main" id="{22EE9035-B72F-2245-B823-ECED04E1B1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7875" y="246697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3</a:t>
              </a:r>
              <a:endParaRPr lang="en-US" altLang="zh-TW">
                <a:solidFill>
                  <a:srgbClr val="CC3300"/>
                </a:solidFill>
              </a:endParaRPr>
            </a:p>
          </p:txBody>
        </p:sp>
        <p:sp>
          <p:nvSpPr>
            <p:cNvPr id="114724" name="Oval 35">
              <a:extLst>
                <a:ext uri="{FF2B5EF4-FFF2-40B4-BE49-F238E27FC236}">
                  <a16:creationId xmlns:a16="http://schemas.microsoft.com/office/drawing/2014/main" id="{C29927D1-12C4-8B4A-866C-5E9F8541A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4200" y="2609850"/>
              <a:ext cx="476250" cy="438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4725" name="Text Box 36">
              <a:extLst>
                <a:ext uri="{FF2B5EF4-FFF2-40B4-BE49-F238E27FC236}">
                  <a16:creationId xmlns:a16="http://schemas.microsoft.com/office/drawing/2014/main" id="{21081F0F-3DC5-8748-A314-927D585795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00875" y="252412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5</a:t>
              </a:r>
              <a:endParaRPr lang="en-US" altLang="zh-TW">
                <a:solidFill>
                  <a:srgbClr val="CC3300"/>
                </a:solidFill>
              </a:endParaRPr>
            </a:p>
          </p:txBody>
        </p:sp>
        <p:sp>
          <p:nvSpPr>
            <p:cNvPr id="114726" name="Oval 37">
              <a:extLst>
                <a:ext uri="{FF2B5EF4-FFF2-40B4-BE49-F238E27FC236}">
                  <a16:creationId xmlns:a16="http://schemas.microsoft.com/office/drawing/2014/main" id="{3E6C8D78-D060-6E40-AB45-7BED18930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5250" y="1485900"/>
              <a:ext cx="476250" cy="438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4727" name="Text Box 38">
              <a:extLst>
                <a:ext uri="{FF2B5EF4-FFF2-40B4-BE49-F238E27FC236}">
                  <a16:creationId xmlns:a16="http://schemas.microsoft.com/office/drawing/2014/main" id="{78FB3268-4B60-DA4E-9417-00E2332F44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81925" y="140017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6</a:t>
              </a:r>
              <a:endParaRPr lang="en-US" altLang="zh-TW">
                <a:solidFill>
                  <a:srgbClr val="CC3300"/>
                </a:solidFill>
              </a:endParaRPr>
            </a:p>
          </p:txBody>
        </p:sp>
        <p:sp>
          <p:nvSpPr>
            <p:cNvPr id="114728" name="Line 41">
              <a:extLst>
                <a:ext uri="{FF2B5EF4-FFF2-40B4-BE49-F238E27FC236}">
                  <a16:creationId xmlns:a16="http://schemas.microsoft.com/office/drawing/2014/main" id="{4E438128-0698-484B-AB02-764765895F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019800" y="1905000"/>
              <a:ext cx="0" cy="6667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4729" name="Line 42">
              <a:extLst>
                <a:ext uri="{FF2B5EF4-FFF2-40B4-BE49-F238E27FC236}">
                  <a16:creationId xmlns:a16="http://schemas.microsoft.com/office/drawing/2014/main" id="{C8067220-6003-134B-95E9-F3C32E3DF9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62550" y="1066800"/>
              <a:ext cx="70485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4730" name="Line 43">
              <a:extLst>
                <a:ext uri="{FF2B5EF4-FFF2-40B4-BE49-F238E27FC236}">
                  <a16:creationId xmlns:a16="http://schemas.microsoft.com/office/drawing/2014/main" id="{558E2561-D326-B447-9321-83734DEA62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000750" y="990600"/>
              <a:ext cx="0" cy="571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4731" name="Line 44">
              <a:extLst>
                <a:ext uri="{FF2B5EF4-FFF2-40B4-BE49-F238E27FC236}">
                  <a16:creationId xmlns:a16="http://schemas.microsoft.com/office/drawing/2014/main" id="{59C12DF4-BB32-A348-8267-53B00C1517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115050" y="952500"/>
              <a:ext cx="1009650" cy="590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4732" name="Line 45">
              <a:extLst>
                <a:ext uri="{FF2B5EF4-FFF2-40B4-BE49-F238E27FC236}">
                  <a16:creationId xmlns:a16="http://schemas.microsoft.com/office/drawing/2014/main" id="{33A65441-8879-4E4B-9F5F-DB80043538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162800" y="2000250"/>
              <a:ext cx="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4733" name="Oval 46">
              <a:extLst>
                <a:ext uri="{FF2B5EF4-FFF2-40B4-BE49-F238E27FC236}">
                  <a16:creationId xmlns:a16="http://schemas.microsoft.com/office/drawing/2014/main" id="{F15347D3-E65D-6A43-8C1F-11C07FC49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39150" y="1485900"/>
              <a:ext cx="476250" cy="438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4734" name="Text Box 47">
              <a:extLst>
                <a:ext uri="{FF2B5EF4-FFF2-40B4-BE49-F238E27FC236}">
                  <a16:creationId xmlns:a16="http://schemas.microsoft.com/office/drawing/2014/main" id="{5B88C03F-541B-4641-9E60-6A5D6A009A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05825" y="140017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7</a:t>
              </a:r>
              <a:endParaRPr lang="en-US" altLang="zh-TW">
                <a:solidFill>
                  <a:srgbClr val="CC3300"/>
                </a:solidFill>
              </a:endParaRPr>
            </a:p>
          </p:txBody>
        </p:sp>
        <p:sp>
          <p:nvSpPr>
            <p:cNvPr id="114735" name="Line 49">
              <a:extLst>
                <a:ext uri="{FF2B5EF4-FFF2-40B4-BE49-F238E27FC236}">
                  <a16:creationId xmlns:a16="http://schemas.microsoft.com/office/drawing/2014/main" id="{D0EB90BA-14C7-594B-899E-94816D2809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076950" y="857250"/>
              <a:ext cx="1695450" cy="704850"/>
            </a:xfrm>
            <a:prstGeom prst="line">
              <a:avLst/>
            </a:prstGeom>
            <a:noFill/>
            <a:ln w="9525">
              <a:solidFill>
                <a:srgbClr val="CC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4736" name="Line 50">
              <a:extLst>
                <a:ext uri="{FF2B5EF4-FFF2-40B4-BE49-F238E27FC236}">
                  <a16:creationId xmlns:a16="http://schemas.microsoft.com/office/drawing/2014/main" id="{5E3FEC8C-3AD3-B041-88C6-E6CB0EB061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134100" y="800100"/>
              <a:ext cx="2457450" cy="685800"/>
            </a:xfrm>
            <a:prstGeom prst="line">
              <a:avLst/>
            </a:prstGeom>
            <a:noFill/>
            <a:ln w="9525">
              <a:solidFill>
                <a:srgbClr val="CC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114737" name="Text Box 51">
            <a:extLst>
              <a:ext uri="{FF2B5EF4-FFF2-40B4-BE49-F238E27FC236}">
                <a16:creationId xmlns:a16="http://schemas.microsoft.com/office/drawing/2014/main" id="{22230F94-45E7-9B43-9CDE-C90C0D4622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75" y="4557713"/>
            <a:ext cx="7486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find(7) find(7) find(7) find(7) find(7) find(7) find(7) find(7)</a:t>
            </a:r>
          </a:p>
        </p:txBody>
      </p:sp>
      <p:sp>
        <p:nvSpPr>
          <p:cNvPr id="114738" name="Text Box 52">
            <a:extLst>
              <a:ext uri="{FF2B5EF4-FFF2-40B4-BE49-F238E27FC236}">
                <a16:creationId xmlns:a16="http://schemas.microsoft.com/office/drawing/2014/main" id="{B5DDC7D4-61A5-8E42-8BF4-B0603AD116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950" y="5102226"/>
            <a:ext cx="780415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dirty="0">
                <a:solidFill>
                  <a:srgbClr val="CC3300"/>
                </a:solidFill>
              </a:rPr>
              <a:t>go up       3            1              1            1            1             1            1             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dirty="0">
                <a:solidFill>
                  <a:srgbClr val="CC3300"/>
                </a:solidFill>
              </a:rPr>
              <a:t>reset        2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dirty="0">
                <a:solidFill>
                  <a:srgbClr val="CC3300"/>
                </a:solidFill>
              </a:rPr>
              <a:t>              12 moves </a:t>
            </a:r>
            <a:r>
              <a:rPr lang="en-US" altLang="zh-TW" sz="2000" dirty="0">
                <a:solidFill>
                  <a:srgbClr val="003399"/>
                </a:solidFill>
              </a:rPr>
              <a:t>(vs. 24 moves)</a:t>
            </a:r>
            <a:endParaRPr lang="en-US" altLang="zh-TW" sz="2000" dirty="0">
              <a:solidFill>
                <a:srgbClr val="CC3300"/>
              </a:solidFill>
            </a:endParaRPr>
          </a:p>
        </p:txBody>
      </p:sp>
      <p:sp>
        <p:nvSpPr>
          <p:cNvPr id="114739" name="Line 53">
            <a:extLst>
              <a:ext uri="{FF2B5EF4-FFF2-40B4-BE49-F238E27FC236}">
                <a16:creationId xmlns:a16="http://schemas.microsoft.com/office/drawing/2014/main" id="{A5D8BA67-7C53-124D-8C7B-F5C188F3B226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925" y="5754688"/>
            <a:ext cx="7886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4" name="Rectangle 2">
            <a:extLst>
              <a:ext uri="{FF2B5EF4-FFF2-40B4-BE49-F238E27FC236}">
                <a16:creationId xmlns:a16="http://schemas.microsoft.com/office/drawing/2014/main" id="{DEB3948B-067D-D047-94BA-459537D8AC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Collapsing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頁尾版面配置區 2">
            <a:extLst>
              <a:ext uri="{FF2B5EF4-FFF2-40B4-BE49-F238E27FC236}">
                <a16:creationId xmlns:a16="http://schemas.microsoft.com/office/drawing/2014/main" id="{962ED1CC-19F9-A148-940C-505EEF99B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114690" name="投影片編號版面配置區 3">
            <a:extLst>
              <a:ext uri="{FF2B5EF4-FFF2-40B4-BE49-F238E27FC236}">
                <a16:creationId xmlns:a16="http://schemas.microsoft.com/office/drawing/2014/main" id="{12692B22-2A45-7C44-BF38-6EB116FD0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698CA5C5-F83D-2744-9922-9329C6D9FD66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141</a:t>
            </a:fld>
            <a:endParaRPr lang="en-US" altLang="zh-TW" sz="1400"/>
          </a:p>
        </p:txBody>
      </p:sp>
      <p:sp>
        <p:nvSpPr>
          <p:cNvPr id="54" name="Rectangle 2">
            <a:extLst>
              <a:ext uri="{FF2B5EF4-FFF2-40B4-BE49-F238E27FC236}">
                <a16:creationId xmlns:a16="http://schemas.microsoft.com/office/drawing/2014/main" id="{DEB3948B-067D-D047-94BA-459537D8AC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Collapsing Rule</a:t>
            </a:r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6C6758CA-9AFB-C449-B3C3-A3A226DFC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00" y="1409700"/>
            <a:ext cx="87503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dirty="0"/>
              <a:t>If </a:t>
            </a:r>
            <a:r>
              <a:rPr lang="en-US" altLang="zh-TW" i="1" dirty="0"/>
              <a:t>j</a:t>
            </a:r>
            <a:r>
              <a:rPr lang="en-US" altLang="zh-TW" dirty="0"/>
              <a:t> is a node on the path form </a:t>
            </a:r>
            <a:r>
              <a:rPr lang="en-US" altLang="zh-TW" i="1" dirty="0" err="1"/>
              <a:t>i</a:t>
            </a:r>
            <a:r>
              <a:rPr lang="en-US" altLang="zh-TW" dirty="0"/>
              <a:t> to its root and </a:t>
            </a:r>
            <a:r>
              <a:rPr lang="en-US" altLang="zh-TW" i="1" dirty="0"/>
              <a:t>parent</a:t>
            </a:r>
            <a:r>
              <a:rPr lang="en-US" altLang="zh-TW" dirty="0"/>
              <a:t>[</a:t>
            </a:r>
            <a:r>
              <a:rPr lang="en-US" altLang="zh-TW" i="1" dirty="0" err="1"/>
              <a:t>i</a:t>
            </a:r>
            <a:r>
              <a:rPr lang="en-US" altLang="zh-TW" dirty="0"/>
              <a:t>] </a:t>
            </a:r>
            <a:r>
              <a:rPr lang="zh-TW" altLang="en-US" dirty="0">
                <a:cs typeface="Times New Roman" panose="02020603050405020304" pitchFamily="18" charset="0"/>
              </a:rPr>
              <a:t>≠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i="1" dirty="0">
                <a:cs typeface="Times New Roman" panose="02020603050405020304" pitchFamily="18" charset="0"/>
              </a:rPr>
              <a:t>root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en-US" altLang="zh-TW" i="1" dirty="0" err="1">
                <a:cs typeface="Times New Roman" panose="02020603050405020304" pitchFamily="18" charset="0"/>
              </a:rPr>
              <a:t>i</a:t>
            </a:r>
            <a:r>
              <a:rPr lang="en-US" altLang="zh-TW" dirty="0">
                <a:cs typeface="Times New Roman" panose="02020603050405020304" pitchFamily="18" charset="0"/>
              </a:rPr>
              <a:t>), then set </a:t>
            </a:r>
            <a:r>
              <a:rPr lang="en-US" altLang="zh-TW" i="1" dirty="0">
                <a:cs typeface="Times New Roman" panose="02020603050405020304" pitchFamily="18" charset="0"/>
              </a:rPr>
              <a:t>parent</a:t>
            </a:r>
            <a:r>
              <a:rPr lang="en-US" altLang="zh-TW" dirty="0">
                <a:cs typeface="Times New Roman" panose="02020603050405020304" pitchFamily="18" charset="0"/>
              </a:rPr>
              <a:t>[</a:t>
            </a:r>
            <a:r>
              <a:rPr lang="en-US" altLang="zh-TW" i="1" dirty="0">
                <a:cs typeface="Times New Roman" panose="02020603050405020304" pitchFamily="18" charset="0"/>
              </a:rPr>
              <a:t>j</a:t>
            </a:r>
            <a:r>
              <a:rPr lang="en-US" altLang="zh-TW" dirty="0">
                <a:cs typeface="Times New Roman" panose="02020603050405020304" pitchFamily="18" charset="0"/>
              </a:rPr>
              <a:t>] to </a:t>
            </a:r>
            <a:r>
              <a:rPr lang="en-US" altLang="zh-TW" i="1" dirty="0">
                <a:cs typeface="Times New Roman" panose="02020603050405020304" pitchFamily="18" charset="0"/>
              </a:rPr>
              <a:t>root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en-US" altLang="zh-TW" i="1" dirty="0" err="1">
                <a:cs typeface="Times New Roman" panose="02020603050405020304" pitchFamily="18" charset="0"/>
              </a:rPr>
              <a:t>i</a:t>
            </a:r>
            <a:r>
              <a:rPr lang="en-US" altLang="zh-TW" dirty="0">
                <a:cs typeface="Times New Roman" panose="02020603050405020304" pitchFamily="18" charset="0"/>
              </a:rPr>
              <a:t>) </a:t>
            </a:r>
          </a:p>
          <a:p>
            <a:pPr eaLnBrk="1" hangingPunct="1"/>
            <a:endParaRPr lang="en-US" altLang="zh-TW" dirty="0"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zh-TW" dirty="0">
                <a:cs typeface="Times New Roman" panose="02020603050405020304" pitchFamily="18" charset="0"/>
              </a:rPr>
              <a:t>The </a:t>
            </a:r>
            <a:r>
              <a:rPr lang="en-US" altLang="zh-TW" dirty="0">
                <a:solidFill>
                  <a:srgbClr val="C00000"/>
                </a:solidFill>
                <a:cs typeface="Times New Roman" panose="02020603050405020304" pitchFamily="18" charset="0"/>
              </a:rPr>
              <a:t>first run </a:t>
            </a:r>
            <a:r>
              <a:rPr lang="en-US" altLang="zh-TW" dirty="0">
                <a:cs typeface="Times New Roman" panose="02020603050405020304" pitchFamily="18" charset="0"/>
              </a:rPr>
              <a:t>of find operation will </a:t>
            </a:r>
            <a:r>
              <a:rPr lang="en-US" altLang="zh-TW" dirty="0">
                <a:solidFill>
                  <a:srgbClr val="C00000"/>
                </a:solidFill>
                <a:cs typeface="Times New Roman" panose="02020603050405020304" pitchFamily="18" charset="0"/>
              </a:rPr>
              <a:t>collapse</a:t>
            </a:r>
            <a:r>
              <a:rPr lang="en-US" altLang="zh-TW" dirty="0">
                <a:cs typeface="Times New Roman" panose="02020603050405020304" pitchFamily="18" charset="0"/>
              </a:rPr>
              <a:t> the tree</a:t>
            </a:r>
          </a:p>
          <a:p>
            <a:pPr eaLnBrk="1" hangingPunct="1"/>
            <a:r>
              <a:rPr lang="en-US" altLang="zh-TW" dirty="0">
                <a:cs typeface="Times New Roman" panose="02020603050405020304" pitchFamily="18" charset="0"/>
              </a:rPr>
              <a:t>Therefore, all following find operation of the same element only </a:t>
            </a:r>
            <a:r>
              <a:rPr lang="en-US" altLang="zh-TW" dirty="0">
                <a:solidFill>
                  <a:srgbClr val="00B050"/>
                </a:solidFill>
                <a:cs typeface="Times New Roman" panose="02020603050405020304" pitchFamily="18" charset="0"/>
              </a:rPr>
              <a:t>goes up one link to find the root</a:t>
            </a:r>
          </a:p>
          <a:p>
            <a:pPr eaLnBrk="1" hangingPunct="1"/>
            <a:endParaRPr lang="en-US" altLang="zh-TW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11443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頁尾版面配置區 2">
            <a:extLst>
              <a:ext uri="{FF2B5EF4-FFF2-40B4-BE49-F238E27FC236}">
                <a16:creationId xmlns:a16="http://schemas.microsoft.com/office/drawing/2014/main" id="{D7DF040A-4B3D-1B47-B128-3B1FBBD5A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113666" name="投影片編號版面配置區 3">
            <a:extLst>
              <a:ext uri="{FF2B5EF4-FFF2-40B4-BE49-F238E27FC236}">
                <a16:creationId xmlns:a16="http://schemas.microsoft.com/office/drawing/2014/main" id="{A6ACA737-8271-C341-A143-7036B97CE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2DCEF7FB-435A-C143-AD68-F69C3F32656F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142</a:t>
            </a:fld>
            <a:endParaRPr lang="en-US" altLang="zh-TW" sz="1400"/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2690C109-5361-4242-B567-A74FFB2F3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00" y="17462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Modified </a:t>
            </a:r>
            <a:r>
              <a:rPr lang="en-US" altLang="zh-TW" sz="4400" i="1" dirty="0">
                <a:solidFill>
                  <a:schemeClr val="tx2"/>
                </a:solidFill>
              </a:rPr>
              <a:t>Find</a:t>
            </a:r>
            <a:r>
              <a:rPr lang="en-US" altLang="zh-TW" sz="4400" dirty="0">
                <a:solidFill>
                  <a:schemeClr val="tx2"/>
                </a:solidFill>
              </a:rPr>
              <a:t>(</a:t>
            </a:r>
            <a:r>
              <a:rPr lang="en-US" altLang="zh-TW" sz="4400" i="1" dirty="0" err="1">
                <a:solidFill>
                  <a:schemeClr val="tx2"/>
                </a:solidFill>
              </a:rPr>
              <a:t>i</a:t>
            </a:r>
            <a:r>
              <a:rPr lang="en-US" altLang="zh-TW" sz="4400" dirty="0">
                <a:solidFill>
                  <a:schemeClr val="tx2"/>
                </a:solidFill>
              </a:rPr>
              <a:t>) Operation</a:t>
            </a:r>
          </a:p>
        </p:txBody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C3F8C56A-D8EC-5149-9308-B8605B599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713" y="1143000"/>
            <a:ext cx="91630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800" b="1" dirty="0">
                <a:latin typeface="Courier New" panose="02070309020205020404" pitchFamily="49" charset="0"/>
              </a:rPr>
              <a:t>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collapsingFind</a:t>
            </a:r>
            <a:r>
              <a:rPr lang="en-US" altLang="zh-TW" sz="2800" b="1" dirty="0">
                <a:latin typeface="Courier New" panose="02070309020205020404" pitchFamily="49" charset="0"/>
              </a:rPr>
              <a:t>(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800" b="1" dirty="0">
                <a:latin typeface="Courier New" panose="02070309020205020404" pitchFamily="49" charset="0"/>
              </a:rPr>
              <a:t>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800" b="1" dirty="0">
                <a:latin typeface="Courier New" panose="02070309020205020404" pitchFamily="49" charset="0"/>
              </a:rPr>
              <a:t>)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800" b="1" dirty="0">
                <a:latin typeface="Courier New" panose="02070309020205020404" pitchFamily="49" charset="0"/>
              </a:rPr>
              <a:t> root, trail, lead;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for (root=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800" b="1" dirty="0">
                <a:latin typeface="Courier New" panose="02070309020205020404" pitchFamily="49" charset="0"/>
              </a:rPr>
              <a:t>; parent[root]&gt;=0; </a:t>
            </a:r>
            <a:br>
              <a:rPr lang="en-US" altLang="zh-TW" sz="2800" b="1" dirty="0">
                <a:latin typeface="Courier New" panose="02070309020205020404" pitchFamily="49" charset="0"/>
              </a:rPr>
            </a:br>
            <a:r>
              <a:rPr lang="en-US" altLang="zh-TW" sz="2800" b="1" dirty="0">
                <a:latin typeface="Courier New" panose="02070309020205020404" pitchFamily="49" charset="0"/>
              </a:rPr>
              <a:t>                 root=parent[root]);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for (trail=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800" b="1" dirty="0">
                <a:latin typeface="Courier New" panose="02070309020205020404" pitchFamily="49" charset="0"/>
              </a:rPr>
              <a:t>; trail!=root; </a:t>
            </a:r>
            <a:br>
              <a:rPr lang="en-US" altLang="zh-TW" sz="2800" b="1" dirty="0">
                <a:latin typeface="Courier New" panose="02070309020205020404" pitchFamily="49" charset="0"/>
              </a:rPr>
            </a:br>
            <a:r>
              <a:rPr lang="en-US" altLang="zh-TW" sz="2800" b="1" dirty="0">
                <a:latin typeface="Courier New" panose="02070309020205020404" pitchFamily="49" charset="0"/>
              </a:rPr>
              <a:t>                 trail=lead) {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    lead = parent[trail];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    parent[trail]= root;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}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return root: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113669" name="Rectangle 4">
            <a:extLst>
              <a:ext uri="{FF2B5EF4-FFF2-40B4-BE49-F238E27FC236}">
                <a16:creationId xmlns:a16="http://schemas.microsoft.com/office/drawing/2014/main" id="{CB229256-046A-9244-AA73-174B7EF5B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1238" y="4881563"/>
            <a:ext cx="3990975" cy="12001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If j is a node on the path from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i to its root then make j a child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of the root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頁尾版面配置區 4">
            <a:extLst>
              <a:ext uri="{FF2B5EF4-FFF2-40B4-BE49-F238E27FC236}">
                <a16:creationId xmlns:a16="http://schemas.microsoft.com/office/drawing/2014/main" id="{027F3BE3-D1D2-3245-AE96-310CA33F3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115714" name="投影片編號版面配置區 5">
            <a:extLst>
              <a:ext uri="{FF2B5EF4-FFF2-40B4-BE49-F238E27FC236}">
                <a16:creationId xmlns:a16="http://schemas.microsoft.com/office/drawing/2014/main" id="{1E2989F9-7C58-E543-9AA8-2FC77B565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53B09A6B-71F2-EE4F-A894-572A5175F115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143</a:t>
            </a:fld>
            <a:endParaRPr lang="en-US" altLang="zh-TW" sz="1400"/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41C05516-B1F1-494B-8B93-709A635FDE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50" y="25400"/>
            <a:ext cx="7772400" cy="1143000"/>
          </a:xfrm>
        </p:spPr>
        <p:txBody>
          <a:bodyPr/>
          <a:lstStyle/>
          <a:p>
            <a:pPr algn="ctr" eaLnBrk="1" hangingPunct="1"/>
            <a:r>
              <a:rPr lang="en-US" altLang="zh-TW" dirty="0"/>
              <a:t>Applications</a:t>
            </a:r>
          </a:p>
        </p:txBody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6DEC0002-594D-1842-8340-84A28BBDD1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6750" y="1339850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zh-TW" dirty="0"/>
              <a:t>Find equivalence class </a:t>
            </a:r>
            <a:r>
              <a:rPr lang="en-US" altLang="zh-TW" dirty="0" err="1">
                <a:solidFill>
                  <a:srgbClr val="006600"/>
                </a:solidFill>
              </a:rPr>
              <a:t>i</a:t>
            </a:r>
            <a:r>
              <a:rPr lang="en-US" altLang="zh-TW" dirty="0">
                <a:solidFill>
                  <a:srgbClr val="006600"/>
                </a:solidFill>
              </a:rPr>
              <a:t> </a:t>
            </a:r>
            <a:r>
              <a:rPr lang="en-US" altLang="zh-TW" dirty="0">
                <a:solidFill>
                  <a:srgbClr val="006600"/>
                </a:solidFill>
                <a:sym typeface="Symbol" pitchFamily="2" charset="2"/>
              </a:rPr>
              <a:t> j</a:t>
            </a:r>
            <a:endParaRPr lang="en-US" altLang="zh-TW" dirty="0">
              <a:sym typeface="Symbol" pitchFamily="2" charset="2"/>
            </a:endParaRPr>
          </a:p>
          <a:p>
            <a:pPr eaLnBrk="1" hangingPunct="1"/>
            <a:r>
              <a:rPr lang="en-US" altLang="zh-TW" dirty="0">
                <a:sym typeface="Symbol" pitchFamily="2" charset="2"/>
              </a:rPr>
              <a:t>Examine S</a:t>
            </a:r>
            <a:r>
              <a:rPr lang="en-US" altLang="zh-TW" baseline="-25000" dirty="0">
                <a:sym typeface="Symbol" pitchFamily="2" charset="2"/>
              </a:rPr>
              <a:t>i</a:t>
            </a:r>
            <a:r>
              <a:rPr lang="en-US" altLang="zh-TW" dirty="0">
                <a:sym typeface="Symbol" pitchFamily="2" charset="2"/>
              </a:rPr>
              <a:t> and </a:t>
            </a:r>
            <a:r>
              <a:rPr lang="en-US" altLang="zh-TW" dirty="0" err="1">
                <a:sym typeface="Symbol" pitchFamily="2" charset="2"/>
              </a:rPr>
              <a:t>S</a:t>
            </a:r>
            <a:r>
              <a:rPr lang="en-US" altLang="zh-TW" baseline="-25000" dirty="0" err="1">
                <a:sym typeface="Symbol" pitchFamily="2" charset="2"/>
              </a:rPr>
              <a:t>j</a:t>
            </a:r>
            <a:r>
              <a:rPr lang="en-US" altLang="zh-TW" dirty="0">
                <a:sym typeface="Symbol" pitchFamily="2" charset="2"/>
              </a:rPr>
              <a:t> where </a:t>
            </a:r>
            <a:r>
              <a:rPr lang="en-US" altLang="zh-TW" dirty="0" err="1">
                <a:sym typeface="Symbol" pitchFamily="2" charset="2"/>
              </a:rPr>
              <a:t>i</a:t>
            </a:r>
            <a:r>
              <a:rPr lang="en-US" altLang="zh-TW" dirty="0">
                <a:sym typeface="Symbol" pitchFamily="2" charset="2"/>
              </a:rPr>
              <a:t>  S</a:t>
            </a:r>
            <a:r>
              <a:rPr lang="en-US" altLang="zh-TW" baseline="-25000" dirty="0">
                <a:sym typeface="Symbol" pitchFamily="2" charset="2"/>
              </a:rPr>
              <a:t>i</a:t>
            </a:r>
            <a:r>
              <a:rPr lang="en-US" altLang="zh-TW" dirty="0">
                <a:sym typeface="Symbol" pitchFamily="2" charset="2"/>
              </a:rPr>
              <a:t> and j  </a:t>
            </a:r>
            <a:r>
              <a:rPr lang="en-US" altLang="zh-TW" dirty="0" err="1">
                <a:sym typeface="Symbol" pitchFamily="2" charset="2"/>
              </a:rPr>
              <a:t>S</a:t>
            </a:r>
            <a:r>
              <a:rPr lang="en-US" altLang="zh-TW" baseline="-25000" dirty="0" err="1">
                <a:sym typeface="Symbol" pitchFamily="2" charset="2"/>
              </a:rPr>
              <a:t>j</a:t>
            </a:r>
            <a:br>
              <a:rPr lang="en-US" altLang="zh-TW" dirty="0">
                <a:sym typeface="Symbol" pitchFamily="2" charset="2"/>
              </a:rPr>
            </a:br>
            <a:r>
              <a:rPr lang="en-US" altLang="zh-TW" dirty="0">
                <a:sym typeface="Symbol" pitchFamily="2" charset="2"/>
              </a:rPr>
              <a:t>	(two finds)</a:t>
            </a:r>
          </a:p>
          <a:p>
            <a:pPr lvl="1" eaLnBrk="1" hangingPunct="1"/>
            <a:r>
              <a:rPr lang="en-US" altLang="zh-TW" dirty="0">
                <a:sym typeface="Symbol" pitchFamily="2" charset="2"/>
              </a:rPr>
              <a:t>S</a:t>
            </a:r>
            <a:r>
              <a:rPr lang="en-US" altLang="zh-TW" baseline="-25000" dirty="0">
                <a:sym typeface="Symbol" pitchFamily="2" charset="2"/>
              </a:rPr>
              <a:t>i</a:t>
            </a:r>
            <a:r>
              <a:rPr lang="en-US" altLang="zh-TW" dirty="0">
                <a:sym typeface="Symbol" pitchFamily="2" charset="2"/>
              </a:rPr>
              <a:t> = </a:t>
            </a:r>
            <a:r>
              <a:rPr lang="en-US" altLang="zh-TW" dirty="0" err="1">
                <a:sym typeface="Symbol" pitchFamily="2" charset="2"/>
              </a:rPr>
              <a:t>S</a:t>
            </a:r>
            <a:r>
              <a:rPr lang="en-US" altLang="zh-TW" baseline="-25000" dirty="0" err="1">
                <a:sym typeface="Symbol" pitchFamily="2" charset="2"/>
              </a:rPr>
              <a:t>j</a:t>
            </a:r>
            <a:r>
              <a:rPr lang="en-US" altLang="zh-TW" baseline="-25000" dirty="0">
                <a:sym typeface="Symbol" pitchFamily="2" charset="2"/>
              </a:rPr>
              <a:t>	</a:t>
            </a:r>
            <a:r>
              <a:rPr lang="en-US" altLang="zh-TW" dirty="0">
                <a:solidFill>
                  <a:srgbClr val="CC3300"/>
                </a:solidFill>
                <a:sym typeface="Symbol" pitchFamily="2" charset="2"/>
              </a:rPr>
              <a:t>do nothing</a:t>
            </a:r>
            <a:endParaRPr lang="en-US" altLang="zh-TW" dirty="0">
              <a:sym typeface="Symbol" pitchFamily="2" charset="2"/>
            </a:endParaRPr>
          </a:p>
          <a:p>
            <a:pPr lvl="1" eaLnBrk="1" hangingPunct="1"/>
            <a:r>
              <a:rPr lang="en-US" altLang="zh-TW" dirty="0">
                <a:sym typeface="Symbol" pitchFamily="2" charset="2"/>
              </a:rPr>
              <a:t>S</a:t>
            </a:r>
            <a:r>
              <a:rPr lang="en-US" altLang="zh-TW" baseline="-25000" dirty="0">
                <a:sym typeface="Symbol" pitchFamily="2" charset="2"/>
              </a:rPr>
              <a:t>i</a:t>
            </a:r>
            <a:r>
              <a:rPr lang="en-US" altLang="zh-TW" dirty="0">
                <a:sym typeface="Symbol" pitchFamily="2" charset="2"/>
              </a:rPr>
              <a:t>  </a:t>
            </a:r>
            <a:r>
              <a:rPr lang="en-US" altLang="zh-TW" dirty="0" err="1">
                <a:sym typeface="Symbol" pitchFamily="2" charset="2"/>
              </a:rPr>
              <a:t>S</a:t>
            </a:r>
            <a:r>
              <a:rPr lang="en-US" altLang="zh-TW" baseline="-25000" dirty="0" err="1">
                <a:sym typeface="Symbol" pitchFamily="2" charset="2"/>
              </a:rPr>
              <a:t>j</a:t>
            </a:r>
            <a:r>
              <a:rPr lang="en-US" altLang="zh-TW" baseline="-25000" dirty="0">
                <a:sym typeface="Symbol" pitchFamily="2" charset="2"/>
              </a:rPr>
              <a:t>	</a:t>
            </a:r>
            <a:r>
              <a:rPr lang="en-US" altLang="zh-TW" dirty="0">
                <a:solidFill>
                  <a:srgbClr val="CC3300"/>
                </a:solidFill>
                <a:sym typeface="Symbol" pitchFamily="2" charset="2"/>
              </a:rPr>
              <a:t>union(S</a:t>
            </a:r>
            <a:r>
              <a:rPr lang="en-US" altLang="zh-TW" baseline="-25000" dirty="0">
                <a:solidFill>
                  <a:srgbClr val="CC3300"/>
                </a:solidFill>
                <a:sym typeface="Symbol" pitchFamily="2" charset="2"/>
              </a:rPr>
              <a:t>i</a:t>
            </a:r>
            <a:r>
              <a:rPr lang="en-US" altLang="zh-TW" dirty="0">
                <a:solidFill>
                  <a:srgbClr val="CC3300"/>
                </a:solidFill>
                <a:sym typeface="Symbol" pitchFamily="2" charset="2"/>
              </a:rPr>
              <a:t> , </a:t>
            </a:r>
            <a:r>
              <a:rPr lang="en-US" altLang="zh-TW" dirty="0" err="1">
                <a:solidFill>
                  <a:srgbClr val="CC3300"/>
                </a:solidFill>
                <a:sym typeface="Symbol" pitchFamily="2" charset="2"/>
              </a:rPr>
              <a:t>S</a:t>
            </a:r>
            <a:r>
              <a:rPr lang="en-US" altLang="zh-TW" baseline="-25000" dirty="0" err="1">
                <a:solidFill>
                  <a:srgbClr val="CC3300"/>
                </a:solidFill>
                <a:sym typeface="Symbol" pitchFamily="2" charset="2"/>
              </a:rPr>
              <a:t>j</a:t>
            </a:r>
            <a:r>
              <a:rPr lang="en-US" altLang="zh-TW" dirty="0">
                <a:solidFill>
                  <a:srgbClr val="CC3300"/>
                </a:solidFill>
                <a:sym typeface="Symbol" pitchFamily="2" charset="2"/>
              </a:rPr>
              <a:t>)</a:t>
            </a:r>
          </a:p>
          <a:p>
            <a:pPr eaLnBrk="1" hangingPunct="1"/>
            <a:r>
              <a:rPr lang="en-US" altLang="zh-TW" dirty="0">
                <a:sym typeface="Symbol" pitchFamily="2" charset="2"/>
              </a:rPr>
              <a:t>example</a:t>
            </a:r>
            <a:br>
              <a:rPr lang="en-US" altLang="zh-TW" dirty="0">
                <a:sym typeface="Symbol" pitchFamily="2" charset="2"/>
              </a:rPr>
            </a:br>
            <a:r>
              <a:rPr lang="en-US" altLang="zh-TW" dirty="0">
                <a:sym typeface="Symbol" pitchFamily="2" charset="2"/>
              </a:rPr>
              <a:t>0  4, 3  1, 6  10, 8  9, 7  4, 6  8,</a:t>
            </a:r>
            <a:br>
              <a:rPr lang="en-US" altLang="zh-TW" dirty="0">
                <a:sym typeface="Symbol" pitchFamily="2" charset="2"/>
              </a:rPr>
            </a:br>
            <a:r>
              <a:rPr lang="en-US" altLang="zh-TW" dirty="0">
                <a:sym typeface="Symbol" pitchFamily="2" charset="2"/>
              </a:rPr>
              <a:t>3  5, 2  11, 11  0</a:t>
            </a:r>
            <a:br>
              <a:rPr lang="en-US" altLang="zh-TW" dirty="0">
                <a:sym typeface="Symbol" pitchFamily="2" charset="2"/>
              </a:rPr>
            </a:br>
            <a:r>
              <a:rPr lang="en-US" altLang="zh-TW" dirty="0">
                <a:solidFill>
                  <a:srgbClr val="003399"/>
                </a:solidFill>
                <a:sym typeface="Symbol" pitchFamily="2" charset="2"/>
              </a:rPr>
              <a:t>{0, 2, 4, 7, 11}, {1, 3, 5}, {6, 8, 9, 10}</a:t>
            </a:r>
            <a:endParaRPr lang="en-US" altLang="zh-TW" dirty="0">
              <a:sym typeface="Symbol" pitchFamily="2" charset="2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頁尾版面配置區 4">
            <a:extLst>
              <a:ext uri="{FF2B5EF4-FFF2-40B4-BE49-F238E27FC236}">
                <a16:creationId xmlns:a16="http://schemas.microsoft.com/office/drawing/2014/main" id="{027F3BE3-D1D2-3245-AE96-310CA33F3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115714" name="投影片編號版面配置區 5">
            <a:extLst>
              <a:ext uri="{FF2B5EF4-FFF2-40B4-BE49-F238E27FC236}">
                <a16:creationId xmlns:a16="http://schemas.microsoft.com/office/drawing/2014/main" id="{1E2989F9-7C58-E543-9AA8-2FC77B565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53B09A6B-71F2-EE4F-A894-572A5175F115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144</a:t>
            </a:fld>
            <a:endParaRPr lang="en-US" altLang="zh-TW" sz="1400"/>
          </a:p>
        </p:txBody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6DEC0002-594D-1842-8340-84A28BBDD1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24227" y="0"/>
            <a:ext cx="8179506" cy="4114800"/>
          </a:xfrm>
        </p:spPr>
        <p:txBody>
          <a:bodyPr/>
          <a:lstStyle/>
          <a:p>
            <a:pPr eaLnBrk="1" hangingPunct="1"/>
            <a:r>
              <a:rPr lang="en-US" altLang="zh-TW" sz="2400" dirty="0">
                <a:solidFill>
                  <a:srgbClr val="C00000"/>
                </a:solidFill>
                <a:sym typeface="Symbol" pitchFamily="2" charset="2"/>
              </a:rPr>
              <a:t>0  4, 3  1, 6  10, 8  9</a:t>
            </a:r>
            <a:r>
              <a:rPr lang="en-US" altLang="zh-TW" sz="2400" dirty="0">
                <a:sym typeface="Symbol" pitchFamily="2" charset="2"/>
              </a:rPr>
              <a:t>, 7  4, 6  8, 3  5, 2  11, 11  0</a:t>
            </a:r>
            <a:br>
              <a:rPr lang="en-US" altLang="zh-TW" sz="2400" dirty="0">
                <a:sym typeface="Symbol" pitchFamily="2" charset="2"/>
              </a:rPr>
            </a:br>
            <a:r>
              <a:rPr lang="en-US" altLang="zh-TW" sz="2400" dirty="0">
                <a:solidFill>
                  <a:srgbClr val="003399"/>
                </a:solidFill>
                <a:sym typeface="Symbol" pitchFamily="2" charset="2"/>
              </a:rPr>
              <a:t>{0, 2, 4, 7, 11}, {1, 3, 5}, {6, 8, 9, 10}</a:t>
            </a:r>
            <a:endParaRPr lang="en-US" altLang="zh-TW" sz="2400" dirty="0">
              <a:sym typeface="Symbol" pitchFamily="2" charset="2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B8363BFD-E051-F543-8405-160640BB8984}"/>
              </a:ext>
            </a:extLst>
          </p:cNvPr>
          <p:cNvGrpSpPr/>
          <p:nvPr/>
        </p:nvGrpSpPr>
        <p:grpSpPr>
          <a:xfrm>
            <a:off x="874183" y="1313493"/>
            <a:ext cx="7829550" cy="1336735"/>
            <a:chOff x="609600" y="1960827"/>
            <a:chExt cx="7829550" cy="1336735"/>
          </a:xfrm>
        </p:grpSpPr>
        <p:sp>
          <p:nvSpPr>
            <p:cNvPr id="6" name="Oval 3">
              <a:extLst>
                <a:ext uri="{FF2B5EF4-FFF2-40B4-BE49-F238E27FC236}">
                  <a16:creationId xmlns:a16="http://schemas.microsoft.com/office/drawing/2014/main" id="{0BF8AA67-2A66-094D-9CF6-A3AA8A2AB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438" y="2410090"/>
              <a:ext cx="377825" cy="363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7" name="Oval 4">
              <a:extLst>
                <a:ext uri="{FF2B5EF4-FFF2-40B4-BE49-F238E27FC236}">
                  <a16:creationId xmlns:a16="http://schemas.microsoft.com/office/drawing/2014/main" id="{519C4FB1-8FB5-2640-BC2B-002BB5261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3663" y="2410090"/>
              <a:ext cx="377825" cy="363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8" name="Oval 5">
              <a:extLst>
                <a:ext uri="{FF2B5EF4-FFF2-40B4-BE49-F238E27FC236}">
                  <a16:creationId xmlns:a16="http://schemas.microsoft.com/office/drawing/2014/main" id="{0447004A-4067-4D47-A22C-D48789953B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9300" y="2410090"/>
              <a:ext cx="377825" cy="363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" name="Oval 6">
              <a:extLst>
                <a:ext uri="{FF2B5EF4-FFF2-40B4-BE49-F238E27FC236}">
                  <a16:creationId xmlns:a16="http://schemas.microsoft.com/office/drawing/2014/main" id="{58B19EE2-A457-4D4E-96DB-0E8399BB26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4938" y="2410090"/>
              <a:ext cx="377825" cy="363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0" name="Oval 7">
              <a:extLst>
                <a:ext uri="{FF2B5EF4-FFF2-40B4-BE49-F238E27FC236}">
                  <a16:creationId xmlns:a16="http://schemas.microsoft.com/office/drawing/2014/main" id="{562E9649-A901-FB4B-81B3-9666F6D9F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2163" y="2410090"/>
              <a:ext cx="377825" cy="363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1" name="Oval 8">
              <a:extLst>
                <a:ext uri="{FF2B5EF4-FFF2-40B4-BE49-F238E27FC236}">
                  <a16:creationId xmlns:a16="http://schemas.microsoft.com/office/drawing/2014/main" id="{A1AEEB3C-4472-DE44-8486-F3D618F98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7800" y="2410090"/>
              <a:ext cx="377825" cy="363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12" name="Oval 9">
              <a:extLst>
                <a:ext uri="{FF2B5EF4-FFF2-40B4-BE49-F238E27FC236}">
                  <a16:creationId xmlns:a16="http://schemas.microsoft.com/office/drawing/2014/main" id="{F0B8591A-0B1E-EC46-9AD6-D0CFD2DB3B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5025" y="2410090"/>
              <a:ext cx="377825" cy="363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13" name="Oval 10">
              <a:extLst>
                <a:ext uri="{FF2B5EF4-FFF2-40B4-BE49-F238E27FC236}">
                  <a16:creationId xmlns:a16="http://schemas.microsoft.com/office/drawing/2014/main" id="{6E050B6E-8252-124A-BA14-632D86A085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2410090"/>
              <a:ext cx="377825" cy="363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14" name="Text Box 11">
              <a:extLst>
                <a:ext uri="{FF2B5EF4-FFF2-40B4-BE49-F238E27FC236}">
                  <a16:creationId xmlns:a16="http://schemas.microsoft.com/office/drawing/2014/main" id="{1049AE09-0F65-2542-85E7-0742C89F41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" y="1960827"/>
              <a:ext cx="6096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[-1]</a:t>
              </a:r>
            </a:p>
          </p:txBody>
        </p:sp>
        <p:sp>
          <p:nvSpPr>
            <p:cNvPr id="15" name="Text Box 12">
              <a:extLst>
                <a:ext uri="{FF2B5EF4-FFF2-40B4-BE49-F238E27FC236}">
                  <a16:creationId xmlns:a16="http://schemas.microsoft.com/office/drawing/2014/main" id="{D9BEA838-6092-B247-B210-E0E53DCDB5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6825" y="1960827"/>
              <a:ext cx="6096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[-1]</a:t>
              </a:r>
            </a:p>
          </p:txBody>
        </p:sp>
        <p:sp>
          <p:nvSpPr>
            <p:cNvPr id="16" name="Text Box 13">
              <a:extLst>
                <a:ext uri="{FF2B5EF4-FFF2-40B4-BE49-F238E27FC236}">
                  <a16:creationId xmlns:a16="http://schemas.microsoft.com/office/drawing/2014/main" id="{1ABF6584-2B68-FF4E-9032-874A90F52A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2463" y="1960827"/>
              <a:ext cx="6096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[-1]</a:t>
              </a:r>
            </a:p>
          </p:txBody>
        </p:sp>
        <p:sp>
          <p:nvSpPr>
            <p:cNvPr id="17" name="Text Box 14">
              <a:extLst>
                <a:ext uri="{FF2B5EF4-FFF2-40B4-BE49-F238E27FC236}">
                  <a16:creationId xmlns:a16="http://schemas.microsoft.com/office/drawing/2014/main" id="{60113E6D-BBB3-4B4F-860A-E186A341C6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9688" y="1960827"/>
              <a:ext cx="6096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[-1]</a:t>
              </a:r>
            </a:p>
          </p:txBody>
        </p:sp>
        <p:sp>
          <p:nvSpPr>
            <p:cNvPr id="18" name="Text Box 15">
              <a:extLst>
                <a:ext uri="{FF2B5EF4-FFF2-40B4-BE49-F238E27FC236}">
                  <a16:creationId xmlns:a16="http://schemas.microsoft.com/office/drawing/2014/main" id="{A9050F2A-C446-7149-BCAB-61E54E8D8B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5325" y="1960827"/>
              <a:ext cx="6096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[-1]</a:t>
              </a:r>
            </a:p>
          </p:txBody>
        </p:sp>
        <p:sp>
          <p:nvSpPr>
            <p:cNvPr id="19" name="Text Box 16">
              <a:extLst>
                <a:ext uri="{FF2B5EF4-FFF2-40B4-BE49-F238E27FC236}">
                  <a16:creationId xmlns:a16="http://schemas.microsoft.com/office/drawing/2014/main" id="{49C844D0-5D48-5E45-AEBE-4B685425A2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0963" y="1960827"/>
              <a:ext cx="6096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[-1]</a:t>
              </a:r>
            </a:p>
          </p:txBody>
        </p:sp>
        <p:sp>
          <p:nvSpPr>
            <p:cNvPr id="20" name="Text Box 17">
              <a:extLst>
                <a:ext uri="{FF2B5EF4-FFF2-40B4-BE49-F238E27FC236}">
                  <a16:creationId xmlns:a16="http://schemas.microsoft.com/office/drawing/2014/main" id="{BAC3D10D-8537-384F-A61A-CB74FE3485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8188" y="1960827"/>
              <a:ext cx="6096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[-1]</a:t>
              </a:r>
            </a:p>
          </p:txBody>
        </p:sp>
        <p:sp>
          <p:nvSpPr>
            <p:cNvPr id="21" name="Text Box 18">
              <a:extLst>
                <a:ext uri="{FF2B5EF4-FFF2-40B4-BE49-F238E27FC236}">
                  <a16:creationId xmlns:a16="http://schemas.microsoft.com/office/drawing/2014/main" id="{6948FAEC-7F06-434B-9F09-6D3E5EB620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03825" y="1960827"/>
              <a:ext cx="6096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[-1]</a:t>
              </a:r>
            </a:p>
          </p:txBody>
        </p:sp>
        <p:sp>
          <p:nvSpPr>
            <p:cNvPr id="22" name="Oval 19">
              <a:extLst>
                <a:ext uri="{FF2B5EF4-FFF2-40B4-BE49-F238E27FC236}">
                  <a16:creationId xmlns:a16="http://schemas.microsoft.com/office/drawing/2014/main" id="{4E67C44D-CB26-9046-AEC2-FB3F3455B8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6300" y="2410090"/>
              <a:ext cx="377825" cy="363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23" name="Oval 20">
              <a:extLst>
                <a:ext uri="{FF2B5EF4-FFF2-40B4-BE49-F238E27FC236}">
                  <a16:creationId xmlns:a16="http://schemas.microsoft.com/office/drawing/2014/main" id="{7827257D-A37D-D845-AF97-F712FA75C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3525" y="2410090"/>
              <a:ext cx="377825" cy="363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24" name="Oval 21">
              <a:extLst>
                <a:ext uri="{FF2B5EF4-FFF2-40B4-BE49-F238E27FC236}">
                  <a16:creationId xmlns:a16="http://schemas.microsoft.com/office/drawing/2014/main" id="{B7B01203-5516-FF4D-978F-FC701AE067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9163" y="2410090"/>
              <a:ext cx="377825" cy="363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25" name="Oval 22">
              <a:extLst>
                <a:ext uri="{FF2B5EF4-FFF2-40B4-BE49-F238E27FC236}">
                  <a16:creationId xmlns:a16="http://schemas.microsoft.com/office/drawing/2014/main" id="{AEE89BDF-1939-DD40-8C90-6968FE3DB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4800" y="2410090"/>
              <a:ext cx="377825" cy="363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26" name="Text Box 23">
              <a:extLst>
                <a:ext uri="{FF2B5EF4-FFF2-40B4-BE49-F238E27FC236}">
                  <a16:creationId xmlns:a16="http://schemas.microsoft.com/office/drawing/2014/main" id="{7843C9BD-430B-E649-881A-5AC98095DB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61050" y="1960827"/>
              <a:ext cx="6096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[-1]</a:t>
              </a:r>
            </a:p>
          </p:txBody>
        </p:sp>
        <p:sp>
          <p:nvSpPr>
            <p:cNvPr id="27" name="Text Box 24">
              <a:extLst>
                <a:ext uri="{FF2B5EF4-FFF2-40B4-BE49-F238E27FC236}">
                  <a16:creationId xmlns:a16="http://schemas.microsoft.com/office/drawing/2014/main" id="{D8D73478-A196-7E47-B6DC-CC9C04E8E0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16688" y="1960827"/>
              <a:ext cx="6096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[-1]</a:t>
              </a:r>
            </a:p>
          </p:txBody>
        </p:sp>
        <p:sp>
          <p:nvSpPr>
            <p:cNvPr id="28" name="Text Box 25">
              <a:extLst>
                <a:ext uri="{FF2B5EF4-FFF2-40B4-BE49-F238E27FC236}">
                  <a16:creationId xmlns:a16="http://schemas.microsoft.com/office/drawing/2014/main" id="{85540D57-9539-E441-B6FD-15E1E4B5A8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72325" y="1960827"/>
              <a:ext cx="6096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[-1]</a:t>
              </a:r>
            </a:p>
          </p:txBody>
        </p:sp>
        <p:sp>
          <p:nvSpPr>
            <p:cNvPr id="29" name="Text Box 26">
              <a:extLst>
                <a:ext uri="{FF2B5EF4-FFF2-40B4-BE49-F238E27FC236}">
                  <a16:creationId xmlns:a16="http://schemas.microsoft.com/office/drawing/2014/main" id="{17E717C7-2E04-2849-83A8-26B659B943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29550" y="1960827"/>
              <a:ext cx="6096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[-1]</a:t>
              </a:r>
            </a:p>
          </p:txBody>
        </p:sp>
        <p:sp>
          <p:nvSpPr>
            <p:cNvPr id="54" name="Text Box 51">
              <a:extLst>
                <a:ext uri="{FF2B5EF4-FFF2-40B4-BE49-F238E27FC236}">
                  <a16:creationId xmlns:a16="http://schemas.microsoft.com/office/drawing/2014/main" id="{A8531EDE-CE77-3A41-854F-78751D6529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01837" y="2897452"/>
              <a:ext cx="2160587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cs typeface="Times New Roman" panose="02020603050405020304" pitchFamily="18" charset="0"/>
                </a:rPr>
                <a:t>(a) Initial trees</a:t>
              </a: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762C52BF-8FC2-A34E-B460-68764962743E}"/>
              </a:ext>
            </a:extLst>
          </p:cNvPr>
          <p:cNvGrpSpPr/>
          <p:nvPr/>
        </p:nvGrpSpPr>
        <p:grpSpPr>
          <a:xfrm>
            <a:off x="1323094" y="3486076"/>
            <a:ext cx="6707187" cy="2218532"/>
            <a:chOff x="1012031" y="3733006"/>
            <a:chExt cx="6707187" cy="2218532"/>
          </a:xfrm>
        </p:grpSpPr>
        <p:sp>
          <p:nvSpPr>
            <p:cNvPr id="30" name="Oval 27">
              <a:extLst>
                <a:ext uri="{FF2B5EF4-FFF2-40B4-BE49-F238E27FC236}">
                  <a16:creationId xmlns:a16="http://schemas.microsoft.com/office/drawing/2014/main" id="{12AD4CB4-8308-A64F-9B19-D6D50F6FC8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4425" y="4210843"/>
              <a:ext cx="377825" cy="3635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31" name="Oval 28">
              <a:extLst>
                <a:ext uri="{FF2B5EF4-FFF2-40B4-BE49-F238E27FC236}">
                  <a16:creationId xmlns:a16="http://schemas.microsoft.com/office/drawing/2014/main" id="{F589DC14-40E0-504E-B410-F9A077BBE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1825" y="4210843"/>
              <a:ext cx="377825" cy="3635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32" name="Oval 29">
              <a:extLst>
                <a:ext uri="{FF2B5EF4-FFF2-40B4-BE49-F238E27FC236}">
                  <a16:creationId xmlns:a16="http://schemas.microsoft.com/office/drawing/2014/main" id="{2FA27D0C-B83C-5848-A72F-128F60E534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9225" y="4210843"/>
              <a:ext cx="377825" cy="3635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33" name="Oval 30">
              <a:extLst>
                <a:ext uri="{FF2B5EF4-FFF2-40B4-BE49-F238E27FC236}">
                  <a16:creationId xmlns:a16="http://schemas.microsoft.com/office/drawing/2014/main" id="{67089661-7BA4-8A44-B51C-862E874F4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6625" y="4210843"/>
              <a:ext cx="377825" cy="3635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34" name="Text Box 31">
              <a:extLst>
                <a:ext uri="{FF2B5EF4-FFF2-40B4-BE49-F238E27FC236}">
                  <a16:creationId xmlns:a16="http://schemas.microsoft.com/office/drawing/2014/main" id="{F241654E-15BC-0C40-9F67-5588C47271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4412" y="3733006"/>
              <a:ext cx="72707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cs typeface="Times New Roman" panose="02020603050405020304" pitchFamily="18" charset="0"/>
                </a:rPr>
                <a:t>[-2]</a:t>
              </a:r>
            </a:p>
          </p:txBody>
        </p:sp>
        <p:sp>
          <p:nvSpPr>
            <p:cNvPr id="35" name="Text Box 32">
              <a:extLst>
                <a:ext uri="{FF2B5EF4-FFF2-40B4-BE49-F238E27FC236}">
                  <a16:creationId xmlns:a16="http://schemas.microsoft.com/office/drawing/2014/main" id="{1410144E-6029-1B4C-A644-012C9DF9F6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1813" y="3733006"/>
              <a:ext cx="73025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cs typeface="Times New Roman" panose="02020603050405020304" pitchFamily="18" charset="0"/>
                </a:rPr>
                <a:t>[-2]</a:t>
              </a:r>
            </a:p>
          </p:txBody>
        </p:sp>
        <p:sp>
          <p:nvSpPr>
            <p:cNvPr id="36" name="Text Box 33">
              <a:extLst>
                <a:ext uri="{FF2B5EF4-FFF2-40B4-BE49-F238E27FC236}">
                  <a16:creationId xmlns:a16="http://schemas.microsoft.com/office/drawing/2014/main" id="{71DB899D-2B22-9D42-AC84-ED43DF65A7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89213" y="3733006"/>
              <a:ext cx="646112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cs typeface="Times New Roman" panose="02020603050405020304" pitchFamily="18" charset="0"/>
                </a:rPr>
                <a:t>[-2]</a:t>
              </a:r>
            </a:p>
          </p:txBody>
        </p:sp>
        <p:sp>
          <p:nvSpPr>
            <p:cNvPr id="37" name="Text Box 34">
              <a:extLst>
                <a:ext uri="{FF2B5EF4-FFF2-40B4-BE49-F238E27FC236}">
                  <a16:creationId xmlns:a16="http://schemas.microsoft.com/office/drawing/2014/main" id="{5A5FD0EE-AD25-8841-8072-72B729EC7F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6613" y="3733006"/>
              <a:ext cx="785812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cs typeface="Times New Roman" panose="02020603050405020304" pitchFamily="18" charset="0"/>
                </a:rPr>
                <a:t>[-2]</a:t>
              </a:r>
            </a:p>
          </p:txBody>
        </p:sp>
        <p:sp>
          <p:nvSpPr>
            <p:cNvPr id="38" name="Oval 35">
              <a:extLst>
                <a:ext uri="{FF2B5EF4-FFF2-40B4-BE49-F238E27FC236}">
                  <a16:creationId xmlns:a16="http://schemas.microsoft.com/office/drawing/2014/main" id="{926B1624-7B1F-524C-ADDC-AFD5BAEFE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2438" y="4212431"/>
              <a:ext cx="377825" cy="363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39" name="Oval 36">
              <a:extLst>
                <a:ext uri="{FF2B5EF4-FFF2-40B4-BE49-F238E27FC236}">
                  <a16:creationId xmlns:a16="http://schemas.microsoft.com/office/drawing/2014/main" id="{13A0741C-C6F1-7B46-99CF-7F3109168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9838" y="4212431"/>
              <a:ext cx="377825" cy="363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40" name="Oval 37">
              <a:extLst>
                <a:ext uri="{FF2B5EF4-FFF2-40B4-BE49-F238E27FC236}">
                  <a16:creationId xmlns:a16="http://schemas.microsoft.com/office/drawing/2014/main" id="{2565461D-39B7-9940-ACE8-964B89CF94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7238" y="4212431"/>
              <a:ext cx="377825" cy="363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41" name="Oval 38">
              <a:extLst>
                <a:ext uri="{FF2B5EF4-FFF2-40B4-BE49-F238E27FC236}">
                  <a16:creationId xmlns:a16="http://schemas.microsoft.com/office/drawing/2014/main" id="{0B00534B-C927-6849-8555-33E54354E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4638" y="4212431"/>
              <a:ext cx="377825" cy="363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42" name="Text Box 39">
              <a:extLst>
                <a:ext uri="{FF2B5EF4-FFF2-40B4-BE49-F238E27FC236}">
                  <a16:creationId xmlns:a16="http://schemas.microsoft.com/office/drawing/2014/main" id="{3C551BF4-8C74-CB47-ABF6-D20D316B94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2425" y="3734593"/>
              <a:ext cx="6096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[-1]</a:t>
              </a:r>
            </a:p>
          </p:txBody>
        </p:sp>
        <p:sp>
          <p:nvSpPr>
            <p:cNvPr id="43" name="Text Box 40">
              <a:extLst>
                <a:ext uri="{FF2B5EF4-FFF2-40B4-BE49-F238E27FC236}">
                  <a16:creationId xmlns:a16="http://schemas.microsoft.com/office/drawing/2014/main" id="{38D85642-C859-814C-969C-6D77D04ABC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9825" y="3734593"/>
              <a:ext cx="6096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[-1]</a:t>
              </a:r>
            </a:p>
          </p:txBody>
        </p:sp>
        <p:sp>
          <p:nvSpPr>
            <p:cNvPr id="44" name="Text Box 41">
              <a:extLst>
                <a:ext uri="{FF2B5EF4-FFF2-40B4-BE49-F238E27FC236}">
                  <a16:creationId xmlns:a16="http://schemas.microsoft.com/office/drawing/2014/main" id="{3482AB15-11D7-D445-BA20-6C896B45B8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37225" y="3734593"/>
              <a:ext cx="6096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[-1]</a:t>
              </a:r>
            </a:p>
          </p:txBody>
        </p:sp>
        <p:sp>
          <p:nvSpPr>
            <p:cNvPr id="45" name="Text Box 42">
              <a:extLst>
                <a:ext uri="{FF2B5EF4-FFF2-40B4-BE49-F238E27FC236}">
                  <a16:creationId xmlns:a16="http://schemas.microsoft.com/office/drawing/2014/main" id="{2405D3F6-70AC-644A-945B-1646508E99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23038" y="3734593"/>
              <a:ext cx="6096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[-1]</a:t>
              </a:r>
            </a:p>
          </p:txBody>
        </p:sp>
        <p:sp>
          <p:nvSpPr>
            <p:cNvPr id="46" name="Oval 43">
              <a:extLst>
                <a:ext uri="{FF2B5EF4-FFF2-40B4-BE49-F238E27FC236}">
                  <a16:creationId xmlns:a16="http://schemas.microsoft.com/office/drawing/2014/main" id="{3106DDC9-2CDE-C84E-9E33-C6261AA9B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9663" y="4909343"/>
              <a:ext cx="377825" cy="3635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47" name="Oval 44">
              <a:extLst>
                <a:ext uri="{FF2B5EF4-FFF2-40B4-BE49-F238E27FC236}">
                  <a16:creationId xmlns:a16="http://schemas.microsoft.com/office/drawing/2014/main" id="{33F39F54-997D-A245-AB22-4F3DA53CC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6588" y="4909343"/>
              <a:ext cx="377825" cy="3635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8" name="Oval 45">
              <a:extLst>
                <a:ext uri="{FF2B5EF4-FFF2-40B4-BE49-F238E27FC236}">
                  <a16:creationId xmlns:a16="http://schemas.microsoft.com/office/drawing/2014/main" id="{4C8B71F1-2FC4-774D-8C39-25CF454B6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5100" y="4909343"/>
              <a:ext cx="377825" cy="3635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49" name="Oval 46">
              <a:extLst>
                <a:ext uri="{FF2B5EF4-FFF2-40B4-BE49-F238E27FC236}">
                  <a16:creationId xmlns:a16="http://schemas.microsoft.com/office/drawing/2014/main" id="{C9628B3A-021C-284D-8D4F-CBD53867A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3613" y="4909343"/>
              <a:ext cx="377825" cy="3635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50" name="Line 47">
              <a:extLst>
                <a:ext uri="{FF2B5EF4-FFF2-40B4-BE49-F238E27FC236}">
                  <a16:creationId xmlns:a16="http://schemas.microsoft.com/office/drawing/2014/main" id="{EFB968E7-EDF4-C348-94DC-4ED94E194F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90638" y="4571206"/>
              <a:ext cx="0" cy="3349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51" name="Line 48">
              <a:extLst>
                <a:ext uri="{FF2B5EF4-FFF2-40B4-BE49-F238E27FC236}">
                  <a16:creationId xmlns:a16="http://schemas.microsoft.com/office/drawing/2014/main" id="{7DDCD284-D84D-6B43-9B29-6E283F20F5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9150" y="4569618"/>
              <a:ext cx="0" cy="3349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52" name="Line 49">
              <a:extLst>
                <a:ext uri="{FF2B5EF4-FFF2-40B4-BE49-F238E27FC236}">
                  <a16:creationId xmlns:a16="http://schemas.microsoft.com/office/drawing/2014/main" id="{68F6E04B-828D-DB4B-A38E-8BEA3A96E7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98775" y="4583906"/>
              <a:ext cx="0" cy="3349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53" name="Line 50">
              <a:extLst>
                <a:ext uri="{FF2B5EF4-FFF2-40B4-BE49-F238E27FC236}">
                  <a16:creationId xmlns:a16="http://schemas.microsoft.com/office/drawing/2014/main" id="{B0F7B45D-122A-344D-B269-F93C6EEAD2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79825" y="4566443"/>
              <a:ext cx="0" cy="3349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55" name="Text Box 52">
              <a:extLst>
                <a:ext uri="{FF2B5EF4-FFF2-40B4-BE49-F238E27FC236}">
                  <a16:creationId xmlns:a16="http://schemas.microsoft.com/office/drawing/2014/main" id="{493F4E83-4090-F244-927F-F06CA1A3B5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2031" y="5551428"/>
              <a:ext cx="6707187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cs typeface="Times New Roman" panose="02020603050405020304" pitchFamily="18" charset="0"/>
                </a:rPr>
                <a:t>(b) Height-2 trees following 0≡4, 3≡1, 6≡10, and 8≡9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522924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頁尾版面配置區 4">
            <a:extLst>
              <a:ext uri="{FF2B5EF4-FFF2-40B4-BE49-F238E27FC236}">
                <a16:creationId xmlns:a16="http://schemas.microsoft.com/office/drawing/2014/main" id="{027F3BE3-D1D2-3245-AE96-310CA33F3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115714" name="投影片編號版面配置區 5">
            <a:extLst>
              <a:ext uri="{FF2B5EF4-FFF2-40B4-BE49-F238E27FC236}">
                <a16:creationId xmlns:a16="http://schemas.microsoft.com/office/drawing/2014/main" id="{1E2989F9-7C58-E543-9AA8-2FC77B565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53B09A6B-71F2-EE4F-A894-572A5175F115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145</a:t>
            </a:fld>
            <a:endParaRPr lang="en-US" altLang="zh-TW" sz="140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762C52BF-8FC2-A34E-B460-68764962743E}"/>
              </a:ext>
            </a:extLst>
          </p:cNvPr>
          <p:cNvGrpSpPr/>
          <p:nvPr/>
        </p:nvGrpSpPr>
        <p:grpSpPr>
          <a:xfrm>
            <a:off x="1052423" y="886286"/>
            <a:ext cx="6707187" cy="2218532"/>
            <a:chOff x="1012031" y="3733006"/>
            <a:chExt cx="6707187" cy="2218532"/>
          </a:xfrm>
        </p:grpSpPr>
        <p:sp>
          <p:nvSpPr>
            <p:cNvPr id="30" name="Oval 27">
              <a:extLst>
                <a:ext uri="{FF2B5EF4-FFF2-40B4-BE49-F238E27FC236}">
                  <a16:creationId xmlns:a16="http://schemas.microsoft.com/office/drawing/2014/main" id="{12AD4CB4-8308-A64F-9B19-D6D50F6FC8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4425" y="4210843"/>
              <a:ext cx="377825" cy="3635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31" name="Oval 28">
              <a:extLst>
                <a:ext uri="{FF2B5EF4-FFF2-40B4-BE49-F238E27FC236}">
                  <a16:creationId xmlns:a16="http://schemas.microsoft.com/office/drawing/2014/main" id="{F589DC14-40E0-504E-B410-F9A077BBE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1825" y="4210843"/>
              <a:ext cx="377825" cy="3635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32" name="Oval 29">
              <a:extLst>
                <a:ext uri="{FF2B5EF4-FFF2-40B4-BE49-F238E27FC236}">
                  <a16:creationId xmlns:a16="http://schemas.microsoft.com/office/drawing/2014/main" id="{2FA27D0C-B83C-5848-A72F-128F60E534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9225" y="4210843"/>
              <a:ext cx="377825" cy="3635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33" name="Oval 30">
              <a:extLst>
                <a:ext uri="{FF2B5EF4-FFF2-40B4-BE49-F238E27FC236}">
                  <a16:creationId xmlns:a16="http://schemas.microsoft.com/office/drawing/2014/main" id="{67089661-7BA4-8A44-B51C-862E874F4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6625" y="4210843"/>
              <a:ext cx="377825" cy="3635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34" name="Text Box 31">
              <a:extLst>
                <a:ext uri="{FF2B5EF4-FFF2-40B4-BE49-F238E27FC236}">
                  <a16:creationId xmlns:a16="http://schemas.microsoft.com/office/drawing/2014/main" id="{F241654E-15BC-0C40-9F67-5588C47271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4412" y="3733006"/>
              <a:ext cx="72707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cs typeface="Times New Roman" panose="02020603050405020304" pitchFamily="18" charset="0"/>
                </a:rPr>
                <a:t>[-2]</a:t>
              </a:r>
            </a:p>
          </p:txBody>
        </p:sp>
        <p:sp>
          <p:nvSpPr>
            <p:cNvPr id="35" name="Text Box 32">
              <a:extLst>
                <a:ext uri="{FF2B5EF4-FFF2-40B4-BE49-F238E27FC236}">
                  <a16:creationId xmlns:a16="http://schemas.microsoft.com/office/drawing/2014/main" id="{1410144E-6029-1B4C-A644-012C9DF9F6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1813" y="3733006"/>
              <a:ext cx="73025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cs typeface="Times New Roman" panose="02020603050405020304" pitchFamily="18" charset="0"/>
                </a:rPr>
                <a:t>[-2]</a:t>
              </a:r>
            </a:p>
          </p:txBody>
        </p:sp>
        <p:sp>
          <p:nvSpPr>
            <p:cNvPr id="36" name="Text Box 33">
              <a:extLst>
                <a:ext uri="{FF2B5EF4-FFF2-40B4-BE49-F238E27FC236}">
                  <a16:creationId xmlns:a16="http://schemas.microsoft.com/office/drawing/2014/main" id="{71DB899D-2B22-9D42-AC84-ED43DF65A7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89213" y="3733006"/>
              <a:ext cx="646112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cs typeface="Times New Roman" panose="02020603050405020304" pitchFamily="18" charset="0"/>
                </a:rPr>
                <a:t>[-2]</a:t>
              </a:r>
            </a:p>
          </p:txBody>
        </p:sp>
        <p:sp>
          <p:nvSpPr>
            <p:cNvPr id="37" name="Text Box 34">
              <a:extLst>
                <a:ext uri="{FF2B5EF4-FFF2-40B4-BE49-F238E27FC236}">
                  <a16:creationId xmlns:a16="http://schemas.microsoft.com/office/drawing/2014/main" id="{5A5FD0EE-AD25-8841-8072-72B729EC7F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6613" y="3733006"/>
              <a:ext cx="785812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cs typeface="Times New Roman" panose="02020603050405020304" pitchFamily="18" charset="0"/>
                </a:rPr>
                <a:t>[-2]</a:t>
              </a:r>
            </a:p>
          </p:txBody>
        </p:sp>
        <p:sp>
          <p:nvSpPr>
            <p:cNvPr id="38" name="Oval 35">
              <a:extLst>
                <a:ext uri="{FF2B5EF4-FFF2-40B4-BE49-F238E27FC236}">
                  <a16:creationId xmlns:a16="http://schemas.microsoft.com/office/drawing/2014/main" id="{926B1624-7B1F-524C-ADDC-AFD5BAEFE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2438" y="4212431"/>
              <a:ext cx="377825" cy="363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39" name="Oval 36">
              <a:extLst>
                <a:ext uri="{FF2B5EF4-FFF2-40B4-BE49-F238E27FC236}">
                  <a16:creationId xmlns:a16="http://schemas.microsoft.com/office/drawing/2014/main" id="{13A0741C-C6F1-7B46-99CF-7F3109168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9838" y="4212431"/>
              <a:ext cx="377825" cy="363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40" name="Oval 37">
              <a:extLst>
                <a:ext uri="{FF2B5EF4-FFF2-40B4-BE49-F238E27FC236}">
                  <a16:creationId xmlns:a16="http://schemas.microsoft.com/office/drawing/2014/main" id="{2565461D-39B7-9940-ACE8-964B89CF94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7238" y="4212431"/>
              <a:ext cx="377825" cy="363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41" name="Oval 38">
              <a:extLst>
                <a:ext uri="{FF2B5EF4-FFF2-40B4-BE49-F238E27FC236}">
                  <a16:creationId xmlns:a16="http://schemas.microsoft.com/office/drawing/2014/main" id="{0B00534B-C927-6849-8555-33E54354E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4638" y="4212431"/>
              <a:ext cx="377825" cy="363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42" name="Text Box 39">
              <a:extLst>
                <a:ext uri="{FF2B5EF4-FFF2-40B4-BE49-F238E27FC236}">
                  <a16:creationId xmlns:a16="http://schemas.microsoft.com/office/drawing/2014/main" id="{3C551BF4-8C74-CB47-ABF6-D20D316B94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2425" y="3734593"/>
              <a:ext cx="6096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cs typeface="Times New Roman" panose="02020603050405020304" pitchFamily="18" charset="0"/>
                </a:rPr>
                <a:t>[-1]</a:t>
              </a:r>
            </a:p>
          </p:txBody>
        </p:sp>
        <p:sp>
          <p:nvSpPr>
            <p:cNvPr id="43" name="Text Box 40">
              <a:extLst>
                <a:ext uri="{FF2B5EF4-FFF2-40B4-BE49-F238E27FC236}">
                  <a16:creationId xmlns:a16="http://schemas.microsoft.com/office/drawing/2014/main" id="{38D85642-C859-814C-969C-6D77D04ABC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9825" y="3734593"/>
              <a:ext cx="6096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[-1]</a:t>
              </a:r>
            </a:p>
          </p:txBody>
        </p:sp>
        <p:sp>
          <p:nvSpPr>
            <p:cNvPr id="44" name="Text Box 41">
              <a:extLst>
                <a:ext uri="{FF2B5EF4-FFF2-40B4-BE49-F238E27FC236}">
                  <a16:creationId xmlns:a16="http://schemas.microsoft.com/office/drawing/2014/main" id="{3482AB15-11D7-D445-BA20-6C896B45B8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37225" y="3734593"/>
              <a:ext cx="6096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[-1]</a:t>
              </a:r>
            </a:p>
          </p:txBody>
        </p:sp>
        <p:sp>
          <p:nvSpPr>
            <p:cNvPr id="45" name="Text Box 42">
              <a:extLst>
                <a:ext uri="{FF2B5EF4-FFF2-40B4-BE49-F238E27FC236}">
                  <a16:creationId xmlns:a16="http://schemas.microsoft.com/office/drawing/2014/main" id="{2405D3F6-70AC-644A-945B-1646508E99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23038" y="3734593"/>
              <a:ext cx="6096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[-1]</a:t>
              </a:r>
            </a:p>
          </p:txBody>
        </p:sp>
        <p:sp>
          <p:nvSpPr>
            <p:cNvPr id="46" name="Oval 43">
              <a:extLst>
                <a:ext uri="{FF2B5EF4-FFF2-40B4-BE49-F238E27FC236}">
                  <a16:creationId xmlns:a16="http://schemas.microsoft.com/office/drawing/2014/main" id="{3106DDC9-2CDE-C84E-9E33-C6261AA9B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9663" y="4909343"/>
              <a:ext cx="377825" cy="3635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47" name="Oval 44">
              <a:extLst>
                <a:ext uri="{FF2B5EF4-FFF2-40B4-BE49-F238E27FC236}">
                  <a16:creationId xmlns:a16="http://schemas.microsoft.com/office/drawing/2014/main" id="{33F39F54-997D-A245-AB22-4F3DA53CC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6588" y="4909343"/>
              <a:ext cx="377825" cy="3635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8" name="Oval 45">
              <a:extLst>
                <a:ext uri="{FF2B5EF4-FFF2-40B4-BE49-F238E27FC236}">
                  <a16:creationId xmlns:a16="http://schemas.microsoft.com/office/drawing/2014/main" id="{4C8B71F1-2FC4-774D-8C39-25CF454B6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5100" y="4909343"/>
              <a:ext cx="377825" cy="3635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49" name="Oval 46">
              <a:extLst>
                <a:ext uri="{FF2B5EF4-FFF2-40B4-BE49-F238E27FC236}">
                  <a16:creationId xmlns:a16="http://schemas.microsoft.com/office/drawing/2014/main" id="{C9628B3A-021C-284D-8D4F-CBD53867A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3613" y="4909343"/>
              <a:ext cx="377825" cy="3635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50" name="Line 47">
              <a:extLst>
                <a:ext uri="{FF2B5EF4-FFF2-40B4-BE49-F238E27FC236}">
                  <a16:creationId xmlns:a16="http://schemas.microsoft.com/office/drawing/2014/main" id="{EFB968E7-EDF4-C348-94DC-4ED94E194F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90638" y="4571206"/>
              <a:ext cx="0" cy="3349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51" name="Line 48">
              <a:extLst>
                <a:ext uri="{FF2B5EF4-FFF2-40B4-BE49-F238E27FC236}">
                  <a16:creationId xmlns:a16="http://schemas.microsoft.com/office/drawing/2014/main" id="{7DDCD284-D84D-6B43-9B29-6E283F20F5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9150" y="4569618"/>
              <a:ext cx="0" cy="3349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52" name="Line 49">
              <a:extLst>
                <a:ext uri="{FF2B5EF4-FFF2-40B4-BE49-F238E27FC236}">
                  <a16:creationId xmlns:a16="http://schemas.microsoft.com/office/drawing/2014/main" id="{68F6E04B-828D-DB4B-A38E-8BEA3A96E7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98775" y="4583906"/>
              <a:ext cx="0" cy="3349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53" name="Line 50">
              <a:extLst>
                <a:ext uri="{FF2B5EF4-FFF2-40B4-BE49-F238E27FC236}">
                  <a16:creationId xmlns:a16="http://schemas.microsoft.com/office/drawing/2014/main" id="{B0F7B45D-122A-344D-B269-F93C6EEAD2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79825" y="4566443"/>
              <a:ext cx="0" cy="3349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55" name="Text Box 52">
              <a:extLst>
                <a:ext uri="{FF2B5EF4-FFF2-40B4-BE49-F238E27FC236}">
                  <a16:creationId xmlns:a16="http://schemas.microsoft.com/office/drawing/2014/main" id="{493F4E83-4090-F244-927F-F06CA1A3B5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2031" y="5551428"/>
              <a:ext cx="6707187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cs typeface="Times New Roman" panose="02020603050405020304" pitchFamily="18" charset="0"/>
                </a:rPr>
                <a:t>(b) Height-2 trees following 0≡4, 3≡1, 6≡10, and 8≡9</a:t>
              </a: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56E9849A-72FC-9F4E-8B47-7979546D29EC}"/>
              </a:ext>
            </a:extLst>
          </p:cNvPr>
          <p:cNvGrpSpPr/>
          <p:nvPr/>
        </p:nvGrpSpPr>
        <p:grpSpPr>
          <a:xfrm>
            <a:off x="940416" y="3401621"/>
            <a:ext cx="6724827" cy="2747020"/>
            <a:chOff x="38099" y="3964808"/>
            <a:chExt cx="6724827" cy="2747020"/>
          </a:xfrm>
        </p:grpSpPr>
        <p:sp>
          <p:nvSpPr>
            <p:cNvPr id="58" name="Oval 3">
              <a:extLst>
                <a:ext uri="{FF2B5EF4-FFF2-40B4-BE49-F238E27FC236}">
                  <a16:creationId xmlns:a16="http://schemas.microsoft.com/office/drawing/2014/main" id="{03465CB5-68DF-044D-9542-41865FB67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4" y="4456933"/>
              <a:ext cx="377825" cy="3635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9" name="Text Box 4">
              <a:extLst>
                <a:ext uri="{FF2B5EF4-FFF2-40B4-BE49-F238E27FC236}">
                  <a16:creationId xmlns:a16="http://schemas.microsoft.com/office/drawing/2014/main" id="{03DF1467-4B82-AD42-99FC-85C8E159A4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6399" y="3993383"/>
              <a:ext cx="6096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[-3]</a:t>
              </a:r>
            </a:p>
          </p:txBody>
        </p:sp>
        <p:sp>
          <p:nvSpPr>
            <p:cNvPr id="60" name="Oval 5">
              <a:extLst>
                <a:ext uri="{FF2B5EF4-FFF2-40B4-BE49-F238E27FC236}">
                  <a16:creationId xmlns:a16="http://schemas.microsoft.com/office/drawing/2014/main" id="{6BA6D87E-FA88-4C4F-B8F3-CE39E215C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99" y="5182421"/>
              <a:ext cx="377825" cy="363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61" name="Line 6">
              <a:extLst>
                <a:ext uri="{FF2B5EF4-FFF2-40B4-BE49-F238E27FC236}">
                  <a16:creationId xmlns:a16="http://schemas.microsoft.com/office/drawing/2014/main" id="{3C40DCA3-EA3C-C74D-B321-99DE2C43EC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0512" y="4804596"/>
              <a:ext cx="333375" cy="377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62" name="Oval 7">
              <a:extLst>
                <a:ext uri="{FF2B5EF4-FFF2-40B4-BE49-F238E27FC236}">
                  <a16:creationId xmlns:a16="http://schemas.microsoft.com/office/drawing/2014/main" id="{0A3AAE4D-6FFC-214D-9299-E2874D6BC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199" y="5180833"/>
              <a:ext cx="377825" cy="3635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63" name="Line 8">
              <a:extLst>
                <a:ext uri="{FF2B5EF4-FFF2-40B4-BE49-F238E27FC236}">
                  <a16:creationId xmlns:a16="http://schemas.microsoft.com/office/drawing/2014/main" id="{278F0B69-6E1D-1D42-A8BF-F1C655C1E2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11212" y="4818883"/>
              <a:ext cx="276225" cy="377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64" name="Oval 9">
              <a:extLst>
                <a:ext uri="{FF2B5EF4-FFF2-40B4-BE49-F238E27FC236}">
                  <a16:creationId xmlns:a16="http://schemas.microsoft.com/office/drawing/2014/main" id="{87A6E628-6936-974E-8A52-F5EE7174A7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9337" y="4439471"/>
              <a:ext cx="377825" cy="363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65" name="Oval 10">
              <a:extLst>
                <a:ext uri="{FF2B5EF4-FFF2-40B4-BE49-F238E27FC236}">
                  <a16:creationId xmlns:a16="http://schemas.microsoft.com/office/drawing/2014/main" id="{F2555175-AC96-784B-8692-4F78464D2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6212" y="5949183"/>
              <a:ext cx="377825" cy="3635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66" name="Text Box 11">
              <a:extLst>
                <a:ext uri="{FF2B5EF4-FFF2-40B4-BE49-F238E27FC236}">
                  <a16:creationId xmlns:a16="http://schemas.microsoft.com/office/drawing/2014/main" id="{AD830DD8-CC06-EB45-AE9C-D2EC37F6DF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9162" y="3975921"/>
              <a:ext cx="6096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[-4]</a:t>
              </a:r>
            </a:p>
          </p:txBody>
        </p:sp>
        <p:sp>
          <p:nvSpPr>
            <p:cNvPr id="67" name="Oval 12">
              <a:extLst>
                <a:ext uri="{FF2B5EF4-FFF2-40B4-BE49-F238E27FC236}">
                  <a16:creationId xmlns:a16="http://schemas.microsoft.com/office/drawing/2014/main" id="{363F4C74-E3C2-BD43-8DB4-5E4D4791E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0862" y="5164958"/>
              <a:ext cx="377825" cy="3635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68" name="Line 13">
              <a:extLst>
                <a:ext uri="{FF2B5EF4-FFF2-40B4-BE49-F238E27FC236}">
                  <a16:creationId xmlns:a16="http://schemas.microsoft.com/office/drawing/2014/main" id="{059BAB60-4F55-E749-B46F-BBDCFD3AC6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3274" y="4787133"/>
              <a:ext cx="333375" cy="377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69" name="Oval 14">
              <a:extLst>
                <a:ext uri="{FF2B5EF4-FFF2-40B4-BE49-F238E27FC236}">
                  <a16:creationId xmlns:a16="http://schemas.microsoft.com/office/drawing/2014/main" id="{194FF9BB-E4CA-C941-96D8-1173359C8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7962" y="5163371"/>
              <a:ext cx="377825" cy="36353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70" name="Line 15">
              <a:extLst>
                <a:ext uri="{FF2B5EF4-FFF2-40B4-BE49-F238E27FC236}">
                  <a16:creationId xmlns:a16="http://schemas.microsoft.com/office/drawing/2014/main" id="{25D9E595-669C-BD47-B9DF-B6A577015A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593974" y="4801421"/>
              <a:ext cx="276225" cy="377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71" name="Line 16">
              <a:extLst>
                <a:ext uri="{FF2B5EF4-FFF2-40B4-BE49-F238E27FC236}">
                  <a16:creationId xmlns:a16="http://schemas.microsoft.com/office/drawing/2014/main" id="{01D965E3-8E67-944B-94D5-125201284C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98774" y="5526908"/>
              <a:ext cx="15875" cy="406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72" name="Oval 17">
              <a:extLst>
                <a:ext uri="{FF2B5EF4-FFF2-40B4-BE49-F238E27FC236}">
                  <a16:creationId xmlns:a16="http://schemas.microsoft.com/office/drawing/2014/main" id="{81F37EC9-497E-D34C-95E7-ECECB62AD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2599" y="4455346"/>
              <a:ext cx="377825" cy="363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73" name="Text Box 18">
              <a:extLst>
                <a:ext uri="{FF2B5EF4-FFF2-40B4-BE49-F238E27FC236}">
                  <a16:creationId xmlns:a16="http://schemas.microsoft.com/office/drawing/2014/main" id="{11572040-53F4-CC4A-8201-A7D3644BBD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2424" y="3991796"/>
              <a:ext cx="6096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cs typeface="Times New Roman" panose="02020603050405020304" pitchFamily="18" charset="0"/>
                </a:rPr>
                <a:t>[-3]</a:t>
              </a:r>
            </a:p>
          </p:txBody>
        </p:sp>
        <p:sp>
          <p:nvSpPr>
            <p:cNvPr id="74" name="Oval 19">
              <a:extLst>
                <a:ext uri="{FF2B5EF4-FFF2-40B4-BE49-F238E27FC236}">
                  <a16:creationId xmlns:a16="http://schemas.microsoft.com/office/drawing/2014/main" id="{2BC1AF9E-F3FC-7242-9345-31DD32146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4124" y="5180833"/>
              <a:ext cx="377825" cy="3635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5" name="Line 20">
              <a:extLst>
                <a:ext uri="{FF2B5EF4-FFF2-40B4-BE49-F238E27FC236}">
                  <a16:creationId xmlns:a16="http://schemas.microsoft.com/office/drawing/2014/main" id="{DAECD344-4365-4543-9570-B2AD0CDCB9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46537" y="4803008"/>
              <a:ext cx="333375" cy="377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76" name="Oval 21">
              <a:extLst>
                <a:ext uri="{FF2B5EF4-FFF2-40B4-BE49-F238E27FC236}">
                  <a16:creationId xmlns:a16="http://schemas.microsoft.com/office/drawing/2014/main" id="{635E25FF-4B3F-984B-A0D0-CA720F588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1224" y="5179246"/>
              <a:ext cx="377825" cy="36353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77" name="Line 22">
              <a:extLst>
                <a:ext uri="{FF2B5EF4-FFF2-40B4-BE49-F238E27FC236}">
                  <a16:creationId xmlns:a16="http://schemas.microsoft.com/office/drawing/2014/main" id="{9E7F4C17-7F18-A54C-8D65-D7C9046416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67237" y="4817296"/>
              <a:ext cx="276225" cy="377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78" name="Oval 23">
              <a:extLst>
                <a:ext uri="{FF2B5EF4-FFF2-40B4-BE49-F238E27FC236}">
                  <a16:creationId xmlns:a16="http://schemas.microsoft.com/office/drawing/2014/main" id="{C63D57BB-4191-A043-9184-B58F99B7F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4399" y="4442646"/>
              <a:ext cx="377825" cy="363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79" name="Text Box 24">
              <a:extLst>
                <a:ext uri="{FF2B5EF4-FFF2-40B4-BE49-F238E27FC236}">
                  <a16:creationId xmlns:a16="http://schemas.microsoft.com/office/drawing/2014/main" id="{80C32DCD-F932-C246-B2F5-8F8F3A7524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94387" y="3964808"/>
              <a:ext cx="6096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[-2]</a:t>
              </a:r>
            </a:p>
          </p:txBody>
        </p:sp>
        <p:sp>
          <p:nvSpPr>
            <p:cNvPr id="80" name="Oval 25">
              <a:extLst>
                <a:ext uri="{FF2B5EF4-FFF2-40B4-BE49-F238E27FC236}">
                  <a16:creationId xmlns:a16="http://schemas.microsoft.com/office/drawing/2014/main" id="{49FC74EE-A7DB-2245-AD6A-7C056A999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9162" y="5141146"/>
              <a:ext cx="377825" cy="36353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81" name="Line 26">
              <a:extLst>
                <a:ext uri="{FF2B5EF4-FFF2-40B4-BE49-F238E27FC236}">
                  <a16:creationId xmlns:a16="http://schemas.microsoft.com/office/drawing/2014/main" id="{4775AEB9-CBEA-0A43-8646-B0E907CC52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181724" y="4801421"/>
              <a:ext cx="0" cy="3349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82" name="Text Box 27">
              <a:extLst>
                <a:ext uri="{FF2B5EF4-FFF2-40B4-BE49-F238E27FC236}">
                  <a16:creationId xmlns:a16="http://schemas.microsoft.com/office/drawing/2014/main" id="{DD406353-F831-694B-ACCA-4E207E8B49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0451" y="6311718"/>
              <a:ext cx="583247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cs typeface="Times New Roman" panose="02020603050405020304" pitchFamily="18" charset="0"/>
                </a:rPr>
                <a:t>(c) Tree following 7≡4, 6≡8, 3≡5, and 2≡11</a:t>
              </a:r>
            </a:p>
          </p:txBody>
        </p:sp>
      </p:grpSp>
      <p:sp>
        <p:nvSpPr>
          <p:cNvPr id="88" name="Rectangle 3">
            <a:extLst>
              <a:ext uri="{FF2B5EF4-FFF2-40B4-BE49-F238E27FC236}">
                <a16:creationId xmlns:a16="http://schemas.microsoft.com/office/drawing/2014/main" id="{3BB2AC0F-F556-894C-9261-2E670645B6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227" y="0"/>
            <a:ext cx="8179506" cy="1371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TW" sz="2400" dirty="0">
                <a:sym typeface="Symbol" pitchFamily="2" charset="2"/>
              </a:rPr>
              <a:t>0  4, 3  1, 6  10, 8  9, </a:t>
            </a:r>
            <a:r>
              <a:rPr lang="en-US" altLang="zh-TW" sz="2400" dirty="0">
                <a:solidFill>
                  <a:srgbClr val="C00000"/>
                </a:solidFill>
                <a:sym typeface="Symbol" pitchFamily="2" charset="2"/>
              </a:rPr>
              <a:t>7  4, 6  8, 3  5, 2  11</a:t>
            </a:r>
            <a:r>
              <a:rPr lang="en-US" altLang="zh-TW" sz="2400" dirty="0">
                <a:sym typeface="Symbol" pitchFamily="2" charset="2"/>
              </a:rPr>
              <a:t>, 11  0</a:t>
            </a:r>
            <a:br>
              <a:rPr lang="en-US" altLang="zh-TW" sz="2400" dirty="0">
                <a:sym typeface="Symbol" pitchFamily="2" charset="2"/>
              </a:rPr>
            </a:br>
            <a:r>
              <a:rPr lang="en-US" altLang="zh-TW" sz="2400" dirty="0">
                <a:solidFill>
                  <a:srgbClr val="003399"/>
                </a:solidFill>
                <a:sym typeface="Symbol" pitchFamily="2" charset="2"/>
              </a:rPr>
              <a:t>{0, 2, 4, 7, 11}, {1, 3, 5}, {6, 8, 9, 10}</a:t>
            </a:r>
            <a:endParaRPr lang="en-US" altLang="zh-TW" sz="2400" dirty="0">
              <a:sym typeface="Symbol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6417662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頁尾版面配置區 4">
            <a:extLst>
              <a:ext uri="{FF2B5EF4-FFF2-40B4-BE49-F238E27FC236}">
                <a16:creationId xmlns:a16="http://schemas.microsoft.com/office/drawing/2014/main" id="{027F3BE3-D1D2-3245-AE96-310CA33F3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115714" name="投影片編號版面配置區 5">
            <a:extLst>
              <a:ext uri="{FF2B5EF4-FFF2-40B4-BE49-F238E27FC236}">
                <a16:creationId xmlns:a16="http://schemas.microsoft.com/office/drawing/2014/main" id="{1E2989F9-7C58-E543-9AA8-2FC77B565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53B09A6B-71F2-EE4F-A894-572A5175F115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146</a:t>
            </a:fld>
            <a:endParaRPr lang="en-US" altLang="zh-TW" sz="140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56E9849A-72FC-9F4E-8B47-7979546D29EC}"/>
              </a:ext>
            </a:extLst>
          </p:cNvPr>
          <p:cNvGrpSpPr/>
          <p:nvPr/>
        </p:nvGrpSpPr>
        <p:grpSpPr>
          <a:xfrm>
            <a:off x="1190536" y="782598"/>
            <a:ext cx="6724827" cy="2747020"/>
            <a:chOff x="38099" y="3964808"/>
            <a:chExt cx="6724827" cy="2747020"/>
          </a:xfrm>
        </p:grpSpPr>
        <p:sp>
          <p:nvSpPr>
            <p:cNvPr id="58" name="Oval 3">
              <a:extLst>
                <a:ext uri="{FF2B5EF4-FFF2-40B4-BE49-F238E27FC236}">
                  <a16:creationId xmlns:a16="http://schemas.microsoft.com/office/drawing/2014/main" id="{03465CB5-68DF-044D-9542-41865FB67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4" y="4456933"/>
              <a:ext cx="377825" cy="3635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9" name="Text Box 4">
              <a:extLst>
                <a:ext uri="{FF2B5EF4-FFF2-40B4-BE49-F238E27FC236}">
                  <a16:creationId xmlns:a16="http://schemas.microsoft.com/office/drawing/2014/main" id="{03DF1467-4B82-AD42-99FC-85C8E159A4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6399" y="3993383"/>
              <a:ext cx="6096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cs typeface="Times New Roman" panose="02020603050405020304" pitchFamily="18" charset="0"/>
                </a:rPr>
                <a:t>[-3]</a:t>
              </a:r>
            </a:p>
          </p:txBody>
        </p:sp>
        <p:sp>
          <p:nvSpPr>
            <p:cNvPr id="60" name="Oval 5">
              <a:extLst>
                <a:ext uri="{FF2B5EF4-FFF2-40B4-BE49-F238E27FC236}">
                  <a16:creationId xmlns:a16="http://schemas.microsoft.com/office/drawing/2014/main" id="{6BA6D87E-FA88-4C4F-B8F3-CE39E215C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99" y="5182421"/>
              <a:ext cx="377825" cy="363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61" name="Line 6">
              <a:extLst>
                <a:ext uri="{FF2B5EF4-FFF2-40B4-BE49-F238E27FC236}">
                  <a16:creationId xmlns:a16="http://schemas.microsoft.com/office/drawing/2014/main" id="{3C40DCA3-EA3C-C74D-B321-99DE2C43EC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0512" y="4804596"/>
              <a:ext cx="333375" cy="377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62" name="Oval 7">
              <a:extLst>
                <a:ext uri="{FF2B5EF4-FFF2-40B4-BE49-F238E27FC236}">
                  <a16:creationId xmlns:a16="http://schemas.microsoft.com/office/drawing/2014/main" id="{0A3AAE4D-6FFC-214D-9299-E2874D6BC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199" y="5180833"/>
              <a:ext cx="377825" cy="3635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63" name="Line 8">
              <a:extLst>
                <a:ext uri="{FF2B5EF4-FFF2-40B4-BE49-F238E27FC236}">
                  <a16:creationId xmlns:a16="http://schemas.microsoft.com/office/drawing/2014/main" id="{278F0B69-6E1D-1D42-A8BF-F1C655C1E2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11212" y="4818883"/>
              <a:ext cx="276225" cy="377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64" name="Oval 9">
              <a:extLst>
                <a:ext uri="{FF2B5EF4-FFF2-40B4-BE49-F238E27FC236}">
                  <a16:creationId xmlns:a16="http://schemas.microsoft.com/office/drawing/2014/main" id="{87A6E628-6936-974E-8A52-F5EE7174A7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9337" y="4439471"/>
              <a:ext cx="377825" cy="363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65" name="Oval 10">
              <a:extLst>
                <a:ext uri="{FF2B5EF4-FFF2-40B4-BE49-F238E27FC236}">
                  <a16:creationId xmlns:a16="http://schemas.microsoft.com/office/drawing/2014/main" id="{F2555175-AC96-784B-8692-4F78464D2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6212" y="5949183"/>
              <a:ext cx="377825" cy="3635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66" name="Text Box 11">
              <a:extLst>
                <a:ext uri="{FF2B5EF4-FFF2-40B4-BE49-F238E27FC236}">
                  <a16:creationId xmlns:a16="http://schemas.microsoft.com/office/drawing/2014/main" id="{AD830DD8-CC06-EB45-AE9C-D2EC37F6DF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9162" y="3975921"/>
              <a:ext cx="6096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[-4]</a:t>
              </a:r>
            </a:p>
          </p:txBody>
        </p:sp>
        <p:sp>
          <p:nvSpPr>
            <p:cNvPr id="67" name="Oval 12">
              <a:extLst>
                <a:ext uri="{FF2B5EF4-FFF2-40B4-BE49-F238E27FC236}">
                  <a16:creationId xmlns:a16="http://schemas.microsoft.com/office/drawing/2014/main" id="{363F4C74-E3C2-BD43-8DB4-5E4D4791E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0862" y="5164958"/>
              <a:ext cx="377825" cy="3635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68" name="Line 13">
              <a:extLst>
                <a:ext uri="{FF2B5EF4-FFF2-40B4-BE49-F238E27FC236}">
                  <a16:creationId xmlns:a16="http://schemas.microsoft.com/office/drawing/2014/main" id="{059BAB60-4F55-E749-B46F-BBDCFD3AC6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3274" y="4787133"/>
              <a:ext cx="333375" cy="377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69" name="Oval 14">
              <a:extLst>
                <a:ext uri="{FF2B5EF4-FFF2-40B4-BE49-F238E27FC236}">
                  <a16:creationId xmlns:a16="http://schemas.microsoft.com/office/drawing/2014/main" id="{194FF9BB-E4CA-C941-96D8-1173359C8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7962" y="5163371"/>
              <a:ext cx="377825" cy="36353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70" name="Line 15">
              <a:extLst>
                <a:ext uri="{FF2B5EF4-FFF2-40B4-BE49-F238E27FC236}">
                  <a16:creationId xmlns:a16="http://schemas.microsoft.com/office/drawing/2014/main" id="{25D9E595-669C-BD47-B9DF-B6A577015A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593974" y="4801421"/>
              <a:ext cx="276225" cy="377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71" name="Line 16">
              <a:extLst>
                <a:ext uri="{FF2B5EF4-FFF2-40B4-BE49-F238E27FC236}">
                  <a16:creationId xmlns:a16="http://schemas.microsoft.com/office/drawing/2014/main" id="{01D965E3-8E67-944B-94D5-125201284C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98774" y="5526908"/>
              <a:ext cx="15875" cy="406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72" name="Oval 17">
              <a:extLst>
                <a:ext uri="{FF2B5EF4-FFF2-40B4-BE49-F238E27FC236}">
                  <a16:creationId xmlns:a16="http://schemas.microsoft.com/office/drawing/2014/main" id="{81F37EC9-497E-D34C-95E7-ECECB62AD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2599" y="4455346"/>
              <a:ext cx="377825" cy="363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73" name="Text Box 18">
              <a:extLst>
                <a:ext uri="{FF2B5EF4-FFF2-40B4-BE49-F238E27FC236}">
                  <a16:creationId xmlns:a16="http://schemas.microsoft.com/office/drawing/2014/main" id="{11572040-53F4-CC4A-8201-A7D3644BBD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2424" y="3991796"/>
              <a:ext cx="6096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cs typeface="Times New Roman" panose="02020603050405020304" pitchFamily="18" charset="0"/>
                </a:rPr>
                <a:t>[-3]</a:t>
              </a:r>
            </a:p>
          </p:txBody>
        </p:sp>
        <p:sp>
          <p:nvSpPr>
            <p:cNvPr id="74" name="Oval 19">
              <a:extLst>
                <a:ext uri="{FF2B5EF4-FFF2-40B4-BE49-F238E27FC236}">
                  <a16:creationId xmlns:a16="http://schemas.microsoft.com/office/drawing/2014/main" id="{2BC1AF9E-F3FC-7242-9345-31DD32146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4124" y="5180833"/>
              <a:ext cx="377825" cy="3635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5" name="Line 20">
              <a:extLst>
                <a:ext uri="{FF2B5EF4-FFF2-40B4-BE49-F238E27FC236}">
                  <a16:creationId xmlns:a16="http://schemas.microsoft.com/office/drawing/2014/main" id="{DAECD344-4365-4543-9570-B2AD0CDCB9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46537" y="4803008"/>
              <a:ext cx="333375" cy="377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76" name="Oval 21">
              <a:extLst>
                <a:ext uri="{FF2B5EF4-FFF2-40B4-BE49-F238E27FC236}">
                  <a16:creationId xmlns:a16="http://schemas.microsoft.com/office/drawing/2014/main" id="{635E25FF-4B3F-984B-A0D0-CA720F588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1224" y="5179246"/>
              <a:ext cx="377825" cy="36353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77" name="Line 22">
              <a:extLst>
                <a:ext uri="{FF2B5EF4-FFF2-40B4-BE49-F238E27FC236}">
                  <a16:creationId xmlns:a16="http://schemas.microsoft.com/office/drawing/2014/main" id="{9E7F4C17-7F18-A54C-8D65-D7C9046416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67237" y="4817296"/>
              <a:ext cx="276225" cy="377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78" name="Oval 23">
              <a:extLst>
                <a:ext uri="{FF2B5EF4-FFF2-40B4-BE49-F238E27FC236}">
                  <a16:creationId xmlns:a16="http://schemas.microsoft.com/office/drawing/2014/main" id="{C63D57BB-4191-A043-9184-B58F99B7F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4399" y="4442646"/>
              <a:ext cx="377825" cy="363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79" name="Text Box 24">
              <a:extLst>
                <a:ext uri="{FF2B5EF4-FFF2-40B4-BE49-F238E27FC236}">
                  <a16:creationId xmlns:a16="http://schemas.microsoft.com/office/drawing/2014/main" id="{80C32DCD-F932-C246-B2F5-8F8F3A7524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94387" y="3964808"/>
              <a:ext cx="6096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[-2]</a:t>
              </a:r>
            </a:p>
          </p:txBody>
        </p:sp>
        <p:sp>
          <p:nvSpPr>
            <p:cNvPr id="80" name="Oval 25">
              <a:extLst>
                <a:ext uri="{FF2B5EF4-FFF2-40B4-BE49-F238E27FC236}">
                  <a16:creationId xmlns:a16="http://schemas.microsoft.com/office/drawing/2014/main" id="{49FC74EE-A7DB-2245-AD6A-7C056A999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9162" y="5141146"/>
              <a:ext cx="377825" cy="36353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81" name="Line 26">
              <a:extLst>
                <a:ext uri="{FF2B5EF4-FFF2-40B4-BE49-F238E27FC236}">
                  <a16:creationId xmlns:a16="http://schemas.microsoft.com/office/drawing/2014/main" id="{4775AEB9-CBEA-0A43-8646-B0E907CC52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181724" y="4801421"/>
              <a:ext cx="0" cy="3349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82" name="Text Box 27">
              <a:extLst>
                <a:ext uri="{FF2B5EF4-FFF2-40B4-BE49-F238E27FC236}">
                  <a16:creationId xmlns:a16="http://schemas.microsoft.com/office/drawing/2014/main" id="{DD406353-F831-694B-ACCA-4E207E8B49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0451" y="6311718"/>
              <a:ext cx="583247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cs typeface="Times New Roman" panose="02020603050405020304" pitchFamily="18" charset="0"/>
                </a:rPr>
                <a:t>(c) Tree following 7≡4, 6≡8, 3≡5, and 2≡11</a:t>
              </a:r>
            </a:p>
          </p:txBody>
        </p:sp>
      </p:grpSp>
      <p:sp>
        <p:nvSpPr>
          <p:cNvPr id="88" name="Rectangle 3">
            <a:extLst>
              <a:ext uri="{FF2B5EF4-FFF2-40B4-BE49-F238E27FC236}">
                <a16:creationId xmlns:a16="http://schemas.microsoft.com/office/drawing/2014/main" id="{3BB2AC0F-F556-894C-9261-2E670645B6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227" y="0"/>
            <a:ext cx="8179506" cy="1371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TW" sz="2400" dirty="0">
                <a:sym typeface="Symbol" pitchFamily="2" charset="2"/>
              </a:rPr>
              <a:t>0  4, 3  1, 6  10, 8  9, 7  4, 6  8, 3  5, 2  11, </a:t>
            </a:r>
            <a:r>
              <a:rPr lang="en-US" altLang="zh-TW" sz="2400" dirty="0">
                <a:solidFill>
                  <a:srgbClr val="C00000"/>
                </a:solidFill>
                <a:sym typeface="Symbol" pitchFamily="2" charset="2"/>
              </a:rPr>
              <a:t>11  0</a:t>
            </a:r>
            <a:br>
              <a:rPr lang="en-US" altLang="zh-TW" sz="2400" dirty="0">
                <a:solidFill>
                  <a:srgbClr val="C00000"/>
                </a:solidFill>
                <a:sym typeface="Symbol" pitchFamily="2" charset="2"/>
              </a:rPr>
            </a:br>
            <a:r>
              <a:rPr lang="en-US" altLang="zh-TW" sz="2400" dirty="0">
                <a:solidFill>
                  <a:srgbClr val="003399"/>
                </a:solidFill>
                <a:sym typeface="Symbol" pitchFamily="2" charset="2"/>
              </a:rPr>
              <a:t>{0, 2, 4, 7, 11}, {1, 3, 5}, {6, 8, 9, 10}</a:t>
            </a:r>
            <a:endParaRPr lang="en-US" altLang="zh-TW" sz="2400" dirty="0">
              <a:sym typeface="Symbol" pitchFamily="2" charset="2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160F2559-FAE0-2749-AEFE-E8E31755522D}"/>
              </a:ext>
            </a:extLst>
          </p:cNvPr>
          <p:cNvGrpSpPr/>
          <p:nvPr/>
        </p:nvGrpSpPr>
        <p:grpSpPr>
          <a:xfrm>
            <a:off x="613480" y="3447008"/>
            <a:ext cx="7265987" cy="2845087"/>
            <a:chOff x="515938" y="2205038"/>
            <a:chExt cx="7265987" cy="2845087"/>
          </a:xfrm>
        </p:grpSpPr>
        <p:sp>
          <p:nvSpPr>
            <p:cNvPr id="57" name="Oval 3">
              <a:extLst>
                <a:ext uri="{FF2B5EF4-FFF2-40B4-BE49-F238E27FC236}">
                  <a16:creationId xmlns:a16="http://schemas.microsoft.com/office/drawing/2014/main" id="{214838C8-23C9-F747-B6C9-777E4B581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1450" y="2670175"/>
              <a:ext cx="377825" cy="3635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83" name="Text Box 4">
              <a:extLst>
                <a:ext uri="{FF2B5EF4-FFF2-40B4-BE49-F238E27FC236}">
                  <a16:creationId xmlns:a16="http://schemas.microsoft.com/office/drawing/2014/main" id="{C4DDC05F-C57C-2442-B89F-425A95A904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3500" y="2206625"/>
              <a:ext cx="6096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[-3]</a:t>
              </a:r>
            </a:p>
          </p:txBody>
        </p:sp>
        <p:sp>
          <p:nvSpPr>
            <p:cNvPr id="84" name="Oval 5">
              <a:extLst>
                <a:ext uri="{FF2B5EF4-FFF2-40B4-BE49-F238E27FC236}">
                  <a16:creationId xmlns:a16="http://schemas.microsoft.com/office/drawing/2014/main" id="{75732DF0-E30F-A64D-9BF4-AED50E6B6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938" y="3451225"/>
              <a:ext cx="377825" cy="3635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85" name="Line 6">
              <a:extLst>
                <a:ext uri="{FF2B5EF4-FFF2-40B4-BE49-F238E27FC236}">
                  <a16:creationId xmlns:a16="http://schemas.microsoft.com/office/drawing/2014/main" id="{3E545523-2D06-8E45-A8C5-D0F6B40391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4063" y="2946400"/>
              <a:ext cx="723900" cy="522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86" name="Oval 7">
              <a:extLst>
                <a:ext uri="{FF2B5EF4-FFF2-40B4-BE49-F238E27FC236}">
                  <a16:creationId xmlns:a16="http://schemas.microsoft.com/office/drawing/2014/main" id="{677404D4-8779-E84A-8329-B1A68FECE0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1450" y="3451225"/>
              <a:ext cx="377825" cy="3635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87" name="Line 8">
              <a:extLst>
                <a:ext uri="{FF2B5EF4-FFF2-40B4-BE49-F238E27FC236}">
                  <a16:creationId xmlns:a16="http://schemas.microsoft.com/office/drawing/2014/main" id="{1C322456-E219-B644-BD61-DAAF61BD33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97050" y="2974975"/>
              <a:ext cx="725488" cy="4794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89" name="Oval 9">
              <a:extLst>
                <a:ext uri="{FF2B5EF4-FFF2-40B4-BE49-F238E27FC236}">
                  <a16:creationId xmlns:a16="http://schemas.microsoft.com/office/drawing/2014/main" id="{821DC45C-63BA-5244-910B-DA9AAED2F9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8550" y="3451225"/>
              <a:ext cx="377825" cy="3635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0" name="Line 10">
              <a:extLst>
                <a:ext uri="{FF2B5EF4-FFF2-40B4-BE49-F238E27FC236}">
                  <a16:creationId xmlns:a16="http://schemas.microsoft.com/office/drawing/2014/main" id="{6E93000A-EECB-DB42-A0C4-DD77F515AD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1313" y="3035300"/>
              <a:ext cx="0" cy="406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91" name="Oval 11">
              <a:extLst>
                <a:ext uri="{FF2B5EF4-FFF2-40B4-BE49-F238E27FC236}">
                  <a16:creationId xmlns:a16="http://schemas.microsoft.com/office/drawing/2014/main" id="{F48CC6F5-C1C2-5440-9B92-15A45DF3C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8550" y="4138613"/>
              <a:ext cx="377825" cy="36353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92" name="Line 12">
              <a:extLst>
                <a:ext uri="{FF2B5EF4-FFF2-40B4-BE49-F238E27FC236}">
                  <a16:creationId xmlns:a16="http://schemas.microsoft.com/office/drawing/2014/main" id="{9719D99D-42F4-844C-88EB-BF3F7C1ECD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51113" y="3798888"/>
              <a:ext cx="0" cy="3349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93" name="Oval 13">
              <a:extLst>
                <a:ext uri="{FF2B5EF4-FFF2-40B4-BE49-F238E27FC236}">
                  <a16:creationId xmlns:a16="http://schemas.microsoft.com/office/drawing/2014/main" id="{9F789E97-F158-2440-B866-DEE7B592F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7063" y="2681288"/>
              <a:ext cx="377825" cy="363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94" name="Oval 14">
              <a:extLst>
                <a:ext uri="{FF2B5EF4-FFF2-40B4-BE49-F238E27FC236}">
                  <a16:creationId xmlns:a16="http://schemas.microsoft.com/office/drawing/2014/main" id="{D26FCD12-8437-484C-9672-A2DA41D7A3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938" y="4191000"/>
              <a:ext cx="377825" cy="3635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95" name="Text Box 15">
              <a:extLst>
                <a:ext uri="{FF2B5EF4-FFF2-40B4-BE49-F238E27FC236}">
                  <a16:creationId xmlns:a16="http://schemas.microsoft.com/office/drawing/2014/main" id="{9457F825-2E23-8445-A3C3-394641F04C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6888" y="2217738"/>
              <a:ext cx="6096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[-4]</a:t>
              </a:r>
            </a:p>
          </p:txBody>
        </p:sp>
        <p:sp>
          <p:nvSpPr>
            <p:cNvPr id="96" name="Oval 16">
              <a:extLst>
                <a:ext uri="{FF2B5EF4-FFF2-40B4-BE49-F238E27FC236}">
                  <a16:creationId xmlns:a16="http://schemas.microsoft.com/office/drawing/2014/main" id="{DEC0CBF4-2880-D54B-AAF6-3BB2FDF79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8588" y="3406775"/>
              <a:ext cx="377825" cy="3635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97" name="Line 17">
              <a:extLst>
                <a:ext uri="{FF2B5EF4-FFF2-40B4-BE49-F238E27FC236}">
                  <a16:creationId xmlns:a16="http://schemas.microsoft.com/office/drawing/2014/main" id="{F33ADE60-54B2-2845-BCE7-63E260B722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91000" y="3028950"/>
              <a:ext cx="333375" cy="377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98" name="Oval 18">
              <a:extLst>
                <a:ext uri="{FF2B5EF4-FFF2-40B4-BE49-F238E27FC236}">
                  <a16:creationId xmlns:a16="http://schemas.microsoft.com/office/drawing/2014/main" id="{686CF4A5-6629-0C43-9F7B-69B1B8D1D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3405188"/>
              <a:ext cx="377825" cy="363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99" name="Line 19">
              <a:extLst>
                <a:ext uri="{FF2B5EF4-FFF2-40B4-BE49-F238E27FC236}">
                  <a16:creationId xmlns:a16="http://schemas.microsoft.com/office/drawing/2014/main" id="{B2624FD2-FD88-5C49-A79C-6660FFD6A4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711700" y="3043238"/>
              <a:ext cx="276225" cy="377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100" name="Line 20">
              <a:extLst>
                <a:ext uri="{FF2B5EF4-FFF2-40B4-BE49-F238E27FC236}">
                  <a16:creationId xmlns:a16="http://schemas.microsoft.com/office/drawing/2014/main" id="{43D65F02-41D9-1E46-A903-65E7C36881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16500" y="3768725"/>
              <a:ext cx="15875" cy="406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101" name="Oval 21">
              <a:extLst>
                <a:ext uri="{FF2B5EF4-FFF2-40B4-BE49-F238E27FC236}">
                  <a16:creationId xmlns:a16="http://schemas.microsoft.com/office/drawing/2014/main" id="{09AFCCEF-DCDD-DD46-8563-D565142B6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5475" y="2668588"/>
              <a:ext cx="377825" cy="363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02" name="Text Box 22">
              <a:extLst>
                <a:ext uri="{FF2B5EF4-FFF2-40B4-BE49-F238E27FC236}">
                  <a16:creationId xmlns:a16="http://schemas.microsoft.com/office/drawing/2014/main" id="{5E0A7953-0B54-2842-AD7C-FCE349EB10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45300" y="2205038"/>
              <a:ext cx="6096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[-3]</a:t>
              </a:r>
            </a:p>
          </p:txBody>
        </p:sp>
        <p:sp>
          <p:nvSpPr>
            <p:cNvPr id="103" name="Oval 23">
              <a:extLst>
                <a:ext uri="{FF2B5EF4-FFF2-40B4-BE49-F238E27FC236}">
                  <a16:creationId xmlns:a16="http://schemas.microsoft.com/office/drawing/2014/main" id="{3C791EFD-D426-4145-B309-75D145BD9C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7000" y="3394075"/>
              <a:ext cx="377825" cy="3635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04" name="Line 24">
              <a:extLst>
                <a:ext uri="{FF2B5EF4-FFF2-40B4-BE49-F238E27FC236}">
                  <a16:creationId xmlns:a16="http://schemas.microsoft.com/office/drawing/2014/main" id="{250C8D94-287E-F640-8E7E-D2D0A1FDB4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29413" y="3016250"/>
              <a:ext cx="333375" cy="377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105" name="Oval 25">
              <a:extLst>
                <a:ext uri="{FF2B5EF4-FFF2-40B4-BE49-F238E27FC236}">
                  <a16:creationId xmlns:a16="http://schemas.microsoft.com/office/drawing/2014/main" id="{AA81674C-D9C1-D14A-BBDC-E1F9A9C01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4100" y="3392488"/>
              <a:ext cx="377825" cy="363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106" name="Line 26">
              <a:extLst>
                <a:ext uri="{FF2B5EF4-FFF2-40B4-BE49-F238E27FC236}">
                  <a16:creationId xmlns:a16="http://schemas.microsoft.com/office/drawing/2014/main" id="{FFB088C7-BBC6-0C4B-B774-28ABA6FB3B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250113" y="3030538"/>
              <a:ext cx="276225" cy="377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107" name="Text Box 27">
              <a:extLst>
                <a:ext uri="{FF2B5EF4-FFF2-40B4-BE49-F238E27FC236}">
                  <a16:creationId xmlns:a16="http://schemas.microsoft.com/office/drawing/2014/main" id="{1DAF1ADC-2EAE-9041-A7AB-8B9FE008B8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4447" y="4650015"/>
              <a:ext cx="295275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cs typeface="Times New Roman" panose="02020603050405020304" pitchFamily="18" charset="0"/>
                </a:rPr>
                <a:t>(d) Tree following 11≡0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311378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0D828B20-953B-394F-A43D-D5BCFD682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CHAPTER 5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4C37263-F8D1-CD4E-8FD1-F037CFF30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AA758B-06AC-1747-9C45-5C06C103C543}" type="slidenum">
              <a:rPr lang="en-US" altLang="zh-TW" smtClean="0"/>
              <a:pPr>
                <a:defRPr/>
              </a:pPr>
              <a:t>147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0869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頁尾版面配置區 4">
            <a:extLst>
              <a:ext uri="{FF2B5EF4-FFF2-40B4-BE49-F238E27FC236}">
                <a16:creationId xmlns:a16="http://schemas.microsoft.com/office/drawing/2014/main" id="{027F3BE3-D1D2-3245-AE96-310CA33F3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dirty="0"/>
              <a:t>CHAPTER 5</a:t>
            </a:r>
          </a:p>
        </p:txBody>
      </p:sp>
      <p:sp>
        <p:nvSpPr>
          <p:cNvPr id="115714" name="投影片編號版面配置區 5">
            <a:extLst>
              <a:ext uri="{FF2B5EF4-FFF2-40B4-BE49-F238E27FC236}">
                <a16:creationId xmlns:a16="http://schemas.microsoft.com/office/drawing/2014/main" id="{1E2989F9-7C58-E543-9AA8-2FC77B565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53B09A6B-71F2-EE4F-A894-572A5175F115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148</a:t>
            </a:fld>
            <a:endParaRPr lang="en-US" altLang="zh-TW" sz="1400"/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41C05516-B1F1-494B-8B93-709A635FDE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50" y="25400"/>
            <a:ext cx="7772400" cy="1143000"/>
          </a:xfrm>
        </p:spPr>
        <p:txBody>
          <a:bodyPr/>
          <a:lstStyle/>
          <a:p>
            <a:pPr algn="ctr" eaLnBrk="1" hangingPunct="1"/>
            <a:r>
              <a:rPr lang="en-US" altLang="zh-TW" dirty="0"/>
              <a:t>Distinct Binary Trees</a:t>
            </a:r>
          </a:p>
        </p:txBody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6DEC0002-594D-1842-8340-84A28BBDD1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6750" y="1339850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zh-TW" dirty="0">
                <a:sym typeface="Symbol" pitchFamily="2" charset="2"/>
              </a:rPr>
              <a:t>How many distinct binary trees are there with </a:t>
            </a:r>
            <a:r>
              <a:rPr lang="en-US" altLang="zh-TW" i="1" dirty="0">
                <a:sym typeface="Symbol" pitchFamily="2" charset="2"/>
              </a:rPr>
              <a:t>n</a:t>
            </a:r>
            <a:r>
              <a:rPr lang="en-US" altLang="zh-TW" dirty="0">
                <a:sym typeface="Symbol" pitchFamily="2" charset="2"/>
              </a:rPr>
              <a:t> nodes?</a:t>
            </a:r>
          </a:p>
          <a:p>
            <a:pPr eaLnBrk="1" hangingPunct="1"/>
            <a:endParaRPr lang="en-US" altLang="zh-TW" dirty="0">
              <a:sym typeface="Wingdings" pitchFamily="2" charset="2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FB214F7-9058-7944-A2B8-D62BD3E05880}"/>
              </a:ext>
            </a:extLst>
          </p:cNvPr>
          <p:cNvGrpSpPr/>
          <p:nvPr/>
        </p:nvGrpSpPr>
        <p:grpSpPr>
          <a:xfrm>
            <a:off x="3636878" y="2146791"/>
            <a:ext cx="2603501" cy="1214438"/>
            <a:chOff x="5835649" y="2474309"/>
            <a:chExt cx="2603501" cy="1214438"/>
          </a:xfrm>
        </p:grpSpPr>
        <p:sp>
          <p:nvSpPr>
            <p:cNvPr id="6" name="Oval 3">
              <a:extLst>
                <a:ext uri="{FF2B5EF4-FFF2-40B4-BE49-F238E27FC236}">
                  <a16:creationId xmlns:a16="http://schemas.microsoft.com/office/drawing/2014/main" id="{1E27FB61-1782-6840-B0B2-574EB5EFA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5649" y="2474309"/>
              <a:ext cx="465138" cy="4492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zh-TW" dirty="0">
                <a:cs typeface="Times New Roman" panose="02020603050405020304" pitchFamily="18" charset="0"/>
              </a:endParaRPr>
            </a:p>
          </p:txBody>
        </p:sp>
        <p:sp>
          <p:nvSpPr>
            <p:cNvPr id="7" name="Oval 4">
              <a:extLst>
                <a:ext uri="{FF2B5EF4-FFF2-40B4-BE49-F238E27FC236}">
                  <a16:creationId xmlns:a16="http://schemas.microsoft.com/office/drawing/2014/main" id="{C1F0A060-9394-8F49-9147-112E7C8B87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9037" y="3212497"/>
              <a:ext cx="465137" cy="4492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zh-TW" dirty="0">
                <a:cs typeface="Times New Roman" panose="02020603050405020304" pitchFamily="18" charset="0"/>
              </a:endParaRPr>
            </a:p>
          </p:txBody>
        </p:sp>
        <p:sp>
          <p:nvSpPr>
            <p:cNvPr id="8" name="Line 6">
              <a:extLst>
                <a:ext uri="{FF2B5EF4-FFF2-40B4-BE49-F238E27FC236}">
                  <a16:creationId xmlns:a16="http://schemas.microsoft.com/office/drawing/2014/main" id="{76738A34-407D-6343-B03E-161A3737AA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69024" y="2894997"/>
              <a:ext cx="203200" cy="347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9" name="Oval 13">
              <a:extLst>
                <a:ext uri="{FF2B5EF4-FFF2-40B4-BE49-F238E27FC236}">
                  <a16:creationId xmlns:a16="http://schemas.microsoft.com/office/drawing/2014/main" id="{F57EB5B8-7180-4C45-881E-7E787D6536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4013" y="2474309"/>
              <a:ext cx="465137" cy="4492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zh-TW" dirty="0">
                <a:cs typeface="Times New Roman" panose="02020603050405020304" pitchFamily="18" charset="0"/>
              </a:endParaRPr>
            </a:p>
          </p:txBody>
        </p:sp>
        <p:sp>
          <p:nvSpPr>
            <p:cNvPr id="11" name="Oval 16">
              <a:extLst>
                <a:ext uri="{FF2B5EF4-FFF2-40B4-BE49-F238E27FC236}">
                  <a16:creationId xmlns:a16="http://schemas.microsoft.com/office/drawing/2014/main" id="{7ECFF10D-3810-7646-9C54-3E5130A16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8563" y="3239484"/>
              <a:ext cx="465137" cy="4492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zh-TW" dirty="0">
                <a:cs typeface="Times New Roman" panose="02020603050405020304" pitchFamily="18" charset="0"/>
              </a:endParaRPr>
            </a:p>
          </p:txBody>
        </p:sp>
        <p:sp>
          <p:nvSpPr>
            <p:cNvPr id="12" name="Line 17">
              <a:extLst>
                <a:ext uri="{FF2B5EF4-FFF2-40B4-BE49-F238E27FC236}">
                  <a16:creationId xmlns:a16="http://schemas.microsoft.com/office/drawing/2014/main" id="{0A99F1E2-069F-1043-8EEC-CBEF9A4D18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8288" y="2896584"/>
              <a:ext cx="203200" cy="349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87D20E5-5F56-1F46-80F2-32523DEDAAA2}"/>
              </a:ext>
            </a:extLst>
          </p:cNvPr>
          <p:cNvGrpSpPr/>
          <p:nvPr/>
        </p:nvGrpSpPr>
        <p:grpSpPr>
          <a:xfrm>
            <a:off x="779379" y="3968238"/>
            <a:ext cx="7832725" cy="2030413"/>
            <a:chOff x="539750" y="2276475"/>
            <a:chExt cx="7832725" cy="2030413"/>
          </a:xfrm>
        </p:grpSpPr>
        <p:sp>
          <p:nvSpPr>
            <p:cNvPr id="14" name="Oval 3">
              <a:extLst>
                <a:ext uri="{FF2B5EF4-FFF2-40B4-BE49-F238E27FC236}">
                  <a16:creationId xmlns:a16="http://schemas.microsoft.com/office/drawing/2014/main" id="{A5BA4DEE-8AE9-0C49-9AC7-DEE54301CB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50" y="2368550"/>
              <a:ext cx="465138" cy="4492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zh-TW" dirty="0">
                <a:cs typeface="Times New Roman" panose="02020603050405020304" pitchFamily="18" charset="0"/>
              </a:endParaRPr>
            </a:p>
          </p:txBody>
        </p:sp>
        <p:sp>
          <p:nvSpPr>
            <p:cNvPr id="15" name="Oval 4">
              <a:extLst>
                <a:ext uri="{FF2B5EF4-FFF2-40B4-BE49-F238E27FC236}">
                  <a16:creationId xmlns:a16="http://schemas.microsoft.com/office/drawing/2014/main" id="{2F39933E-1496-B341-B7F4-DCB190B78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3138" y="3106738"/>
              <a:ext cx="465137" cy="4492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zh-TW" dirty="0">
                <a:cs typeface="Times New Roman" panose="02020603050405020304" pitchFamily="18" charset="0"/>
              </a:endParaRPr>
            </a:p>
          </p:txBody>
        </p:sp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E876E633-806F-9549-92ED-A1B7DF952A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0813" y="3844925"/>
              <a:ext cx="465137" cy="4492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zh-TW" dirty="0">
                <a:cs typeface="Times New Roman" panose="02020603050405020304" pitchFamily="18" charset="0"/>
              </a:endParaRPr>
            </a:p>
          </p:txBody>
        </p:sp>
        <p:sp>
          <p:nvSpPr>
            <p:cNvPr id="17" name="Line 6">
              <a:extLst>
                <a:ext uri="{FF2B5EF4-FFF2-40B4-BE49-F238E27FC236}">
                  <a16:creationId xmlns:a16="http://schemas.microsoft.com/office/drawing/2014/main" id="{3ECEBAD4-CBC2-A64E-B166-3BE8BBA2C2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3125" y="2789238"/>
              <a:ext cx="203200" cy="347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18" name="Line 7">
              <a:extLst>
                <a:ext uri="{FF2B5EF4-FFF2-40B4-BE49-F238E27FC236}">
                  <a16:creationId xmlns:a16="http://schemas.microsoft.com/office/drawing/2014/main" id="{77526E8B-85FE-D14C-8CC2-CB476448B2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6513" y="3527425"/>
              <a:ext cx="203200" cy="347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19" name="Oval 8">
              <a:extLst>
                <a:ext uri="{FF2B5EF4-FFF2-40B4-BE49-F238E27FC236}">
                  <a16:creationId xmlns:a16="http://schemas.microsoft.com/office/drawing/2014/main" id="{28855868-90C6-A445-829B-4CE3ACA5F2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9825" y="2322513"/>
              <a:ext cx="465138" cy="4492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zh-TW" dirty="0">
                <a:cs typeface="Times New Roman" panose="02020603050405020304" pitchFamily="18" charset="0"/>
              </a:endParaRPr>
            </a:p>
          </p:txBody>
        </p:sp>
        <p:sp>
          <p:nvSpPr>
            <p:cNvPr id="20" name="Oval 9">
              <a:extLst>
                <a:ext uri="{FF2B5EF4-FFF2-40B4-BE49-F238E27FC236}">
                  <a16:creationId xmlns:a16="http://schemas.microsoft.com/office/drawing/2014/main" id="{3EFE4DD1-C7C6-0240-8A0A-0D9420237D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3213" y="3060700"/>
              <a:ext cx="465137" cy="4492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zh-TW" dirty="0">
                <a:cs typeface="Times New Roman" panose="02020603050405020304" pitchFamily="18" charset="0"/>
              </a:endParaRPr>
            </a:p>
          </p:txBody>
        </p:sp>
        <p:sp>
          <p:nvSpPr>
            <p:cNvPr id="21" name="Line 10">
              <a:extLst>
                <a:ext uri="{FF2B5EF4-FFF2-40B4-BE49-F238E27FC236}">
                  <a16:creationId xmlns:a16="http://schemas.microsoft.com/office/drawing/2014/main" id="{1BE685A7-7E39-5D4B-94A5-A343A7833B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3200" y="2743200"/>
              <a:ext cx="203200" cy="347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22" name="Oval 11">
              <a:extLst>
                <a:ext uri="{FF2B5EF4-FFF2-40B4-BE49-F238E27FC236}">
                  <a16:creationId xmlns:a16="http://schemas.microsoft.com/office/drawing/2014/main" id="{CDF8D326-948A-9E43-9882-E920507349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5" y="3857625"/>
              <a:ext cx="465138" cy="4492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zh-TW" dirty="0">
                <a:cs typeface="Times New Roman" panose="02020603050405020304" pitchFamily="18" charset="0"/>
              </a:endParaRPr>
            </a:p>
          </p:txBody>
        </p:sp>
        <p:sp>
          <p:nvSpPr>
            <p:cNvPr id="23" name="Line 12">
              <a:extLst>
                <a:ext uri="{FF2B5EF4-FFF2-40B4-BE49-F238E27FC236}">
                  <a16:creationId xmlns:a16="http://schemas.microsoft.com/office/drawing/2014/main" id="{38ABD451-FD45-0648-B362-D08B801DC6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73363" y="3486150"/>
              <a:ext cx="219075" cy="390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24" name="Oval 13">
              <a:extLst>
                <a:ext uri="{FF2B5EF4-FFF2-40B4-BE49-F238E27FC236}">
                  <a16:creationId xmlns:a16="http://schemas.microsoft.com/office/drawing/2014/main" id="{D3AE89B6-4BD1-1648-8898-E42E42AE7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5613" y="2292350"/>
              <a:ext cx="465137" cy="4492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zh-TW" dirty="0">
                <a:cs typeface="Times New Roman" panose="02020603050405020304" pitchFamily="18" charset="0"/>
              </a:endParaRPr>
            </a:p>
          </p:txBody>
        </p:sp>
        <p:sp>
          <p:nvSpPr>
            <p:cNvPr id="25" name="Oval 14">
              <a:extLst>
                <a:ext uri="{FF2B5EF4-FFF2-40B4-BE49-F238E27FC236}">
                  <a16:creationId xmlns:a16="http://schemas.microsoft.com/office/drawing/2014/main" id="{8E5F84E1-0677-B84E-8A7D-31635CE63D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3030538"/>
              <a:ext cx="465138" cy="4492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zh-TW" dirty="0">
                <a:cs typeface="Times New Roman" panose="02020603050405020304" pitchFamily="18" charset="0"/>
              </a:endParaRPr>
            </a:p>
          </p:txBody>
        </p:sp>
        <p:sp>
          <p:nvSpPr>
            <p:cNvPr id="26" name="Line 15">
              <a:extLst>
                <a:ext uri="{FF2B5EF4-FFF2-40B4-BE49-F238E27FC236}">
                  <a16:creationId xmlns:a16="http://schemas.microsoft.com/office/drawing/2014/main" id="{21CD6322-8C83-3C4E-8F71-25CE096DF0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8988" y="2713038"/>
              <a:ext cx="203200" cy="347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27" name="Oval 16">
              <a:extLst>
                <a:ext uri="{FF2B5EF4-FFF2-40B4-BE49-F238E27FC236}">
                  <a16:creationId xmlns:a16="http://schemas.microsoft.com/office/drawing/2014/main" id="{B54609CA-6CEA-A04A-AE9C-49F99FD37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163" y="3057525"/>
              <a:ext cx="465137" cy="4492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zh-TW" dirty="0">
                <a:cs typeface="Times New Roman" panose="02020603050405020304" pitchFamily="18" charset="0"/>
              </a:endParaRPr>
            </a:p>
          </p:txBody>
        </p:sp>
        <p:sp>
          <p:nvSpPr>
            <p:cNvPr id="28" name="Line 17">
              <a:extLst>
                <a:ext uri="{FF2B5EF4-FFF2-40B4-BE49-F238E27FC236}">
                  <a16:creationId xmlns:a16="http://schemas.microsoft.com/office/drawing/2014/main" id="{1E503541-C4C8-9249-A405-5C5FA47415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79888" y="2714625"/>
              <a:ext cx="203200" cy="349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29" name="Oval 18">
              <a:extLst>
                <a:ext uri="{FF2B5EF4-FFF2-40B4-BE49-F238E27FC236}">
                  <a16:creationId xmlns:a16="http://schemas.microsoft.com/office/drawing/2014/main" id="{98684106-6C0C-9D4D-B624-5A083429264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048375" y="2276475"/>
              <a:ext cx="465138" cy="4492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zh-TW" dirty="0">
                <a:cs typeface="Times New Roman" panose="02020603050405020304" pitchFamily="18" charset="0"/>
              </a:endParaRPr>
            </a:p>
          </p:txBody>
        </p:sp>
        <p:sp>
          <p:nvSpPr>
            <p:cNvPr id="30" name="Oval 19">
              <a:extLst>
                <a:ext uri="{FF2B5EF4-FFF2-40B4-BE49-F238E27FC236}">
                  <a16:creationId xmlns:a16="http://schemas.microsoft.com/office/drawing/2014/main" id="{827001FF-42FD-CE4E-9848-762B86F41B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614988" y="3014663"/>
              <a:ext cx="465137" cy="4492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zh-TW" dirty="0">
                <a:cs typeface="Times New Roman" panose="02020603050405020304" pitchFamily="18" charset="0"/>
              </a:endParaRPr>
            </a:p>
          </p:txBody>
        </p:sp>
        <p:sp>
          <p:nvSpPr>
            <p:cNvPr id="31" name="Line 20">
              <a:extLst>
                <a:ext uri="{FF2B5EF4-FFF2-40B4-BE49-F238E27FC236}">
                  <a16:creationId xmlns:a16="http://schemas.microsoft.com/office/drawing/2014/main" id="{8230C75D-12B4-8D4E-89F0-10C98E535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76938" y="2697163"/>
              <a:ext cx="203200" cy="347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32" name="Oval 21">
              <a:extLst>
                <a:ext uri="{FF2B5EF4-FFF2-40B4-BE49-F238E27FC236}">
                  <a16:creationId xmlns:a16="http://schemas.microsoft.com/office/drawing/2014/main" id="{0A044450-F48A-5743-89D1-C81B7D4459D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022975" y="3811588"/>
              <a:ext cx="465138" cy="4492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zh-TW" dirty="0">
                <a:cs typeface="Times New Roman" panose="02020603050405020304" pitchFamily="18" charset="0"/>
              </a:endParaRPr>
            </a:p>
          </p:txBody>
        </p:sp>
        <p:sp>
          <p:nvSpPr>
            <p:cNvPr id="33" name="Line 22">
              <a:extLst>
                <a:ext uri="{FF2B5EF4-FFF2-40B4-BE49-F238E27FC236}">
                  <a16:creationId xmlns:a16="http://schemas.microsoft.com/office/drawing/2014/main" id="{9A666C6F-554A-004B-BCB7-F5D264E815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30900" y="3440113"/>
              <a:ext cx="219075" cy="390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34" name="Oval 23">
              <a:extLst>
                <a:ext uri="{FF2B5EF4-FFF2-40B4-BE49-F238E27FC236}">
                  <a16:creationId xmlns:a16="http://schemas.microsoft.com/office/drawing/2014/main" id="{A6D3E3EC-2CE2-2D41-841B-5687B431293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7907338" y="2338388"/>
              <a:ext cx="465137" cy="4492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zh-TW" dirty="0">
                <a:cs typeface="Times New Roman" panose="02020603050405020304" pitchFamily="18" charset="0"/>
              </a:endParaRPr>
            </a:p>
          </p:txBody>
        </p:sp>
        <p:sp>
          <p:nvSpPr>
            <p:cNvPr id="35" name="Oval 24">
              <a:extLst>
                <a:ext uri="{FF2B5EF4-FFF2-40B4-BE49-F238E27FC236}">
                  <a16:creationId xmlns:a16="http://schemas.microsoft.com/office/drawing/2014/main" id="{F66FAA63-7E75-5D40-B6E5-D0FB8197E10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7473950" y="3060700"/>
              <a:ext cx="465138" cy="4492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zh-TW" dirty="0">
                <a:cs typeface="Times New Roman" panose="02020603050405020304" pitchFamily="18" charset="0"/>
              </a:endParaRPr>
            </a:p>
          </p:txBody>
        </p:sp>
        <p:sp>
          <p:nvSpPr>
            <p:cNvPr id="36" name="Oval 25">
              <a:extLst>
                <a:ext uri="{FF2B5EF4-FFF2-40B4-BE49-F238E27FC236}">
                  <a16:creationId xmlns:a16="http://schemas.microsoft.com/office/drawing/2014/main" id="{DEACA0F1-F340-EE44-9E93-9DA8BB74722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7026275" y="3798888"/>
              <a:ext cx="465138" cy="4492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zh-TW" dirty="0">
                <a:cs typeface="Times New Roman" panose="02020603050405020304" pitchFamily="18" charset="0"/>
              </a:endParaRPr>
            </a:p>
          </p:txBody>
        </p:sp>
        <p:sp>
          <p:nvSpPr>
            <p:cNvPr id="37" name="Line 26">
              <a:extLst>
                <a:ext uri="{FF2B5EF4-FFF2-40B4-BE49-F238E27FC236}">
                  <a16:creationId xmlns:a16="http://schemas.microsoft.com/office/drawing/2014/main" id="{2C0A653E-5B59-B444-9ACE-545CBE1DEE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35900" y="2743200"/>
              <a:ext cx="203200" cy="347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38" name="Line 27">
              <a:extLst>
                <a:ext uri="{FF2B5EF4-FFF2-40B4-BE49-F238E27FC236}">
                  <a16:creationId xmlns:a16="http://schemas.microsoft.com/office/drawing/2014/main" id="{B159A6BA-A258-E44A-86A8-0D3472FAAA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02513" y="3481388"/>
              <a:ext cx="203200" cy="347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</p:grpSp>
      <p:sp>
        <p:nvSpPr>
          <p:cNvPr id="44" name="Oval 16">
            <a:extLst>
              <a:ext uri="{FF2B5EF4-FFF2-40B4-BE49-F238E27FC236}">
                <a16:creationId xmlns:a16="http://schemas.microsoft.com/office/drawing/2014/main" id="{ABAB428C-E37C-654E-8566-DE9F89DC9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2198" y="2659060"/>
            <a:ext cx="465137" cy="44926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zh-TW" dirty="0"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C3C1004-4A5B-6E49-AABE-728B45256DD6}"/>
              </a:ext>
            </a:extLst>
          </p:cNvPr>
          <p:cNvSpPr/>
          <p:nvPr/>
        </p:nvSpPr>
        <p:spPr>
          <a:xfrm>
            <a:off x="493796" y="3222539"/>
            <a:ext cx="27334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ym typeface="Symbol" pitchFamily="2" charset="2"/>
              </a:rPr>
              <a:t>n = 0 or 1 </a:t>
            </a:r>
            <a:r>
              <a:rPr lang="en-US" altLang="zh-TW" sz="3200" dirty="0">
                <a:sym typeface="Wingdings" pitchFamily="2" charset="2"/>
              </a:rPr>
              <a:t> 1</a:t>
            </a:r>
            <a:r>
              <a:rPr lang="en-US" altLang="zh-TW" sz="3200" dirty="0">
                <a:sym typeface="Symbol" pitchFamily="2" charset="2"/>
              </a:rPr>
              <a:t> </a:t>
            </a:r>
            <a:endParaRPr lang="zh-TW" altLang="en-US" sz="32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AFADFD43-234A-CF42-9546-32D943751C69}"/>
              </a:ext>
            </a:extLst>
          </p:cNvPr>
          <p:cNvSpPr/>
          <p:nvPr/>
        </p:nvSpPr>
        <p:spPr>
          <a:xfrm>
            <a:off x="5984124" y="2627807"/>
            <a:ext cx="19816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ym typeface="Symbol" pitchFamily="2" charset="2"/>
              </a:rPr>
              <a:t>n = 2 </a:t>
            </a:r>
            <a:r>
              <a:rPr lang="en-US" altLang="zh-TW" sz="3200" dirty="0">
                <a:sym typeface="Wingdings" pitchFamily="2" charset="2"/>
              </a:rPr>
              <a:t> 2</a:t>
            </a:r>
            <a:r>
              <a:rPr lang="en-US" altLang="zh-TW" sz="3200" dirty="0">
                <a:sym typeface="Symbol" pitchFamily="2" charset="2"/>
              </a:rPr>
              <a:t> </a:t>
            </a:r>
            <a:endParaRPr lang="zh-TW" altLang="en-US" sz="32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9C42E6E9-D74B-A140-A3F5-C77194020119}"/>
              </a:ext>
            </a:extLst>
          </p:cNvPr>
          <p:cNvSpPr/>
          <p:nvPr/>
        </p:nvSpPr>
        <p:spPr>
          <a:xfrm>
            <a:off x="3331667" y="5848423"/>
            <a:ext cx="1879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ym typeface="Symbol" pitchFamily="2" charset="2"/>
              </a:rPr>
              <a:t>n = 3 </a:t>
            </a:r>
            <a:r>
              <a:rPr lang="en-US" altLang="zh-TW" sz="3200" dirty="0">
                <a:sym typeface="Wingdings" pitchFamily="2" charset="2"/>
              </a:rPr>
              <a:t> 5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16533242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頁尾版面配置區 4">
            <a:extLst>
              <a:ext uri="{FF2B5EF4-FFF2-40B4-BE49-F238E27FC236}">
                <a16:creationId xmlns:a16="http://schemas.microsoft.com/office/drawing/2014/main" id="{027F3BE3-D1D2-3245-AE96-310CA33F3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dirty="0"/>
              <a:t>CHAPTER 5</a:t>
            </a:r>
          </a:p>
        </p:txBody>
      </p:sp>
      <p:sp>
        <p:nvSpPr>
          <p:cNvPr id="115714" name="投影片編號版面配置區 5">
            <a:extLst>
              <a:ext uri="{FF2B5EF4-FFF2-40B4-BE49-F238E27FC236}">
                <a16:creationId xmlns:a16="http://schemas.microsoft.com/office/drawing/2014/main" id="{1E2989F9-7C58-E543-9AA8-2FC77B565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53B09A6B-71F2-EE4F-A894-572A5175F115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149</a:t>
            </a:fld>
            <a:endParaRPr lang="en-US" altLang="zh-TW" sz="1400"/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41C05516-B1F1-494B-8B93-709A635FDE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50" y="25400"/>
            <a:ext cx="7772400" cy="1143000"/>
          </a:xfrm>
        </p:spPr>
        <p:txBody>
          <a:bodyPr/>
          <a:lstStyle/>
          <a:p>
            <a:pPr algn="ctr" eaLnBrk="1" hangingPunct="1"/>
            <a:r>
              <a:rPr lang="en-US" altLang="zh-TW" dirty="0"/>
              <a:t>Distinct Binary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716" name="Rectangle 3">
                <a:extLst>
                  <a:ext uri="{FF2B5EF4-FFF2-40B4-BE49-F238E27FC236}">
                    <a16:creationId xmlns:a16="http://schemas.microsoft.com/office/drawing/2014/main" id="{6DEC0002-594D-1842-8340-84A28BBDD156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66750" y="1339850"/>
                <a:ext cx="7772400" cy="4114800"/>
              </a:xfrm>
            </p:spPr>
            <p:txBody>
              <a:bodyPr/>
              <a:lstStyle/>
              <a:p>
                <a:pPr eaLnBrk="1" hangingPunct="1"/>
                <a:r>
                  <a:rPr lang="en-US" altLang="zh-TW" dirty="0">
                    <a:sym typeface="Wingdings" pitchFamily="2" charset="2"/>
                  </a:rPr>
                  <a:t>n = 4  14</a:t>
                </a:r>
              </a:p>
              <a:p>
                <a:pPr eaLnBrk="1" hangingPunct="1"/>
                <a:r>
                  <a:rPr lang="en-US" altLang="zh-TW" dirty="0">
                    <a:sym typeface="Wingdings" pitchFamily="2" charset="2"/>
                  </a:rPr>
                  <a:t>…</a:t>
                </a:r>
              </a:p>
              <a:p>
                <a:pPr eaLnBrk="1" hangingPunct="1"/>
                <a:endParaRPr lang="en-US" altLang="zh-TW" dirty="0">
                  <a:sym typeface="Wingdings" pitchFamily="2" charset="2"/>
                </a:endParaRPr>
              </a:p>
              <a:p>
                <a:pPr eaLnBrk="1" hangingPunct="1"/>
                <a:r>
                  <a:rPr lang="en-US" altLang="zh-TW" dirty="0">
                    <a:sym typeface="Wingdings" pitchFamily="2" charset="2"/>
                  </a:rPr>
                  <a:t>Recursion:</a:t>
                </a:r>
              </a:p>
              <a:p>
                <a:pPr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𝑏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TW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=0</m:t>
                        </m:r>
                      </m:sub>
                      <m:sup>
                        <m:r>
                          <a:rPr lang="en-US" altLang="zh-TW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𝑖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−1</m:t>
                            </m:r>
                          </m:sub>
                        </m:sSub>
                      </m:e>
                    </m:nary>
                  </m:oMath>
                </a14:m>
                <a:endParaRPr lang="en-US" altLang="zh-TW" dirty="0">
                  <a:sym typeface="Wingdings" pitchFamily="2" charset="2"/>
                </a:endParaRPr>
              </a:p>
              <a:p>
                <a:pPr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𝑏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0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sym typeface="Wingdings" pitchFamily="2" charset="2"/>
                      </a:rPr>
                      <m:t>=1</m:t>
                    </m:r>
                  </m:oMath>
                </a14:m>
                <a:endParaRPr lang="en-US" altLang="zh-TW" dirty="0">
                  <a:sym typeface="Wingdings" pitchFamily="2" charset="2"/>
                </a:endParaRPr>
              </a:p>
              <a:p>
                <a:pPr eaLnBrk="1" hangingPunct="1"/>
                <a:r>
                  <a:rPr lang="en-US" altLang="zh-TW" dirty="0">
                    <a:sym typeface="Wingdings" pitchFamily="2" charset="2"/>
                  </a:rPr>
                  <a:t>…</a:t>
                </a:r>
              </a:p>
              <a:p>
                <a:pPr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𝑏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altLang="zh-TW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+1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altLang="zh-TW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2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𝑛</m:t>
                          </m:r>
                        </m:e>
                      </m:mr>
                      <m:m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𝑛</m:t>
                          </m:r>
                        </m:e>
                      </m:mr>
                    </m:m>
                    <m:r>
                      <a:rPr lang="en-US" altLang="zh-TW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endParaRPr lang="en-US" altLang="zh-TW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15716" name="Rectangle 3">
                <a:extLst>
                  <a:ext uri="{FF2B5EF4-FFF2-40B4-BE49-F238E27FC236}">
                    <a16:creationId xmlns:a16="http://schemas.microsoft.com/office/drawing/2014/main" id="{6DEC0002-594D-1842-8340-84A28BBDD1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66750" y="1339850"/>
                <a:ext cx="7772400" cy="4114800"/>
              </a:xfrm>
              <a:blipFill>
                <a:blip r:embed="rId2"/>
                <a:stretch>
                  <a:fillRect l="-653" t="-1846" b="-2492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三角形 1">
            <a:extLst>
              <a:ext uri="{FF2B5EF4-FFF2-40B4-BE49-F238E27FC236}">
                <a16:creationId xmlns:a16="http://schemas.microsoft.com/office/drawing/2014/main" id="{1D7F0C0D-D3CB-5D42-AB41-BB59901B77AD}"/>
              </a:ext>
            </a:extLst>
          </p:cNvPr>
          <p:cNvSpPr/>
          <p:nvPr/>
        </p:nvSpPr>
        <p:spPr bwMode="auto">
          <a:xfrm>
            <a:off x="4740983" y="1910831"/>
            <a:ext cx="2082548" cy="1489075"/>
          </a:xfrm>
          <a:prstGeom prst="triangl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39" name="Oval 3">
            <a:extLst>
              <a:ext uri="{FF2B5EF4-FFF2-40B4-BE49-F238E27FC236}">
                <a16:creationId xmlns:a16="http://schemas.microsoft.com/office/drawing/2014/main" id="{A7425EF3-4435-CF48-99D2-C4E79B7A57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4139" y="1168400"/>
            <a:ext cx="465138" cy="44926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zh-TW" dirty="0">
              <a:cs typeface="Times New Roman" panose="02020603050405020304" pitchFamily="18" charset="0"/>
            </a:endParaRPr>
          </a:p>
        </p:txBody>
      </p:sp>
      <p:sp>
        <p:nvSpPr>
          <p:cNvPr id="40" name="三角形 39">
            <a:extLst>
              <a:ext uri="{FF2B5EF4-FFF2-40B4-BE49-F238E27FC236}">
                <a16:creationId xmlns:a16="http://schemas.microsoft.com/office/drawing/2014/main" id="{7EA7DC16-26BC-954F-B06B-D6CFE740D79A}"/>
              </a:ext>
            </a:extLst>
          </p:cNvPr>
          <p:cNvSpPr/>
          <p:nvPr/>
        </p:nvSpPr>
        <p:spPr bwMode="auto">
          <a:xfrm>
            <a:off x="6885568" y="1919710"/>
            <a:ext cx="2082548" cy="1489075"/>
          </a:xfrm>
          <a:prstGeom prst="triangl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4DA49B87-3C8D-3C46-9F2D-01A71E3F89E1}"/>
              </a:ext>
            </a:extLst>
          </p:cNvPr>
          <p:cNvCxnSpPr>
            <a:stCxn id="39" idx="3"/>
            <a:endCxn id="2" idx="0"/>
          </p:cNvCxnSpPr>
          <p:nvPr/>
        </p:nvCxnSpPr>
        <p:spPr bwMode="auto">
          <a:xfrm flipH="1">
            <a:off x="5782257" y="1551870"/>
            <a:ext cx="770000" cy="35896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9A8FC58C-8F35-3F41-AAF8-2C5BF9ECA820}"/>
              </a:ext>
            </a:extLst>
          </p:cNvPr>
          <p:cNvCxnSpPr>
            <a:stCxn id="39" idx="5"/>
            <a:endCxn id="40" idx="0"/>
          </p:cNvCxnSpPr>
          <p:nvPr/>
        </p:nvCxnSpPr>
        <p:spPr bwMode="auto">
          <a:xfrm>
            <a:off x="6881159" y="1551870"/>
            <a:ext cx="1045683" cy="3678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F801E9CC-8E80-0543-ADD8-C5DBB287DE17}"/>
              </a:ext>
            </a:extLst>
          </p:cNvPr>
          <p:cNvSpPr/>
          <p:nvPr/>
        </p:nvSpPr>
        <p:spPr>
          <a:xfrm>
            <a:off x="4366846" y="3571356"/>
            <a:ext cx="19816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ym typeface="Symbol" pitchFamily="2" charset="2"/>
              </a:rPr>
              <a:t>n = 0 </a:t>
            </a:r>
            <a:r>
              <a:rPr lang="en-US" altLang="zh-TW" sz="3200" dirty="0">
                <a:sym typeface="Wingdings" pitchFamily="2" charset="2"/>
              </a:rPr>
              <a:t> 1</a:t>
            </a:r>
            <a:r>
              <a:rPr lang="en-US" altLang="zh-TW" sz="3200" dirty="0">
                <a:sym typeface="Symbol" pitchFamily="2" charset="2"/>
              </a:rPr>
              <a:t> </a:t>
            </a:r>
            <a:endParaRPr lang="zh-TW" altLang="en-US" sz="32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D0DC289-A21E-874B-8C3D-72DD58947361}"/>
              </a:ext>
            </a:extLst>
          </p:cNvPr>
          <p:cNvSpPr/>
          <p:nvPr/>
        </p:nvSpPr>
        <p:spPr>
          <a:xfrm>
            <a:off x="6949277" y="3585434"/>
            <a:ext cx="1879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ym typeface="Symbol" pitchFamily="2" charset="2"/>
              </a:rPr>
              <a:t>n = 3 </a:t>
            </a:r>
            <a:r>
              <a:rPr lang="en-US" altLang="zh-TW" sz="3200" dirty="0">
                <a:sym typeface="Wingdings" pitchFamily="2" charset="2"/>
              </a:rPr>
              <a:t> 5</a:t>
            </a:r>
            <a:endParaRPr lang="zh-TW" altLang="en-US" sz="32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72DD4235-6A4A-BD45-B4F1-A4286595F658}"/>
              </a:ext>
            </a:extLst>
          </p:cNvPr>
          <p:cNvSpPr/>
          <p:nvPr/>
        </p:nvSpPr>
        <p:spPr>
          <a:xfrm>
            <a:off x="4366846" y="4220726"/>
            <a:ext cx="1879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ym typeface="Symbol" pitchFamily="2" charset="2"/>
              </a:rPr>
              <a:t>n = 1 </a:t>
            </a:r>
            <a:r>
              <a:rPr lang="en-US" altLang="zh-TW" sz="3200" dirty="0">
                <a:sym typeface="Wingdings" pitchFamily="2" charset="2"/>
              </a:rPr>
              <a:t> 1</a:t>
            </a:r>
            <a:endParaRPr lang="zh-TW" altLang="en-US" sz="32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0626BCAE-4316-4E44-8CAB-C52636356F8F}"/>
              </a:ext>
            </a:extLst>
          </p:cNvPr>
          <p:cNvSpPr/>
          <p:nvPr/>
        </p:nvSpPr>
        <p:spPr>
          <a:xfrm>
            <a:off x="6941022" y="4220726"/>
            <a:ext cx="1879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ym typeface="Symbol" pitchFamily="2" charset="2"/>
              </a:rPr>
              <a:t>n = 2 </a:t>
            </a:r>
            <a:r>
              <a:rPr lang="en-US" altLang="zh-TW" sz="3200" dirty="0">
                <a:sym typeface="Wingdings" pitchFamily="2" charset="2"/>
              </a:rPr>
              <a:t> 2</a:t>
            </a:r>
            <a:endParaRPr lang="zh-TW" altLang="en-US" sz="32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DC0C1BCE-C22E-D04C-B000-E68B617A029B}"/>
              </a:ext>
            </a:extLst>
          </p:cNvPr>
          <p:cNvSpPr/>
          <p:nvPr/>
        </p:nvSpPr>
        <p:spPr>
          <a:xfrm>
            <a:off x="4366846" y="4852876"/>
            <a:ext cx="1879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ym typeface="Symbol" pitchFamily="2" charset="2"/>
              </a:rPr>
              <a:t>n = 2 </a:t>
            </a:r>
            <a:r>
              <a:rPr lang="en-US" altLang="zh-TW" sz="3200" dirty="0">
                <a:sym typeface="Wingdings" pitchFamily="2" charset="2"/>
              </a:rPr>
              <a:t> 2</a:t>
            </a:r>
            <a:endParaRPr lang="zh-TW" altLang="en-US" sz="32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2D2B4FC-A559-A24E-B443-54AE896267E0}"/>
              </a:ext>
            </a:extLst>
          </p:cNvPr>
          <p:cNvSpPr/>
          <p:nvPr/>
        </p:nvSpPr>
        <p:spPr>
          <a:xfrm>
            <a:off x="6941022" y="4852876"/>
            <a:ext cx="1879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ym typeface="Symbol" pitchFamily="2" charset="2"/>
              </a:rPr>
              <a:t>n = 1 </a:t>
            </a:r>
            <a:r>
              <a:rPr lang="en-US" altLang="zh-TW" sz="3200" dirty="0">
                <a:sym typeface="Wingdings" pitchFamily="2" charset="2"/>
              </a:rPr>
              <a:t> 1</a:t>
            </a:r>
            <a:endParaRPr lang="zh-TW" altLang="en-US" sz="32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A09136EB-710A-7949-8044-B34322E4BB3D}"/>
              </a:ext>
            </a:extLst>
          </p:cNvPr>
          <p:cNvSpPr/>
          <p:nvPr/>
        </p:nvSpPr>
        <p:spPr>
          <a:xfrm>
            <a:off x="4344404" y="5437651"/>
            <a:ext cx="1879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ym typeface="Symbol" pitchFamily="2" charset="2"/>
              </a:rPr>
              <a:t>n = 3 </a:t>
            </a:r>
            <a:r>
              <a:rPr lang="en-US" altLang="zh-TW" sz="3200" dirty="0">
                <a:sym typeface="Wingdings" pitchFamily="2" charset="2"/>
              </a:rPr>
              <a:t> 5</a:t>
            </a:r>
            <a:endParaRPr lang="zh-TW" altLang="en-US" sz="32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F1D02995-B27F-3A46-8166-343477034D0D}"/>
              </a:ext>
            </a:extLst>
          </p:cNvPr>
          <p:cNvSpPr/>
          <p:nvPr/>
        </p:nvSpPr>
        <p:spPr>
          <a:xfrm>
            <a:off x="6918580" y="5437651"/>
            <a:ext cx="1879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ym typeface="Symbol" pitchFamily="2" charset="2"/>
              </a:rPr>
              <a:t>n = 0 </a:t>
            </a:r>
            <a:r>
              <a:rPr lang="en-US" altLang="zh-TW" sz="3200" dirty="0">
                <a:sym typeface="Wingdings" pitchFamily="2" charset="2"/>
              </a:rPr>
              <a:t> 1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17535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標題 1">
            <a:extLst>
              <a:ext uri="{FF2B5EF4-FFF2-40B4-BE49-F238E27FC236}">
                <a16:creationId xmlns:a16="http://schemas.microsoft.com/office/drawing/2014/main" id="{35CDF0D0-3B99-4145-9402-8A4F4BF830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How many fields are wasted?</a:t>
            </a:r>
            <a:endParaRPr lang="zh-TW" altLang="en-US"/>
          </a:p>
        </p:txBody>
      </p:sp>
      <p:sp>
        <p:nvSpPr>
          <p:cNvPr id="25602" name="頁尾版面配置區 2">
            <a:extLst>
              <a:ext uri="{FF2B5EF4-FFF2-40B4-BE49-F238E27FC236}">
                <a16:creationId xmlns:a16="http://schemas.microsoft.com/office/drawing/2014/main" id="{CA4D70A3-3040-CD42-955B-F03FE826E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25603" name="投影片編號版面配置區 3">
            <a:extLst>
              <a:ext uri="{FF2B5EF4-FFF2-40B4-BE49-F238E27FC236}">
                <a16:creationId xmlns:a16="http://schemas.microsoft.com/office/drawing/2014/main" id="{05ECB63C-38B7-4946-8673-EBECFB9C8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38CD417F-E9F4-C24F-AB26-CA29A53D9863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15</a:t>
            </a:fld>
            <a:endParaRPr lang="en-US" altLang="zh-TW" sz="1400"/>
          </a:p>
        </p:txBody>
      </p:sp>
      <p:sp>
        <p:nvSpPr>
          <p:cNvPr id="25604" name="Rectangle 4">
            <a:extLst>
              <a:ext uri="{FF2B5EF4-FFF2-40B4-BE49-F238E27FC236}">
                <a16:creationId xmlns:a16="http://schemas.microsoft.com/office/drawing/2014/main" id="{2EA0CD6F-A987-494E-8A8E-46D4670ED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5" y="1752600"/>
            <a:ext cx="8483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dirty="0"/>
              <a:t>If </a:t>
            </a:r>
            <a:r>
              <a:rPr lang="en-US" altLang="zh-TW" i="1" dirty="0"/>
              <a:t>T</a:t>
            </a:r>
            <a:r>
              <a:rPr lang="en-US" altLang="zh-TW" dirty="0"/>
              <a:t> is a </a:t>
            </a:r>
            <a:r>
              <a:rPr lang="en-US" altLang="zh-TW" i="1" dirty="0"/>
              <a:t>k</a:t>
            </a:r>
            <a:r>
              <a:rPr lang="en-US" altLang="zh-TW" dirty="0"/>
              <a:t>-</a:t>
            </a:r>
            <a:r>
              <a:rPr lang="en-US" altLang="zh-TW" dirty="0" err="1"/>
              <a:t>ary</a:t>
            </a:r>
            <a:r>
              <a:rPr lang="en-US" altLang="zh-TW" dirty="0"/>
              <a:t> tree (i.e., a tree of degree </a:t>
            </a:r>
            <a:r>
              <a:rPr lang="en-US" altLang="zh-TW" i="1" dirty="0"/>
              <a:t>k</a:t>
            </a:r>
            <a:r>
              <a:rPr lang="en-US" altLang="zh-TW" dirty="0"/>
              <a:t>) with n nodes, each having a fixed size, </a:t>
            </a:r>
            <a:r>
              <a:rPr lang="en-US" altLang="zh-TW" dirty="0">
                <a:solidFill>
                  <a:schemeClr val="bg1"/>
                </a:solidFill>
              </a:rPr>
              <a:t>then </a:t>
            </a:r>
            <a:r>
              <a:rPr lang="en-US" altLang="zh-TW" i="1" dirty="0">
                <a:solidFill>
                  <a:schemeClr val="bg1"/>
                </a:solidFill>
              </a:rPr>
              <a:t>n</a:t>
            </a:r>
            <a:r>
              <a:rPr lang="en-US" altLang="zh-TW" dirty="0">
                <a:solidFill>
                  <a:schemeClr val="bg1"/>
                </a:solidFill>
              </a:rPr>
              <a:t>(</a:t>
            </a:r>
            <a:r>
              <a:rPr lang="en-US" altLang="zh-TW" i="1" dirty="0">
                <a:solidFill>
                  <a:schemeClr val="bg1"/>
                </a:solidFill>
              </a:rPr>
              <a:t>k</a:t>
            </a:r>
            <a:r>
              <a:rPr lang="en-US" altLang="zh-TW" dirty="0">
                <a:solidFill>
                  <a:schemeClr val="bg1"/>
                </a:solidFill>
              </a:rPr>
              <a:t>-1)+1 of the </a:t>
            </a:r>
            <a:r>
              <a:rPr lang="en-US" altLang="zh-TW" dirty="0" err="1">
                <a:solidFill>
                  <a:schemeClr val="bg1"/>
                </a:solidFill>
              </a:rPr>
              <a:t>nk</a:t>
            </a:r>
            <a:r>
              <a:rPr lang="en-US" altLang="zh-TW" dirty="0">
                <a:solidFill>
                  <a:schemeClr val="bg1"/>
                </a:solidFill>
              </a:rPr>
              <a:t> child fields are 0,</a:t>
            </a:r>
            <a:r>
              <a:rPr lang="en-US" altLang="zh-TW" dirty="0"/>
              <a:t> n </a:t>
            </a:r>
            <a:r>
              <a:rPr lang="zh-TW" altLang="en-US" dirty="0"/>
              <a:t>≥</a:t>
            </a:r>
            <a:r>
              <a:rPr lang="en-US" altLang="zh-TW" dirty="0"/>
              <a:t> 1.</a:t>
            </a:r>
            <a:endParaRPr lang="zh-TW" altLang="en-US" dirty="0">
              <a:hlinkClick r:id="rId2"/>
            </a:endParaRPr>
          </a:p>
          <a:p>
            <a:pPr eaLnBrk="1" hangingPunct="1"/>
            <a:endParaRPr lang="en-US" altLang="zh-TW" dirty="0"/>
          </a:p>
          <a:p>
            <a:pPr eaLnBrk="1" hangingPunct="1"/>
            <a:r>
              <a:rPr lang="en-US" altLang="zh-TW" dirty="0"/>
              <a:t>How many fields are created?</a:t>
            </a:r>
          </a:p>
          <a:p>
            <a:pPr eaLnBrk="1" hangingPunct="1"/>
            <a:r>
              <a:rPr lang="en-US" altLang="zh-TW" dirty="0"/>
              <a:t>How many fields are used?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頁尾版面配置區 4">
            <a:extLst>
              <a:ext uri="{FF2B5EF4-FFF2-40B4-BE49-F238E27FC236}">
                <a16:creationId xmlns:a16="http://schemas.microsoft.com/office/drawing/2014/main" id="{027F3BE3-D1D2-3245-AE96-310CA33F3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115714" name="投影片編號版面配置區 5">
            <a:extLst>
              <a:ext uri="{FF2B5EF4-FFF2-40B4-BE49-F238E27FC236}">
                <a16:creationId xmlns:a16="http://schemas.microsoft.com/office/drawing/2014/main" id="{1E2989F9-7C58-E543-9AA8-2FC77B565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53B09A6B-71F2-EE4F-A894-572A5175F115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150</a:t>
            </a:fld>
            <a:endParaRPr lang="en-US" altLang="zh-TW" sz="1400"/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41C05516-B1F1-494B-8B93-709A635FDE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50" y="25400"/>
            <a:ext cx="7772400" cy="1143000"/>
          </a:xfrm>
        </p:spPr>
        <p:txBody>
          <a:bodyPr/>
          <a:lstStyle/>
          <a:p>
            <a:pPr algn="ctr" eaLnBrk="1" hangingPunct="1"/>
            <a:r>
              <a:rPr lang="en-US" altLang="zh-TW" dirty="0"/>
              <a:t>Distinct Binary Trees</a:t>
            </a:r>
          </a:p>
        </p:txBody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6DEC0002-594D-1842-8340-84A28BBDD1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6750" y="1339850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zh-TW" dirty="0">
                <a:sym typeface="Symbol" pitchFamily="2" charset="2"/>
              </a:rPr>
              <a:t>In Section 5.3 we introduced preorder, </a:t>
            </a:r>
            <a:r>
              <a:rPr lang="en-US" altLang="zh-TW" dirty="0" err="1">
                <a:sym typeface="Symbol" pitchFamily="2" charset="2"/>
              </a:rPr>
              <a:t>inorder</a:t>
            </a:r>
            <a:r>
              <a:rPr lang="en-US" altLang="zh-TW" dirty="0">
                <a:sym typeface="Symbol" pitchFamily="2" charset="2"/>
              </a:rPr>
              <a:t>, and </a:t>
            </a:r>
            <a:r>
              <a:rPr lang="en-US" altLang="zh-TW" dirty="0" err="1">
                <a:sym typeface="Symbol" pitchFamily="2" charset="2"/>
              </a:rPr>
              <a:t>postorder</a:t>
            </a:r>
            <a:r>
              <a:rPr lang="en-US" altLang="zh-TW" dirty="0">
                <a:sym typeface="Symbol" pitchFamily="2" charset="2"/>
              </a:rPr>
              <a:t> traversal of a binary tree. Now suppose we are </a:t>
            </a:r>
            <a:r>
              <a:rPr lang="en-US" altLang="zh-TW" dirty="0">
                <a:solidFill>
                  <a:srgbClr val="0070C0"/>
                </a:solidFill>
                <a:sym typeface="Symbol" pitchFamily="2" charset="2"/>
              </a:rPr>
              <a:t>given</a:t>
            </a:r>
            <a:r>
              <a:rPr lang="en-US" altLang="zh-TW" dirty="0">
                <a:sym typeface="Symbol" pitchFamily="2" charset="2"/>
              </a:rPr>
              <a:t> a sequence (e.g., </a:t>
            </a:r>
            <a:r>
              <a:rPr lang="en-US" altLang="zh-TW" dirty="0" err="1">
                <a:solidFill>
                  <a:srgbClr val="0070C0"/>
                </a:solidFill>
                <a:sym typeface="Symbol" pitchFamily="2" charset="2"/>
              </a:rPr>
              <a:t>inorder</a:t>
            </a:r>
            <a:r>
              <a:rPr lang="en-US" altLang="zh-TW" dirty="0">
                <a:solidFill>
                  <a:srgbClr val="0070C0"/>
                </a:solidFill>
                <a:sym typeface="Symbol" pitchFamily="2" charset="2"/>
              </a:rPr>
              <a:t> sequence</a:t>
            </a:r>
            <a:r>
              <a:rPr lang="en-US" altLang="zh-TW" dirty="0">
                <a:sym typeface="Symbol" pitchFamily="2" charset="2"/>
              </a:rPr>
              <a:t> BCAEDGHFI), does the sequence </a:t>
            </a:r>
            <a:r>
              <a:rPr lang="en-US" altLang="zh-TW" dirty="0">
                <a:solidFill>
                  <a:srgbClr val="C00000"/>
                </a:solidFill>
                <a:sym typeface="Symbol" pitchFamily="2" charset="2"/>
              </a:rPr>
              <a:t>uniquely define a binary tree</a:t>
            </a:r>
            <a:r>
              <a:rPr lang="en-US" altLang="zh-TW" dirty="0">
                <a:sym typeface="Symbol" pitchFamily="2" charset="2"/>
              </a:rPr>
              <a:t>?</a:t>
            </a: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9B32BB71-C370-DA4A-9039-A408B44C5D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9701" y="4456767"/>
            <a:ext cx="476649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 err="1"/>
              <a:t>inorder</a:t>
            </a:r>
            <a:r>
              <a:rPr lang="en-US" altLang="zh-TW" sz="2800" dirty="0"/>
              <a:t>:	B C A E D G H F I</a:t>
            </a:r>
          </a:p>
        </p:txBody>
      </p:sp>
    </p:spTree>
    <p:extLst>
      <p:ext uri="{BB962C8B-B14F-4D97-AF65-F5344CB8AC3E}">
        <p14:creationId xmlns:p14="http://schemas.microsoft.com/office/powerpoint/2010/main" val="153682191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頁尾版面配置區 2">
            <a:extLst>
              <a:ext uri="{FF2B5EF4-FFF2-40B4-BE49-F238E27FC236}">
                <a16:creationId xmlns:a16="http://schemas.microsoft.com/office/drawing/2014/main" id="{AC27A471-C12C-314E-BC7B-91E12DC1D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116738" name="投影片編號版面配置區 3">
            <a:extLst>
              <a:ext uri="{FF2B5EF4-FFF2-40B4-BE49-F238E27FC236}">
                <a16:creationId xmlns:a16="http://schemas.microsoft.com/office/drawing/2014/main" id="{1BE2983A-86AB-F346-A598-36F8DD38B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18F097A8-8C7D-6A4B-A073-A40593ABBCC7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151</a:t>
            </a:fld>
            <a:endParaRPr lang="en-US" altLang="zh-TW" sz="1400"/>
          </a:p>
        </p:txBody>
      </p:sp>
      <p:sp>
        <p:nvSpPr>
          <p:cNvPr id="116739" name="Text Box 2">
            <a:extLst>
              <a:ext uri="{FF2B5EF4-FFF2-40B4-BE49-F238E27FC236}">
                <a16:creationId xmlns:a16="http://schemas.microsoft.com/office/drawing/2014/main" id="{97DF550B-B925-D443-8474-9E8C521C9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1053" y="1569188"/>
            <a:ext cx="476649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 err="1"/>
              <a:t>inorder</a:t>
            </a:r>
            <a:r>
              <a:rPr lang="en-US" altLang="zh-TW" sz="2800" dirty="0"/>
              <a:t>:	B C A E D G H F I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7F897774-CF55-AB4F-A2C7-252F2512AC21}"/>
              </a:ext>
            </a:extLst>
          </p:cNvPr>
          <p:cNvGrpSpPr/>
          <p:nvPr/>
        </p:nvGrpSpPr>
        <p:grpSpPr>
          <a:xfrm>
            <a:off x="149904" y="2480936"/>
            <a:ext cx="4533900" cy="1666875"/>
            <a:chOff x="647700" y="1304925"/>
            <a:chExt cx="4533900" cy="1666875"/>
          </a:xfrm>
        </p:grpSpPr>
        <p:sp>
          <p:nvSpPr>
            <p:cNvPr id="116740" name="Oval 3">
              <a:extLst>
                <a:ext uri="{FF2B5EF4-FFF2-40B4-BE49-F238E27FC236}">
                  <a16:creationId xmlns:a16="http://schemas.microsoft.com/office/drawing/2014/main" id="{8183B059-3481-EF4D-9BBA-DCEB7F5320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7900" y="139065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6741" name="Text Box 4">
              <a:extLst>
                <a:ext uri="{FF2B5EF4-FFF2-40B4-BE49-F238E27FC236}">
                  <a16:creationId xmlns:a16="http://schemas.microsoft.com/office/drawing/2014/main" id="{958E757D-1E2B-F548-88D7-0BA36C3414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36788" y="1304925"/>
              <a:ext cx="441325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 dirty="0"/>
                <a:t>A</a:t>
              </a:r>
            </a:p>
          </p:txBody>
        </p:sp>
        <p:sp>
          <p:nvSpPr>
            <p:cNvPr id="116742" name="Oval 5">
              <a:extLst>
                <a:ext uri="{FF2B5EF4-FFF2-40B4-BE49-F238E27FC236}">
                  <a16:creationId xmlns:a16="http://schemas.microsoft.com/office/drawing/2014/main" id="{471F0EB2-6924-4745-AFF7-1607BE0F9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700" y="2476500"/>
              <a:ext cx="1676400" cy="457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 dirty="0"/>
                <a:t>B, C</a:t>
              </a:r>
            </a:p>
          </p:txBody>
        </p:sp>
        <p:sp>
          <p:nvSpPr>
            <p:cNvPr id="116743" name="Oval 6">
              <a:extLst>
                <a:ext uri="{FF2B5EF4-FFF2-40B4-BE49-F238E27FC236}">
                  <a16:creationId xmlns:a16="http://schemas.microsoft.com/office/drawing/2014/main" id="{C212D7A6-0433-FB4D-ACA5-AF6E65376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7950" y="2362200"/>
              <a:ext cx="2533650" cy="609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6744" name="Text Box 7">
              <a:extLst>
                <a:ext uri="{FF2B5EF4-FFF2-40B4-BE49-F238E27FC236}">
                  <a16:creationId xmlns:a16="http://schemas.microsoft.com/office/drawing/2014/main" id="{6F50A959-F8AD-B84F-8E5B-F8101879AD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7800" y="2409825"/>
              <a:ext cx="2379663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D, E, F, G, H, I</a:t>
              </a:r>
            </a:p>
          </p:txBody>
        </p:sp>
        <p:sp>
          <p:nvSpPr>
            <p:cNvPr id="116745" name="Line 9">
              <a:extLst>
                <a:ext uri="{FF2B5EF4-FFF2-40B4-BE49-F238E27FC236}">
                  <a16:creationId xmlns:a16="http://schemas.microsoft.com/office/drawing/2014/main" id="{BF9364F5-067F-2445-944A-D75AA88978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85900" y="1809750"/>
              <a:ext cx="914400" cy="6667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746" name="Line 10">
              <a:extLst>
                <a:ext uri="{FF2B5EF4-FFF2-40B4-BE49-F238E27FC236}">
                  <a16:creationId xmlns:a16="http://schemas.microsoft.com/office/drawing/2014/main" id="{0CE21539-901A-AD4C-A1F1-9AD8FF649B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300" y="1790700"/>
              <a:ext cx="81915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41" name="Rectangle 2">
            <a:extLst>
              <a:ext uri="{FF2B5EF4-FFF2-40B4-BE49-F238E27FC236}">
                <a16:creationId xmlns:a16="http://schemas.microsoft.com/office/drawing/2014/main" id="{891CD0E6-A815-6A4D-94C0-3E04089BA285}"/>
              </a:ext>
            </a:extLst>
          </p:cNvPr>
          <p:cNvSpPr txBox="1">
            <a:spLocks noChangeArrowheads="1"/>
          </p:cNvSpPr>
          <p:nvPr/>
        </p:nvSpPr>
        <p:spPr>
          <a:xfrm>
            <a:off x="666750" y="25400"/>
            <a:ext cx="8127294" cy="1143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dirty="0"/>
              <a:t>Constructing a Binary Tree from Its </a:t>
            </a:r>
            <a:r>
              <a:rPr lang="en-US" altLang="zh-TW" dirty="0" err="1"/>
              <a:t>Inorder</a:t>
            </a:r>
            <a:r>
              <a:rPr lang="en-US" altLang="zh-TW" dirty="0"/>
              <a:t> Sequence</a:t>
            </a:r>
          </a:p>
        </p:txBody>
      </p:sp>
      <p:sp>
        <p:nvSpPr>
          <p:cNvPr id="42" name="Text Box 2">
            <a:extLst>
              <a:ext uri="{FF2B5EF4-FFF2-40B4-BE49-F238E27FC236}">
                <a16:creationId xmlns:a16="http://schemas.microsoft.com/office/drawing/2014/main" id="{CAF160CF-AE93-2B40-B458-A7FE3C427F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999" y="5244446"/>
            <a:ext cx="875432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None/>
            </a:pPr>
            <a:r>
              <a:rPr lang="en-US" altLang="zh-TW" sz="2800" dirty="0"/>
              <a:t>An </a:t>
            </a:r>
            <a:r>
              <a:rPr lang="en-US" altLang="zh-TW" sz="2800" dirty="0" err="1"/>
              <a:t>inorder</a:t>
            </a:r>
            <a:r>
              <a:rPr lang="en-US" altLang="zh-TW" sz="2800" dirty="0"/>
              <a:t> traversal tells the sequence of the </a:t>
            </a:r>
            <a:r>
              <a:rPr lang="en-US" altLang="zh-TW" sz="2800" dirty="0" err="1"/>
              <a:t>printf</a:t>
            </a:r>
            <a:r>
              <a:rPr lang="en-US" altLang="zh-TW" sz="2800" dirty="0"/>
              <a:t> (or </a:t>
            </a:r>
            <a:r>
              <a:rPr lang="en-US" altLang="zh-TW" sz="2800" dirty="0">
                <a:solidFill>
                  <a:srgbClr val="C00000"/>
                </a:solidFill>
              </a:rPr>
              <a:t>pop</a:t>
            </a:r>
            <a:r>
              <a:rPr lang="en-US" altLang="zh-TW" sz="2800" dirty="0"/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An </a:t>
            </a:r>
            <a:r>
              <a:rPr lang="en-US" altLang="zh-TW" sz="2800" dirty="0" err="1"/>
              <a:t>inorder</a:t>
            </a:r>
            <a:r>
              <a:rPr lang="en-US" altLang="zh-TW" sz="2800" dirty="0"/>
              <a:t> sequence </a:t>
            </a:r>
            <a:r>
              <a:rPr lang="en-US" altLang="zh-TW" sz="2800" dirty="0">
                <a:solidFill>
                  <a:srgbClr val="C00000"/>
                </a:solidFill>
              </a:rPr>
              <a:t>cannot</a:t>
            </a:r>
            <a:r>
              <a:rPr lang="en-US" altLang="zh-TW" sz="2800" dirty="0"/>
              <a:t> uniquely define a binary tree</a:t>
            </a: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209069C6-F591-9446-BBAA-57AC414FD717}"/>
              </a:ext>
            </a:extLst>
          </p:cNvPr>
          <p:cNvGrpSpPr/>
          <p:nvPr/>
        </p:nvGrpSpPr>
        <p:grpSpPr>
          <a:xfrm>
            <a:off x="4420601" y="3179518"/>
            <a:ext cx="4533900" cy="1666875"/>
            <a:chOff x="647700" y="1304925"/>
            <a:chExt cx="4533900" cy="1666875"/>
          </a:xfrm>
        </p:grpSpPr>
        <p:sp>
          <p:nvSpPr>
            <p:cNvPr id="26" name="Oval 3">
              <a:extLst>
                <a:ext uri="{FF2B5EF4-FFF2-40B4-BE49-F238E27FC236}">
                  <a16:creationId xmlns:a16="http://schemas.microsoft.com/office/drawing/2014/main" id="{056165D2-6752-F241-A34F-4CE6D3518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7900" y="139065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27" name="Text Box 4">
              <a:extLst>
                <a:ext uri="{FF2B5EF4-FFF2-40B4-BE49-F238E27FC236}">
                  <a16:creationId xmlns:a16="http://schemas.microsoft.com/office/drawing/2014/main" id="{99E23ED8-20FF-8C4B-A25B-6BF727CF2B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5311" y="1304925"/>
              <a:ext cx="404278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 dirty="0"/>
                <a:t>E</a:t>
              </a:r>
            </a:p>
          </p:txBody>
        </p:sp>
        <p:sp>
          <p:nvSpPr>
            <p:cNvPr id="28" name="Oval 5">
              <a:extLst>
                <a:ext uri="{FF2B5EF4-FFF2-40B4-BE49-F238E27FC236}">
                  <a16:creationId xmlns:a16="http://schemas.microsoft.com/office/drawing/2014/main" id="{B1F858BE-BED0-1246-88C2-51048A232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700" y="2476500"/>
              <a:ext cx="1676400" cy="457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 dirty="0"/>
                <a:t>A, B, C</a:t>
              </a:r>
            </a:p>
          </p:txBody>
        </p:sp>
        <p:sp>
          <p:nvSpPr>
            <p:cNvPr id="29" name="Oval 6">
              <a:extLst>
                <a:ext uri="{FF2B5EF4-FFF2-40B4-BE49-F238E27FC236}">
                  <a16:creationId xmlns:a16="http://schemas.microsoft.com/office/drawing/2014/main" id="{11DB7A65-A222-3C4D-A968-23CE2221BC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7950" y="2362200"/>
              <a:ext cx="2533650" cy="609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0" name="Text Box 7">
              <a:extLst>
                <a:ext uri="{FF2B5EF4-FFF2-40B4-BE49-F238E27FC236}">
                  <a16:creationId xmlns:a16="http://schemas.microsoft.com/office/drawing/2014/main" id="{D130B703-588F-3043-B9D2-A81989941E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0758" y="2409825"/>
              <a:ext cx="1973745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 dirty="0"/>
                <a:t>D, F, G, H, I</a:t>
              </a:r>
            </a:p>
          </p:txBody>
        </p:sp>
        <p:sp>
          <p:nvSpPr>
            <p:cNvPr id="31" name="Line 9">
              <a:extLst>
                <a:ext uri="{FF2B5EF4-FFF2-40B4-BE49-F238E27FC236}">
                  <a16:creationId xmlns:a16="http://schemas.microsoft.com/office/drawing/2014/main" id="{19C54778-6D8A-784B-8252-F7102901FA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85900" y="1809750"/>
              <a:ext cx="914400" cy="6667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" name="Line 10">
              <a:extLst>
                <a:ext uri="{FF2B5EF4-FFF2-40B4-BE49-F238E27FC236}">
                  <a16:creationId xmlns:a16="http://schemas.microsoft.com/office/drawing/2014/main" id="{41B7865F-5DF4-B44F-800C-738F7609E5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300" y="1790700"/>
              <a:ext cx="81915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788502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頁尾版面配置區 2">
            <a:extLst>
              <a:ext uri="{FF2B5EF4-FFF2-40B4-BE49-F238E27FC236}">
                <a16:creationId xmlns:a16="http://schemas.microsoft.com/office/drawing/2014/main" id="{AC27A471-C12C-314E-BC7B-91E12DC1D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116738" name="投影片編號版面配置區 3">
            <a:extLst>
              <a:ext uri="{FF2B5EF4-FFF2-40B4-BE49-F238E27FC236}">
                <a16:creationId xmlns:a16="http://schemas.microsoft.com/office/drawing/2014/main" id="{1BE2983A-86AB-F346-A598-36F8DD38B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18F097A8-8C7D-6A4B-A073-A40593ABBCC7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152</a:t>
            </a:fld>
            <a:endParaRPr lang="en-US" altLang="zh-TW" sz="1400"/>
          </a:p>
        </p:txBody>
      </p:sp>
      <p:sp>
        <p:nvSpPr>
          <p:cNvPr id="116739" name="Text Box 2">
            <a:extLst>
              <a:ext uri="{FF2B5EF4-FFF2-40B4-BE49-F238E27FC236}">
                <a16:creationId xmlns:a16="http://schemas.microsoft.com/office/drawing/2014/main" id="{97DF550B-B925-D443-8474-9E8C521C9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946" y="1313303"/>
            <a:ext cx="4760913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preorder: 	</a:t>
            </a:r>
            <a:r>
              <a:rPr lang="en-US" altLang="zh-TW" sz="2800" dirty="0">
                <a:solidFill>
                  <a:srgbClr val="C00000"/>
                </a:solidFill>
              </a:rPr>
              <a:t>A</a:t>
            </a:r>
            <a:r>
              <a:rPr lang="en-US" altLang="zh-TW" sz="2800" dirty="0"/>
              <a:t> B C D E F G H I</a:t>
            </a:r>
            <a:br>
              <a:rPr lang="en-US" altLang="zh-TW" sz="2800" dirty="0"/>
            </a:br>
            <a:r>
              <a:rPr lang="en-US" altLang="zh-TW" sz="2800" dirty="0" err="1"/>
              <a:t>inorder</a:t>
            </a:r>
            <a:r>
              <a:rPr lang="en-US" altLang="zh-TW" sz="2800" dirty="0"/>
              <a:t>:	B C </a:t>
            </a:r>
            <a:r>
              <a:rPr lang="en-US" altLang="zh-TW" sz="2800" dirty="0">
                <a:solidFill>
                  <a:srgbClr val="C00000"/>
                </a:solidFill>
              </a:rPr>
              <a:t>A</a:t>
            </a:r>
            <a:r>
              <a:rPr lang="en-US" altLang="zh-TW" sz="2800" dirty="0"/>
              <a:t> E D G H F I</a:t>
            </a:r>
          </a:p>
        </p:txBody>
      </p:sp>
      <p:sp>
        <p:nvSpPr>
          <p:cNvPr id="44" name="Rectangle 2">
            <a:extLst>
              <a:ext uri="{FF2B5EF4-FFF2-40B4-BE49-F238E27FC236}">
                <a16:creationId xmlns:a16="http://schemas.microsoft.com/office/drawing/2014/main" id="{42D59A6A-B40A-F54B-8A6E-3A4C55EACC7A}"/>
              </a:ext>
            </a:extLst>
          </p:cNvPr>
          <p:cNvSpPr txBox="1">
            <a:spLocks noChangeArrowheads="1"/>
          </p:cNvSpPr>
          <p:nvPr/>
        </p:nvSpPr>
        <p:spPr>
          <a:xfrm>
            <a:off x="666750" y="25400"/>
            <a:ext cx="8127294" cy="1143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dirty="0"/>
              <a:t>Constructing a Binary Tree from Its </a:t>
            </a:r>
            <a:r>
              <a:rPr lang="en-US" altLang="zh-TW" dirty="0" err="1"/>
              <a:t>Inorder</a:t>
            </a:r>
            <a:r>
              <a:rPr lang="en-US" altLang="zh-TW" dirty="0"/>
              <a:t> Sequence</a:t>
            </a:r>
          </a:p>
        </p:txBody>
      </p:sp>
      <p:sp>
        <p:nvSpPr>
          <p:cNvPr id="45" name="Text Box 2">
            <a:extLst>
              <a:ext uri="{FF2B5EF4-FFF2-40B4-BE49-F238E27FC236}">
                <a16:creationId xmlns:a16="http://schemas.microsoft.com/office/drawing/2014/main" id="{31343C8A-39A6-3A4E-853F-DD91119282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03" y="5042601"/>
            <a:ext cx="8833104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A preorder traversal tells the sequence of </a:t>
            </a:r>
            <a:r>
              <a:rPr lang="en-US" altLang="zh-TW" sz="2800" dirty="0">
                <a:solidFill>
                  <a:srgbClr val="C00000"/>
                </a:solidFill>
              </a:rPr>
              <a:t>the nodes to be visited </a:t>
            </a:r>
            <a:r>
              <a:rPr lang="en-US" altLang="zh-TW" sz="2800" dirty="0"/>
              <a:t>(or</a:t>
            </a:r>
            <a:r>
              <a:rPr lang="en-US" altLang="zh-TW" sz="2800" dirty="0">
                <a:solidFill>
                  <a:srgbClr val="C00000"/>
                </a:solidFill>
              </a:rPr>
              <a:t> push</a:t>
            </a:r>
            <a:r>
              <a:rPr lang="en-US" altLang="zh-TW" sz="2800" dirty="0"/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An </a:t>
            </a:r>
            <a:r>
              <a:rPr lang="en-US" altLang="zh-TW" sz="2800" dirty="0" err="1"/>
              <a:t>inorder</a:t>
            </a:r>
            <a:r>
              <a:rPr lang="en-US" altLang="zh-TW" sz="2800" dirty="0"/>
              <a:t> traversal tells the sequence of the </a:t>
            </a:r>
            <a:r>
              <a:rPr lang="en-US" altLang="zh-TW" sz="2800" dirty="0" err="1"/>
              <a:t>printf</a:t>
            </a:r>
            <a:r>
              <a:rPr lang="en-US" altLang="zh-TW" sz="2800" dirty="0"/>
              <a:t> (or </a:t>
            </a:r>
            <a:r>
              <a:rPr lang="en-US" altLang="zh-TW" sz="2800" dirty="0">
                <a:solidFill>
                  <a:srgbClr val="C00000"/>
                </a:solidFill>
              </a:rPr>
              <a:t>pop</a:t>
            </a:r>
            <a:r>
              <a:rPr lang="en-US" altLang="zh-TW" sz="2800" dirty="0"/>
              <a:t>)</a:t>
            </a:r>
          </a:p>
        </p:txBody>
      </p: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A0730ACA-BA0D-6A49-A0CB-0AC2BA7D48A2}"/>
              </a:ext>
            </a:extLst>
          </p:cNvPr>
          <p:cNvGrpSpPr/>
          <p:nvPr/>
        </p:nvGrpSpPr>
        <p:grpSpPr>
          <a:xfrm>
            <a:off x="4216637" y="2657855"/>
            <a:ext cx="4533900" cy="1666875"/>
            <a:chOff x="647700" y="1304925"/>
            <a:chExt cx="4533900" cy="1666875"/>
          </a:xfrm>
        </p:grpSpPr>
        <p:sp>
          <p:nvSpPr>
            <p:cNvPr id="38" name="Oval 3">
              <a:extLst>
                <a:ext uri="{FF2B5EF4-FFF2-40B4-BE49-F238E27FC236}">
                  <a16:creationId xmlns:a16="http://schemas.microsoft.com/office/drawing/2014/main" id="{5A06C889-46D8-0F43-A454-6AD755ED5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7900" y="139065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9" name="Text Box 4">
              <a:extLst>
                <a:ext uri="{FF2B5EF4-FFF2-40B4-BE49-F238E27FC236}">
                  <a16:creationId xmlns:a16="http://schemas.microsoft.com/office/drawing/2014/main" id="{5BF2A4BF-DD18-384B-ADB0-0FF7700AC1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36788" y="1304925"/>
              <a:ext cx="441325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 dirty="0"/>
                <a:t>A</a:t>
              </a:r>
            </a:p>
          </p:txBody>
        </p:sp>
        <p:sp>
          <p:nvSpPr>
            <p:cNvPr id="40" name="Oval 5">
              <a:extLst>
                <a:ext uri="{FF2B5EF4-FFF2-40B4-BE49-F238E27FC236}">
                  <a16:creationId xmlns:a16="http://schemas.microsoft.com/office/drawing/2014/main" id="{5502ED4E-7F39-2A44-9634-4F289ECDC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700" y="2476500"/>
              <a:ext cx="1676400" cy="457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 dirty="0"/>
                <a:t>B, C</a:t>
              </a:r>
            </a:p>
          </p:txBody>
        </p:sp>
        <p:sp>
          <p:nvSpPr>
            <p:cNvPr id="41" name="Oval 6">
              <a:extLst>
                <a:ext uri="{FF2B5EF4-FFF2-40B4-BE49-F238E27FC236}">
                  <a16:creationId xmlns:a16="http://schemas.microsoft.com/office/drawing/2014/main" id="{E9C3106D-4BB3-854E-9415-12D91BD835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7950" y="2362200"/>
              <a:ext cx="2533650" cy="609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42" name="Text Box 7">
              <a:extLst>
                <a:ext uri="{FF2B5EF4-FFF2-40B4-BE49-F238E27FC236}">
                  <a16:creationId xmlns:a16="http://schemas.microsoft.com/office/drawing/2014/main" id="{A31E0CEA-CBDD-F644-B72E-4C7240782F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7800" y="2409825"/>
              <a:ext cx="2379663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 dirty="0"/>
                <a:t>D, E, F, G, H, I</a:t>
              </a:r>
            </a:p>
          </p:txBody>
        </p:sp>
        <p:sp>
          <p:nvSpPr>
            <p:cNvPr id="43" name="Line 9">
              <a:extLst>
                <a:ext uri="{FF2B5EF4-FFF2-40B4-BE49-F238E27FC236}">
                  <a16:creationId xmlns:a16="http://schemas.microsoft.com/office/drawing/2014/main" id="{73BA9A1A-AC5F-544D-A41B-6D1458BE3C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85900" y="1809750"/>
              <a:ext cx="914400" cy="6667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6" name="Line 10">
              <a:extLst>
                <a:ext uri="{FF2B5EF4-FFF2-40B4-BE49-F238E27FC236}">
                  <a16:creationId xmlns:a16="http://schemas.microsoft.com/office/drawing/2014/main" id="{2ECBAA49-901F-4A45-A64A-FC88C7C802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300" y="1790700"/>
              <a:ext cx="81915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F8F7CF32-C6C3-D445-866B-31D1D70C6C5A}"/>
              </a:ext>
            </a:extLst>
          </p:cNvPr>
          <p:cNvGrpSpPr/>
          <p:nvPr/>
        </p:nvGrpSpPr>
        <p:grpSpPr>
          <a:xfrm>
            <a:off x="160473" y="2534030"/>
            <a:ext cx="4238164" cy="609600"/>
            <a:chOff x="-575952" y="3244024"/>
            <a:chExt cx="4238164" cy="609600"/>
          </a:xfrm>
        </p:grpSpPr>
        <p:sp>
          <p:nvSpPr>
            <p:cNvPr id="26" name="Oval 6">
              <a:extLst>
                <a:ext uri="{FF2B5EF4-FFF2-40B4-BE49-F238E27FC236}">
                  <a16:creationId xmlns:a16="http://schemas.microsoft.com/office/drawing/2014/main" id="{DA483491-906E-B24B-AF2C-8132FB323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75952" y="3244024"/>
              <a:ext cx="4238164" cy="609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27" name="Text Box 7">
              <a:extLst>
                <a:ext uri="{FF2B5EF4-FFF2-40B4-BE49-F238E27FC236}">
                  <a16:creationId xmlns:a16="http://schemas.microsoft.com/office/drawing/2014/main" id="{0881A14E-BBFC-C44A-A20D-BCD1E47EEF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310522" y="3291649"/>
              <a:ext cx="3648884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 dirty="0"/>
                <a:t>A, B, C, D, E, F, G, H, 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957101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頁尾版面配置區 2">
            <a:extLst>
              <a:ext uri="{FF2B5EF4-FFF2-40B4-BE49-F238E27FC236}">
                <a16:creationId xmlns:a16="http://schemas.microsoft.com/office/drawing/2014/main" id="{AC27A471-C12C-314E-BC7B-91E12DC1D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116738" name="投影片編號版面配置區 3">
            <a:extLst>
              <a:ext uri="{FF2B5EF4-FFF2-40B4-BE49-F238E27FC236}">
                <a16:creationId xmlns:a16="http://schemas.microsoft.com/office/drawing/2014/main" id="{1BE2983A-86AB-F346-A598-36F8DD38B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18F097A8-8C7D-6A4B-A073-A40593ABBCC7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153</a:t>
            </a:fld>
            <a:endParaRPr lang="en-US" altLang="zh-TW" sz="1400"/>
          </a:p>
        </p:txBody>
      </p:sp>
      <p:sp>
        <p:nvSpPr>
          <p:cNvPr id="116739" name="Text Box 2">
            <a:extLst>
              <a:ext uri="{FF2B5EF4-FFF2-40B4-BE49-F238E27FC236}">
                <a16:creationId xmlns:a16="http://schemas.microsoft.com/office/drawing/2014/main" id="{97DF550B-B925-D443-8474-9E8C521C9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946" y="1313303"/>
            <a:ext cx="4760913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preorder: 	</a:t>
            </a:r>
            <a:r>
              <a:rPr lang="en-US" altLang="zh-TW" sz="2800" dirty="0">
                <a:solidFill>
                  <a:srgbClr val="C00000"/>
                </a:solidFill>
              </a:rPr>
              <a:t>A</a:t>
            </a:r>
            <a:r>
              <a:rPr lang="en-US" altLang="zh-TW" sz="2800" dirty="0"/>
              <a:t> </a:t>
            </a:r>
            <a:r>
              <a:rPr lang="en-US" altLang="zh-TW" sz="2800" dirty="0">
                <a:solidFill>
                  <a:srgbClr val="00B050"/>
                </a:solidFill>
              </a:rPr>
              <a:t>B</a:t>
            </a:r>
            <a:r>
              <a:rPr lang="en-US" altLang="zh-TW" sz="2800" dirty="0"/>
              <a:t> C D E F G H I</a:t>
            </a:r>
            <a:br>
              <a:rPr lang="en-US" altLang="zh-TW" sz="2800" dirty="0"/>
            </a:br>
            <a:r>
              <a:rPr lang="en-US" altLang="zh-TW" sz="2800" dirty="0" err="1"/>
              <a:t>inorder</a:t>
            </a:r>
            <a:r>
              <a:rPr lang="en-US" altLang="zh-TW" sz="2800" dirty="0"/>
              <a:t>:	</a:t>
            </a:r>
            <a:r>
              <a:rPr lang="en-US" altLang="zh-TW" sz="2800" dirty="0">
                <a:solidFill>
                  <a:srgbClr val="00B050"/>
                </a:solidFill>
              </a:rPr>
              <a:t>B</a:t>
            </a:r>
            <a:r>
              <a:rPr lang="en-US" altLang="zh-TW" sz="2800" dirty="0"/>
              <a:t> C </a:t>
            </a:r>
            <a:r>
              <a:rPr lang="en-US" altLang="zh-TW" sz="2800" dirty="0">
                <a:solidFill>
                  <a:srgbClr val="C00000"/>
                </a:solidFill>
              </a:rPr>
              <a:t>A</a:t>
            </a:r>
            <a:r>
              <a:rPr lang="en-US" altLang="zh-TW" sz="2800" dirty="0"/>
              <a:t> E D G H F I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7C00BEC1-AE61-D145-9D11-F0D2358A2B55}"/>
              </a:ext>
            </a:extLst>
          </p:cNvPr>
          <p:cNvGrpSpPr/>
          <p:nvPr/>
        </p:nvGrpSpPr>
        <p:grpSpPr>
          <a:xfrm>
            <a:off x="5129494" y="2138619"/>
            <a:ext cx="3867150" cy="2809875"/>
            <a:chOff x="914400" y="3095625"/>
            <a:chExt cx="3867150" cy="2809875"/>
          </a:xfrm>
        </p:grpSpPr>
        <p:sp>
          <p:nvSpPr>
            <p:cNvPr id="116748" name="Text Box 12">
              <a:extLst>
                <a:ext uri="{FF2B5EF4-FFF2-40B4-BE49-F238E27FC236}">
                  <a16:creationId xmlns:a16="http://schemas.microsoft.com/office/drawing/2014/main" id="{A2919FBE-D0E8-5D48-BB86-190023367C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6738" y="3095625"/>
              <a:ext cx="441325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 dirty="0"/>
                <a:t>A</a:t>
              </a:r>
            </a:p>
          </p:txBody>
        </p: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02689F20-2AC1-3949-858B-C02B7EBD9E70}"/>
                </a:ext>
              </a:extLst>
            </p:cNvPr>
            <p:cNvGrpSpPr/>
            <p:nvPr/>
          </p:nvGrpSpPr>
          <p:grpSpPr>
            <a:xfrm>
              <a:off x="914400" y="3181350"/>
              <a:ext cx="3867150" cy="2724150"/>
              <a:chOff x="914400" y="3181350"/>
              <a:chExt cx="3867150" cy="2724150"/>
            </a:xfrm>
          </p:grpSpPr>
          <p:sp>
            <p:nvSpPr>
              <p:cNvPr id="116747" name="Oval 11">
                <a:extLst>
                  <a:ext uri="{FF2B5EF4-FFF2-40B4-BE49-F238E27FC236}">
                    <a16:creationId xmlns:a16="http://schemas.microsoft.com/office/drawing/2014/main" id="{516FE920-F323-C348-8FE1-50FCFD6629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7850" y="3181350"/>
                <a:ext cx="400050" cy="4191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116749" name="Oval 14">
                <a:extLst>
                  <a:ext uri="{FF2B5EF4-FFF2-40B4-BE49-F238E27FC236}">
                    <a16:creationId xmlns:a16="http://schemas.microsoft.com/office/drawing/2014/main" id="{70B07D74-8506-AB4D-A57E-05341BAF4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7900" y="4152900"/>
                <a:ext cx="2533650" cy="6096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116750" name="Text Box 15">
                <a:extLst>
                  <a:ext uri="{FF2B5EF4-FFF2-40B4-BE49-F238E27FC236}">
                    <a16:creationId xmlns:a16="http://schemas.microsoft.com/office/drawing/2014/main" id="{3FD45A4D-2CA3-8A47-95F6-41E8655CA4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17750" y="4200525"/>
                <a:ext cx="2379663" cy="5191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800" dirty="0"/>
                  <a:t>D, E, F, G, H, I</a:t>
                </a:r>
              </a:p>
            </p:txBody>
          </p:sp>
          <p:sp>
            <p:nvSpPr>
              <p:cNvPr id="116751" name="Line 16">
                <a:extLst>
                  <a:ext uri="{FF2B5EF4-FFF2-40B4-BE49-F238E27FC236}">
                    <a16:creationId xmlns:a16="http://schemas.microsoft.com/office/drawing/2014/main" id="{88B7BEFB-429B-BD4F-BAFB-5C003C229A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85850" y="3600450"/>
                <a:ext cx="914400" cy="6667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6752" name="Line 17">
                <a:extLst>
                  <a:ext uri="{FF2B5EF4-FFF2-40B4-BE49-F238E27FC236}">
                    <a16:creationId xmlns:a16="http://schemas.microsoft.com/office/drawing/2014/main" id="{4E88758A-0483-B74D-97B9-279B94F387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00250" y="3581400"/>
                <a:ext cx="819150" cy="609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6753" name="Oval 18">
                <a:extLst>
                  <a:ext uri="{FF2B5EF4-FFF2-40B4-BE49-F238E27FC236}">
                    <a16:creationId xmlns:a16="http://schemas.microsoft.com/office/drawing/2014/main" id="{CAA74DD6-6985-444F-AAD0-7098BF9AE1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400" y="4267200"/>
                <a:ext cx="400050" cy="4191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800"/>
                  <a:t>B</a:t>
                </a:r>
              </a:p>
            </p:txBody>
          </p:sp>
          <p:sp>
            <p:nvSpPr>
              <p:cNvPr id="116754" name="Oval 20">
                <a:extLst>
                  <a:ext uri="{FF2B5EF4-FFF2-40B4-BE49-F238E27FC236}">
                    <a16:creationId xmlns:a16="http://schemas.microsoft.com/office/drawing/2014/main" id="{57A97CD7-819D-084B-82E4-49BBD377B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4500" y="5486400"/>
                <a:ext cx="400050" cy="4191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800"/>
                  <a:t>C</a:t>
                </a:r>
              </a:p>
            </p:txBody>
          </p:sp>
          <p:sp>
            <p:nvSpPr>
              <p:cNvPr id="116755" name="Line 22">
                <a:extLst>
                  <a:ext uri="{FF2B5EF4-FFF2-40B4-BE49-F238E27FC236}">
                    <a16:creationId xmlns:a16="http://schemas.microsoft.com/office/drawing/2014/main" id="{308D6F4B-777D-B74B-AF2C-65FCEE36BE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0150" y="4705350"/>
                <a:ext cx="628650" cy="7810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</p:grpSp>
      <p:sp>
        <p:nvSpPr>
          <p:cNvPr id="44" name="Rectangle 2">
            <a:extLst>
              <a:ext uri="{FF2B5EF4-FFF2-40B4-BE49-F238E27FC236}">
                <a16:creationId xmlns:a16="http://schemas.microsoft.com/office/drawing/2014/main" id="{42D59A6A-B40A-F54B-8A6E-3A4C55EACC7A}"/>
              </a:ext>
            </a:extLst>
          </p:cNvPr>
          <p:cNvSpPr txBox="1">
            <a:spLocks noChangeArrowheads="1"/>
          </p:cNvSpPr>
          <p:nvPr/>
        </p:nvSpPr>
        <p:spPr>
          <a:xfrm>
            <a:off x="666750" y="25400"/>
            <a:ext cx="8127294" cy="1143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dirty="0"/>
              <a:t>Constructing a Binary Tree from Its </a:t>
            </a:r>
            <a:r>
              <a:rPr lang="en-US" altLang="zh-TW" dirty="0" err="1"/>
              <a:t>Inorder</a:t>
            </a:r>
            <a:r>
              <a:rPr lang="en-US" altLang="zh-TW" dirty="0"/>
              <a:t> Sequence</a:t>
            </a:r>
          </a:p>
        </p:txBody>
      </p:sp>
      <p:sp>
        <p:nvSpPr>
          <p:cNvPr id="45" name="Text Box 2">
            <a:extLst>
              <a:ext uri="{FF2B5EF4-FFF2-40B4-BE49-F238E27FC236}">
                <a16:creationId xmlns:a16="http://schemas.microsoft.com/office/drawing/2014/main" id="{31343C8A-39A6-3A4E-853F-DD91119282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03" y="5042601"/>
            <a:ext cx="8833104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A preorder traversal tells the sequence of </a:t>
            </a:r>
            <a:r>
              <a:rPr lang="en-US" altLang="zh-TW" sz="2800" dirty="0">
                <a:solidFill>
                  <a:srgbClr val="C00000"/>
                </a:solidFill>
              </a:rPr>
              <a:t>the nodes to be visited </a:t>
            </a:r>
            <a:r>
              <a:rPr lang="en-US" altLang="zh-TW" sz="2800" dirty="0"/>
              <a:t>(or</a:t>
            </a:r>
            <a:r>
              <a:rPr lang="en-US" altLang="zh-TW" sz="2800" dirty="0">
                <a:solidFill>
                  <a:srgbClr val="C00000"/>
                </a:solidFill>
              </a:rPr>
              <a:t> push</a:t>
            </a:r>
            <a:r>
              <a:rPr lang="en-US" altLang="zh-TW" sz="2800" dirty="0"/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An </a:t>
            </a:r>
            <a:r>
              <a:rPr lang="en-US" altLang="zh-TW" sz="2800" dirty="0" err="1"/>
              <a:t>inorder</a:t>
            </a:r>
            <a:r>
              <a:rPr lang="en-US" altLang="zh-TW" sz="2800" dirty="0"/>
              <a:t> traversal tells the sequence of the </a:t>
            </a:r>
            <a:r>
              <a:rPr lang="en-US" altLang="zh-TW" sz="2800" dirty="0" err="1"/>
              <a:t>printf</a:t>
            </a:r>
            <a:r>
              <a:rPr lang="en-US" altLang="zh-TW" sz="2800" dirty="0"/>
              <a:t> (or </a:t>
            </a:r>
            <a:r>
              <a:rPr lang="en-US" altLang="zh-TW" sz="2800" dirty="0">
                <a:solidFill>
                  <a:srgbClr val="C00000"/>
                </a:solidFill>
              </a:rPr>
              <a:t>pop</a:t>
            </a:r>
            <a:r>
              <a:rPr lang="en-US" altLang="zh-TW" sz="2800" dirty="0"/>
              <a:t>)</a:t>
            </a:r>
          </a:p>
        </p:txBody>
      </p: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A0730ACA-BA0D-6A49-A0CB-0AC2BA7D48A2}"/>
              </a:ext>
            </a:extLst>
          </p:cNvPr>
          <p:cNvGrpSpPr/>
          <p:nvPr/>
        </p:nvGrpSpPr>
        <p:grpSpPr>
          <a:xfrm>
            <a:off x="333406" y="2705357"/>
            <a:ext cx="4533900" cy="1666875"/>
            <a:chOff x="647700" y="1304925"/>
            <a:chExt cx="4533900" cy="1666875"/>
          </a:xfrm>
        </p:grpSpPr>
        <p:sp>
          <p:nvSpPr>
            <p:cNvPr id="38" name="Oval 3">
              <a:extLst>
                <a:ext uri="{FF2B5EF4-FFF2-40B4-BE49-F238E27FC236}">
                  <a16:creationId xmlns:a16="http://schemas.microsoft.com/office/drawing/2014/main" id="{5A06C889-46D8-0F43-A454-6AD755ED5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7900" y="139065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9" name="Text Box 4">
              <a:extLst>
                <a:ext uri="{FF2B5EF4-FFF2-40B4-BE49-F238E27FC236}">
                  <a16:creationId xmlns:a16="http://schemas.microsoft.com/office/drawing/2014/main" id="{5BF2A4BF-DD18-384B-ADB0-0FF7700AC1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36788" y="1304925"/>
              <a:ext cx="441325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 dirty="0"/>
                <a:t>A</a:t>
              </a:r>
            </a:p>
          </p:txBody>
        </p:sp>
        <p:sp>
          <p:nvSpPr>
            <p:cNvPr id="40" name="Oval 5">
              <a:extLst>
                <a:ext uri="{FF2B5EF4-FFF2-40B4-BE49-F238E27FC236}">
                  <a16:creationId xmlns:a16="http://schemas.microsoft.com/office/drawing/2014/main" id="{5502ED4E-7F39-2A44-9634-4F289ECDC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700" y="2476500"/>
              <a:ext cx="1676400" cy="457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 dirty="0"/>
                <a:t>B, C</a:t>
              </a:r>
            </a:p>
          </p:txBody>
        </p:sp>
        <p:sp>
          <p:nvSpPr>
            <p:cNvPr id="41" name="Oval 6">
              <a:extLst>
                <a:ext uri="{FF2B5EF4-FFF2-40B4-BE49-F238E27FC236}">
                  <a16:creationId xmlns:a16="http://schemas.microsoft.com/office/drawing/2014/main" id="{E9C3106D-4BB3-854E-9415-12D91BD835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7950" y="2362200"/>
              <a:ext cx="2533650" cy="609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42" name="Text Box 7">
              <a:extLst>
                <a:ext uri="{FF2B5EF4-FFF2-40B4-BE49-F238E27FC236}">
                  <a16:creationId xmlns:a16="http://schemas.microsoft.com/office/drawing/2014/main" id="{A31E0CEA-CBDD-F644-B72E-4C7240782F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7800" y="2409825"/>
              <a:ext cx="2379663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D, E, F, G, H, I</a:t>
              </a:r>
            </a:p>
          </p:txBody>
        </p:sp>
        <p:sp>
          <p:nvSpPr>
            <p:cNvPr id="43" name="Line 9">
              <a:extLst>
                <a:ext uri="{FF2B5EF4-FFF2-40B4-BE49-F238E27FC236}">
                  <a16:creationId xmlns:a16="http://schemas.microsoft.com/office/drawing/2014/main" id="{73BA9A1A-AC5F-544D-A41B-6D1458BE3C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85900" y="1809750"/>
              <a:ext cx="914400" cy="6667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6" name="Line 10">
              <a:extLst>
                <a:ext uri="{FF2B5EF4-FFF2-40B4-BE49-F238E27FC236}">
                  <a16:creationId xmlns:a16="http://schemas.microsoft.com/office/drawing/2014/main" id="{2ECBAA49-901F-4A45-A64A-FC88C7C802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300" y="1790700"/>
              <a:ext cx="81915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897160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頁尾版面配置區 2">
            <a:extLst>
              <a:ext uri="{FF2B5EF4-FFF2-40B4-BE49-F238E27FC236}">
                <a16:creationId xmlns:a16="http://schemas.microsoft.com/office/drawing/2014/main" id="{AC27A471-C12C-314E-BC7B-91E12DC1D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116738" name="投影片編號版面配置區 3">
            <a:extLst>
              <a:ext uri="{FF2B5EF4-FFF2-40B4-BE49-F238E27FC236}">
                <a16:creationId xmlns:a16="http://schemas.microsoft.com/office/drawing/2014/main" id="{1BE2983A-86AB-F346-A598-36F8DD38B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18F097A8-8C7D-6A4B-A073-A40593ABBCC7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154</a:t>
            </a:fld>
            <a:endParaRPr lang="en-US" altLang="zh-TW" sz="1400"/>
          </a:p>
        </p:txBody>
      </p:sp>
      <p:sp>
        <p:nvSpPr>
          <p:cNvPr id="116739" name="Text Box 2">
            <a:extLst>
              <a:ext uri="{FF2B5EF4-FFF2-40B4-BE49-F238E27FC236}">
                <a16:creationId xmlns:a16="http://schemas.microsoft.com/office/drawing/2014/main" id="{97DF550B-B925-D443-8474-9E8C521C9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946" y="1313303"/>
            <a:ext cx="4760913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preorder: 	</a:t>
            </a:r>
            <a:r>
              <a:rPr lang="en-US" altLang="zh-TW" sz="2800" dirty="0">
                <a:solidFill>
                  <a:srgbClr val="C00000"/>
                </a:solidFill>
              </a:rPr>
              <a:t>A</a:t>
            </a:r>
            <a:r>
              <a:rPr lang="en-US" altLang="zh-TW" sz="2800" dirty="0"/>
              <a:t> </a:t>
            </a:r>
            <a:r>
              <a:rPr lang="en-US" altLang="zh-TW" sz="2800" dirty="0">
                <a:solidFill>
                  <a:srgbClr val="00B050"/>
                </a:solidFill>
              </a:rPr>
              <a:t>B</a:t>
            </a:r>
            <a:r>
              <a:rPr lang="en-US" altLang="zh-TW" sz="2800" dirty="0"/>
              <a:t> C </a:t>
            </a:r>
            <a:r>
              <a:rPr lang="en-US" altLang="zh-TW" sz="2800" dirty="0">
                <a:solidFill>
                  <a:srgbClr val="C00000"/>
                </a:solidFill>
              </a:rPr>
              <a:t>D</a:t>
            </a:r>
            <a:r>
              <a:rPr lang="en-US" altLang="zh-TW" sz="2800" dirty="0"/>
              <a:t> E F G H I</a:t>
            </a:r>
            <a:br>
              <a:rPr lang="en-US" altLang="zh-TW" sz="2800" dirty="0"/>
            </a:br>
            <a:r>
              <a:rPr lang="en-US" altLang="zh-TW" sz="2800" dirty="0" err="1"/>
              <a:t>inorder</a:t>
            </a:r>
            <a:r>
              <a:rPr lang="en-US" altLang="zh-TW" sz="2800" dirty="0"/>
              <a:t>:	</a:t>
            </a:r>
            <a:r>
              <a:rPr lang="en-US" altLang="zh-TW" sz="2800" dirty="0">
                <a:solidFill>
                  <a:srgbClr val="00B050"/>
                </a:solidFill>
              </a:rPr>
              <a:t>B</a:t>
            </a:r>
            <a:r>
              <a:rPr lang="en-US" altLang="zh-TW" sz="2800" dirty="0"/>
              <a:t> C </a:t>
            </a:r>
            <a:r>
              <a:rPr lang="en-US" altLang="zh-TW" sz="2800" dirty="0">
                <a:solidFill>
                  <a:srgbClr val="C00000"/>
                </a:solidFill>
              </a:rPr>
              <a:t>A</a:t>
            </a:r>
            <a:r>
              <a:rPr lang="en-US" altLang="zh-TW" sz="2800" dirty="0"/>
              <a:t> E </a:t>
            </a:r>
            <a:r>
              <a:rPr lang="en-US" altLang="zh-TW" sz="2800" dirty="0">
                <a:solidFill>
                  <a:srgbClr val="C00000"/>
                </a:solidFill>
              </a:rPr>
              <a:t>D</a:t>
            </a:r>
            <a:r>
              <a:rPr lang="en-US" altLang="zh-TW" sz="2800" dirty="0"/>
              <a:t> G H F I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7C00BEC1-AE61-D145-9D11-F0D2358A2B55}"/>
              </a:ext>
            </a:extLst>
          </p:cNvPr>
          <p:cNvGrpSpPr/>
          <p:nvPr/>
        </p:nvGrpSpPr>
        <p:grpSpPr>
          <a:xfrm>
            <a:off x="463197" y="2156526"/>
            <a:ext cx="3867150" cy="2809875"/>
            <a:chOff x="914400" y="3095625"/>
            <a:chExt cx="3867150" cy="2809875"/>
          </a:xfrm>
        </p:grpSpPr>
        <p:sp>
          <p:nvSpPr>
            <p:cNvPr id="116748" name="Text Box 12">
              <a:extLst>
                <a:ext uri="{FF2B5EF4-FFF2-40B4-BE49-F238E27FC236}">
                  <a16:creationId xmlns:a16="http://schemas.microsoft.com/office/drawing/2014/main" id="{A2919FBE-D0E8-5D48-BB86-190023367C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6738" y="3095625"/>
              <a:ext cx="441325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 dirty="0"/>
                <a:t>A</a:t>
              </a:r>
            </a:p>
          </p:txBody>
        </p: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02689F20-2AC1-3949-858B-C02B7EBD9E70}"/>
                </a:ext>
              </a:extLst>
            </p:cNvPr>
            <p:cNvGrpSpPr/>
            <p:nvPr/>
          </p:nvGrpSpPr>
          <p:grpSpPr>
            <a:xfrm>
              <a:off x="914400" y="3181350"/>
              <a:ext cx="3867150" cy="2724150"/>
              <a:chOff x="914400" y="3181350"/>
              <a:chExt cx="3867150" cy="2724150"/>
            </a:xfrm>
          </p:grpSpPr>
          <p:sp>
            <p:nvSpPr>
              <p:cNvPr id="116747" name="Oval 11">
                <a:extLst>
                  <a:ext uri="{FF2B5EF4-FFF2-40B4-BE49-F238E27FC236}">
                    <a16:creationId xmlns:a16="http://schemas.microsoft.com/office/drawing/2014/main" id="{516FE920-F323-C348-8FE1-50FCFD6629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7850" y="3181350"/>
                <a:ext cx="400050" cy="4191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116749" name="Oval 14">
                <a:extLst>
                  <a:ext uri="{FF2B5EF4-FFF2-40B4-BE49-F238E27FC236}">
                    <a16:creationId xmlns:a16="http://schemas.microsoft.com/office/drawing/2014/main" id="{70B07D74-8506-AB4D-A57E-05341BAF4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7900" y="4152900"/>
                <a:ext cx="2533650" cy="6096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116750" name="Text Box 15">
                <a:extLst>
                  <a:ext uri="{FF2B5EF4-FFF2-40B4-BE49-F238E27FC236}">
                    <a16:creationId xmlns:a16="http://schemas.microsoft.com/office/drawing/2014/main" id="{3FD45A4D-2CA3-8A47-95F6-41E8655CA4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17750" y="4200525"/>
                <a:ext cx="2379663" cy="5191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800" dirty="0"/>
                  <a:t>D, E, F, G, H, I</a:t>
                </a:r>
              </a:p>
            </p:txBody>
          </p:sp>
          <p:sp>
            <p:nvSpPr>
              <p:cNvPr id="116751" name="Line 16">
                <a:extLst>
                  <a:ext uri="{FF2B5EF4-FFF2-40B4-BE49-F238E27FC236}">
                    <a16:creationId xmlns:a16="http://schemas.microsoft.com/office/drawing/2014/main" id="{88B7BEFB-429B-BD4F-BAFB-5C003C229A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85850" y="3600450"/>
                <a:ext cx="914400" cy="6667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6752" name="Line 17">
                <a:extLst>
                  <a:ext uri="{FF2B5EF4-FFF2-40B4-BE49-F238E27FC236}">
                    <a16:creationId xmlns:a16="http://schemas.microsoft.com/office/drawing/2014/main" id="{4E88758A-0483-B74D-97B9-279B94F387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00250" y="3581400"/>
                <a:ext cx="819150" cy="609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6753" name="Oval 18">
                <a:extLst>
                  <a:ext uri="{FF2B5EF4-FFF2-40B4-BE49-F238E27FC236}">
                    <a16:creationId xmlns:a16="http://schemas.microsoft.com/office/drawing/2014/main" id="{CAA74DD6-6985-444F-AAD0-7098BF9AE1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400" y="4267200"/>
                <a:ext cx="400050" cy="4191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800"/>
                  <a:t>B</a:t>
                </a:r>
              </a:p>
            </p:txBody>
          </p:sp>
          <p:sp>
            <p:nvSpPr>
              <p:cNvPr id="116754" name="Oval 20">
                <a:extLst>
                  <a:ext uri="{FF2B5EF4-FFF2-40B4-BE49-F238E27FC236}">
                    <a16:creationId xmlns:a16="http://schemas.microsoft.com/office/drawing/2014/main" id="{57A97CD7-819D-084B-82E4-49BBD377B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4500" y="5486400"/>
                <a:ext cx="400050" cy="4191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800"/>
                  <a:t>C</a:t>
                </a:r>
              </a:p>
            </p:txBody>
          </p:sp>
          <p:sp>
            <p:nvSpPr>
              <p:cNvPr id="116755" name="Line 22">
                <a:extLst>
                  <a:ext uri="{FF2B5EF4-FFF2-40B4-BE49-F238E27FC236}">
                    <a16:creationId xmlns:a16="http://schemas.microsoft.com/office/drawing/2014/main" id="{308D6F4B-777D-B74B-AF2C-65FCEE36BE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0150" y="4705350"/>
                <a:ext cx="628650" cy="7810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</p:grpSp>
      <p:sp>
        <p:nvSpPr>
          <p:cNvPr id="44" name="Rectangle 2">
            <a:extLst>
              <a:ext uri="{FF2B5EF4-FFF2-40B4-BE49-F238E27FC236}">
                <a16:creationId xmlns:a16="http://schemas.microsoft.com/office/drawing/2014/main" id="{42D59A6A-B40A-F54B-8A6E-3A4C55EACC7A}"/>
              </a:ext>
            </a:extLst>
          </p:cNvPr>
          <p:cNvSpPr txBox="1">
            <a:spLocks noChangeArrowheads="1"/>
          </p:cNvSpPr>
          <p:nvPr/>
        </p:nvSpPr>
        <p:spPr>
          <a:xfrm>
            <a:off x="666750" y="25400"/>
            <a:ext cx="8127294" cy="1143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dirty="0"/>
              <a:t>Constructing a Binary Tree from Its </a:t>
            </a:r>
            <a:r>
              <a:rPr lang="en-US" altLang="zh-TW" dirty="0" err="1"/>
              <a:t>Inorder</a:t>
            </a:r>
            <a:r>
              <a:rPr lang="en-US" altLang="zh-TW" dirty="0"/>
              <a:t> Sequence</a:t>
            </a:r>
          </a:p>
        </p:txBody>
      </p:sp>
      <p:sp>
        <p:nvSpPr>
          <p:cNvPr id="45" name="Text Box 2">
            <a:extLst>
              <a:ext uri="{FF2B5EF4-FFF2-40B4-BE49-F238E27FC236}">
                <a16:creationId xmlns:a16="http://schemas.microsoft.com/office/drawing/2014/main" id="{31343C8A-39A6-3A4E-853F-DD91119282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03" y="5042601"/>
            <a:ext cx="6402181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An </a:t>
            </a:r>
            <a:r>
              <a:rPr lang="en-US" altLang="zh-TW" sz="2800" dirty="0" err="1"/>
              <a:t>inorder</a:t>
            </a:r>
            <a:r>
              <a:rPr lang="en-US" altLang="zh-TW" sz="2800" dirty="0"/>
              <a:t> sequence and a </a:t>
            </a:r>
            <a:r>
              <a:rPr lang="en-US" altLang="zh-TW" sz="2800" dirty="0" err="1"/>
              <a:t>preoder</a:t>
            </a:r>
            <a:r>
              <a:rPr lang="en-US" altLang="zh-TW" sz="2800" dirty="0"/>
              <a:t> sequence </a:t>
            </a:r>
            <a:r>
              <a:rPr lang="en-US" altLang="zh-TW" sz="2800" dirty="0">
                <a:solidFill>
                  <a:srgbClr val="C00000"/>
                </a:solidFill>
              </a:rPr>
              <a:t>can</a:t>
            </a:r>
            <a:r>
              <a:rPr lang="en-US" altLang="zh-TW" sz="2800" dirty="0"/>
              <a:t> uniquely define a binary tree (the proof is left as an exercise)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EC272D3B-E2F6-6044-BE41-C902D418E760}"/>
              </a:ext>
            </a:extLst>
          </p:cNvPr>
          <p:cNvGrpSpPr/>
          <p:nvPr/>
        </p:nvGrpSpPr>
        <p:grpSpPr>
          <a:xfrm>
            <a:off x="4700409" y="1663700"/>
            <a:ext cx="4124325" cy="2807937"/>
            <a:chOff x="4700409" y="1663700"/>
            <a:chExt cx="4124325" cy="2807937"/>
          </a:xfrm>
        </p:grpSpPr>
        <p:sp>
          <p:nvSpPr>
            <p:cNvPr id="116756" name="Oval 23">
              <a:extLst>
                <a:ext uri="{FF2B5EF4-FFF2-40B4-BE49-F238E27FC236}">
                  <a16:creationId xmlns:a16="http://schemas.microsoft.com/office/drawing/2014/main" id="{FF058ACB-B828-C845-AA35-A960387915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3859" y="1749425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6757" name="Text Box 24">
              <a:extLst>
                <a:ext uri="{FF2B5EF4-FFF2-40B4-BE49-F238E27FC236}">
                  <a16:creationId xmlns:a16="http://schemas.microsoft.com/office/drawing/2014/main" id="{D456F92C-BFC1-AC40-803C-CA9F55B7DA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2747" y="1663700"/>
              <a:ext cx="441325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A</a:t>
              </a:r>
            </a:p>
          </p:txBody>
        </p:sp>
        <p:sp>
          <p:nvSpPr>
            <p:cNvPr id="116758" name="Line 27">
              <a:extLst>
                <a:ext uri="{FF2B5EF4-FFF2-40B4-BE49-F238E27FC236}">
                  <a16:creationId xmlns:a16="http://schemas.microsoft.com/office/drawing/2014/main" id="{B8772470-5504-2848-8E52-4BC62743A4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71859" y="2168525"/>
              <a:ext cx="914400" cy="6667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759" name="Line 28">
              <a:extLst>
                <a:ext uri="{FF2B5EF4-FFF2-40B4-BE49-F238E27FC236}">
                  <a16:creationId xmlns:a16="http://schemas.microsoft.com/office/drawing/2014/main" id="{140EE982-1BC6-9C42-9D75-8D60919C1A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86259" y="2149475"/>
              <a:ext cx="81915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760" name="Oval 29">
              <a:extLst>
                <a:ext uri="{FF2B5EF4-FFF2-40B4-BE49-F238E27FC236}">
                  <a16:creationId xmlns:a16="http://schemas.microsoft.com/office/drawing/2014/main" id="{B4347AA2-C781-424A-912C-2A8E8D8566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0409" y="2835275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B</a:t>
              </a:r>
            </a:p>
          </p:txBody>
        </p:sp>
        <p:sp>
          <p:nvSpPr>
            <p:cNvPr id="116761" name="Oval 30">
              <a:extLst>
                <a:ext uri="{FF2B5EF4-FFF2-40B4-BE49-F238E27FC236}">
                  <a16:creationId xmlns:a16="http://schemas.microsoft.com/office/drawing/2014/main" id="{549EBCD9-9A34-DE43-9F38-B7CAD494C0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3309" y="3749675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C</a:t>
              </a:r>
            </a:p>
          </p:txBody>
        </p:sp>
        <p:sp>
          <p:nvSpPr>
            <p:cNvPr id="116762" name="Line 32">
              <a:extLst>
                <a:ext uri="{FF2B5EF4-FFF2-40B4-BE49-F238E27FC236}">
                  <a16:creationId xmlns:a16="http://schemas.microsoft.com/office/drawing/2014/main" id="{CBA2E838-8B55-B549-B269-A7040D8071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86159" y="3254375"/>
              <a:ext cx="228600" cy="476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763" name="Oval 33">
              <a:extLst>
                <a:ext uri="{FF2B5EF4-FFF2-40B4-BE49-F238E27FC236}">
                  <a16:creationId xmlns:a16="http://schemas.microsoft.com/office/drawing/2014/main" id="{484408B5-7ADB-A94D-9A44-8AD889915A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3959" y="2740025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 dirty="0"/>
                <a:t>D</a:t>
              </a:r>
            </a:p>
          </p:txBody>
        </p:sp>
        <p:sp>
          <p:nvSpPr>
            <p:cNvPr id="116764" name="Line 35">
              <a:extLst>
                <a:ext uri="{FF2B5EF4-FFF2-40B4-BE49-F238E27FC236}">
                  <a16:creationId xmlns:a16="http://schemas.microsoft.com/office/drawing/2014/main" id="{299D2171-A262-2744-9E22-931AF51092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052959" y="3121025"/>
              <a:ext cx="476250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765" name="Oval 36">
              <a:extLst>
                <a:ext uri="{FF2B5EF4-FFF2-40B4-BE49-F238E27FC236}">
                  <a16:creationId xmlns:a16="http://schemas.microsoft.com/office/drawing/2014/main" id="{CADD384C-AB9A-A041-8669-0D4ADFC72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4359" y="3768725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E</a:t>
              </a:r>
            </a:p>
          </p:txBody>
        </p:sp>
        <p:sp>
          <p:nvSpPr>
            <p:cNvPr id="116766" name="Line 37">
              <a:extLst>
                <a:ext uri="{FF2B5EF4-FFF2-40B4-BE49-F238E27FC236}">
                  <a16:creationId xmlns:a16="http://schemas.microsoft.com/office/drawing/2014/main" id="{6C10CA15-90A1-8C41-9B25-9ECF82665E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76859" y="3121025"/>
              <a:ext cx="704850" cy="7344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3A215DD3-2F25-B14A-B65C-BD3EFB4F073A}"/>
                </a:ext>
              </a:extLst>
            </p:cNvPr>
            <p:cNvGrpSpPr/>
            <p:nvPr/>
          </p:nvGrpSpPr>
          <p:grpSpPr>
            <a:xfrm>
              <a:off x="6291084" y="3862037"/>
              <a:ext cx="2533650" cy="609600"/>
              <a:chOff x="9369247" y="3645271"/>
              <a:chExt cx="2533650" cy="609600"/>
            </a:xfrm>
          </p:grpSpPr>
          <p:sp>
            <p:nvSpPr>
              <p:cNvPr id="38" name="Oval 14">
                <a:extLst>
                  <a:ext uri="{FF2B5EF4-FFF2-40B4-BE49-F238E27FC236}">
                    <a16:creationId xmlns:a16="http://schemas.microsoft.com/office/drawing/2014/main" id="{6CA941A5-0733-5545-A737-267D3A786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9247" y="3645271"/>
                <a:ext cx="2533650" cy="6096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39" name="Text Box 15">
                <a:extLst>
                  <a:ext uri="{FF2B5EF4-FFF2-40B4-BE49-F238E27FC236}">
                    <a16:creationId xmlns:a16="http://schemas.microsoft.com/office/drawing/2014/main" id="{2EF89370-F22E-0F45-B724-ED2AEEDF09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861666" y="3692896"/>
                <a:ext cx="1534524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800" dirty="0"/>
                  <a:t>G, H, F, I</a:t>
                </a:r>
              </a:p>
            </p:txBody>
          </p:sp>
        </p:grpSp>
      </p:grp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頁尾版面配置區 2">
            <a:extLst>
              <a:ext uri="{FF2B5EF4-FFF2-40B4-BE49-F238E27FC236}">
                <a16:creationId xmlns:a16="http://schemas.microsoft.com/office/drawing/2014/main" id="{AC27A471-C12C-314E-BC7B-91E12DC1D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116738" name="投影片編號版面配置區 3">
            <a:extLst>
              <a:ext uri="{FF2B5EF4-FFF2-40B4-BE49-F238E27FC236}">
                <a16:creationId xmlns:a16="http://schemas.microsoft.com/office/drawing/2014/main" id="{1BE2983A-86AB-F346-A598-36F8DD38B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18F097A8-8C7D-6A4B-A073-A40593ABBCC7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155</a:t>
            </a:fld>
            <a:endParaRPr lang="en-US" altLang="zh-TW" sz="1400"/>
          </a:p>
        </p:txBody>
      </p:sp>
      <p:sp>
        <p:nvSpPr>
          <p:cNvPr id="116739" name="Text Box 2">
            <a:extLst>
              <a:ext uri="{FF2B5EF4-FFF2-40B4-BE49-F238E27FC236}">
                <a16:creationId xmlns:a16="http://schemas.microsoft.com/office/drawing/2014/main" id="{97DF550B-B925-D443-8474-9E8C521C9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946" y="1313303"/>
            <a:ext cx="4760913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preorder: 	</a:t>
            </a:r>
            <a:r>
              <a:rPr lang="en-US" altLang="zh-TW" sz="2800" dirty="0">
                <a:solidFill>
                  <a:srgbClr val="C00000"/>
                </a:solidFill>
              </a:rPr>
              <a:t>A</a:t>
            </a:r>
            <a:r>
              <a:rPr lang="en-US" altLang="zh-TW" sz="2800" dirty="0"/>
              <a:t> </a:t>
            </a:r>
            <a:r>
              <a:rPr lang="en-US" altLang="zh-TW" sz="2800" dirty="0">
                <a:solidFill>
                  <a:srgbClr val="00B050"/>
                </a:solidFill>
              </a:rPr>
              <a:t>B</a:t>
            </a:r>
            <a:r>
              <a:rPr lang="en-US" altLang="zh-TW" sz="2800" dirty="0"/>
              <a:t> C </a:t>
            </a:r>
            <a:r>
              <a:rPr lang="en-US" altLang="zh-TW" sz="2800" dirty="0">
                <a:solidFill>
                  <a:srgbClr val="C00000"/>
                </a:solidFill>
              </a:rPr>
              <a:t>D</a:t>
            </a:r>
            <a:r>
              <a:rPr lang="en-US" altLang="zh-TW" sz="2800" dirty="0"/>
              <a:t> E </a:t>
            </a:r>
            <a:r>
              <a:rPr lang="en-US" altLang="zh-TW" sz="2800" dirty="0">
                <a:solidFill>
                  <a:srgbClr val="C00000"/>
                </a:solidFill>
              </a:rPr>
              <a:t>F</a:t>
            </a:r>
            <a:r>
              <a:rPr lang="en-US" altLang="zh-TW" sz="2800" dirty="0"/>
              <a:t> G H I</a:t>
            </a:r>
            <a:br>
              <a:rPr lang="en-US" altLang="zh-TW" sz="2800" dirty="0"/>
            </a:br>
            <a:r>
              <a:rPr lang="en-US" altLang="zh-TW" sz="2800" dirty="0" err="1"/>
              <a:t>inorder</a:t>
            </a:r>
            <a:r>
              <a:rPr lang="en-US" altLang="zh-TW" sz="2800" dirty="0"/>
              <a:t>:	</a:t>
            </a:r>
            <a:r>
              <a:rPr lang="en-US" altLang="zh-TW" sz="2800" dirty="0">
                <a:solidFill>
                  <a:srgbClr val="00B050"/>
                </a:solidFill>
              </a:rPr>
              <a:t>B</a:t>
            </a:r>
            <a:r>
              <a:rPr lang="en-US" altLang="zh-TW" sz="2800" dirty="0"/>
              <a:t> C </a:t>
            </a:r>
            <a:r>
              <a:rPr lang="en-US" altLang="zh-TW" sz="2800" dirty="0">
                <a:solidFill>
                  <a:srgbClr val="C00000"/>
                </a:solidFill>
              </a:rPr>
              <a:t>A</a:t>
            </a:r>
            <a:r>
              <a:rPr lang="en-US" altLang="zh-TW" sz="2800" dirty="0"/>
              <a:t> E </a:t>
            </a:r>
            <a:r>
              <a:rPr lang="en-US" altLang="zh-TW" sz="2800" dirty="0">
                <a:solidFill>
                  <a:srgbClr val="C00000"/>
                </a:solidFill>
              </a:rPr>
              <a:t>D</a:t>
            </a:r>
            <a:r>
              <a:rPr lang="en-US" altLang="zh-TW" sz="2800" dirty="0"/>
              <a:t> G H </a:t>
            </a:r>
            <a:r>
              <a:rPr lang="en-US" altLang="zh-TW" sz="2800" dirty="0">
                <a:solidFill>
                  <a:srgbClr val="C00000"/>
                </a:solidFill>
              </a:rPr>
              <a:t>F</a:t>
            </a:r>
            <a:r>
              <a:rPr lang="en-US" altLang="zh-TW" sz="2800" dirty="0"/>
              <a:t> I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C7EC4261-B619-464A-82A2-27F25782E0ED}"/>
              </a:ext>
            </a:extLst>
          </p:cNvPr>
          <p:cNvGrpSpPr/>
          <p:nvPr/>
        </p:nvGrpSpPr>
        <p:grpSpPr>
          <a:xfrm>
            <a:off x="5157609" y="1631600"/>
            <a:ext cx="3467100" cy="3517987"/>
            <a:chOff x="5676900" y="1247775"/>
            <a:chExt cx="3467100" cy="3517987"/>
          </a:xfrm>
        </p:grpSpPr>
        <p:sp>
          <p:nvSpPr>
            <p:cNvPr id="116756" name="Oval 23">
              <a:extLst>
                <a:ext uri="{FF2B5EF4-FFF2-40B4-BE49-F238E27FC236}">
                  <a16:creationId xmlns:a16="http://schemas.microsoft.com/office/drawing/2014/main" id="{FF058ACB-B828-C845-AA35-A960387915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0350" y="133350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6757" name="Text Box 24">
              <a:extLst>
                <a:ext uri="{FF2B5EF4-FFF2-40B4-BE49-F238E27FC236}">
                  <a16:creationId xmlns:a16="http://schemas.microsoft.com/office/drawing/2014/main" id="{D456F92C-BFC1-AC40-803C-CA9F55B7DA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99238" y="1247775"/>
              <a:ext cx="441325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A</a:t>
              </a:r>
            </a:p>
          </p:txBody>
        </p:sp>
        <p:sp>
          <p:nvSpPr>
            <p:cNvPr id="116758" name="Line 27">
              <a:extLst>
                <a:ext uri="{FF2B5EF4-FFF2-40B4-BE49-F238E27FC236}">
                  <a16:creationId xmlns:a16="http://schemas.microsoft.com/office/drawing/2014/main" id="{B8772470-5504-2848-8E52-4BC62743A4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48350" y="1752600"/>
              <a:ext cx="914400" cy="6667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759" name="Line 28">
              <a:extLst>
                <a:ext uri="{FF2B5EF4-FFF2-40B4-BE49-F238E27FC236}">
                  <a16:creationId xmlns:a16="http://schemas.microsoft.com/office/drawing/2014/main" id="{140EE982-1BC6-9C42-9D75-8D60919C1A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62750" y="1733550"/>
              <a:ext cx="81915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760" name="Oval 29">
              <a:extLst>
                <a:ext uri="{FF2B5EF4-FFF2-40B4-BE49-F238E27FC236}">
                  <a16:creationId xmlns:a16="http://schemas.microsoft.com/office/drawing/2014/main" id="{B4347AA2-C781-424A-912C-2A8E8D8566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6900" y="241935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B</a:t>
              </a:r>
            </a:p>
          </p:txBody>
        </p:sp>
        <p:sp>
          <p:nvSpPr>
            <p:cNvPr id="116761" name="Oval 30">
              <a:extLst>
                <a:ext uri="{FF2B5EF4-FFF2-40B4-BE49-F238E27FC236}">
                  <a16:creationId xmlns:a16="http://schemas.microsoft.com/office/drawing/2014/main" id="{549EBCD9-9A34-DE43-9F38-B7CAD494C0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9800" y="333375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C</a:t>
              </a:r>
            </a:p>
          </p:txBody>
        </p:sp>
        <p:sp>
          <p:nvSpPr>
            <p:cNvPr id="116762" name="Line 32">
              <a:extLst>
                <a:ext uri="{FF2B5EF4-FFF2-40B4-BE49-F238E27FC236}">
                  <a16:creationId xmlns:a16="http://schemas.microsoft.com/office/drawing/2014/main" id="{CBA2E838-8B55-B549-B269-A7040D8071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62650" y="2838450"/>
              <a:ext cx="228600" cy="476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763" name="Oval 33">
              <a:extLst>
                <a:ext uri="{FF2B5EF4-FFF2-40B4-BE49-F238E27FC236}">
                  <a16:creationId xmlns:a16="http://schemas.microsoft.com/office/drawing/2014/main" id="{484408B5-7ADB-A94D-9A44-8AD889915A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0450" y="232410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D</a:t>
              </a:r>
            </a:p>
          </p:txBody>
        </p:sp>
        <p:sp>
          <p:nvSpPr>
            <p:cNvPr id="116764" name="Line 35">
              <a:extLst>
                <a:ext uri="{FF2B5EF4-FFF2-40B4-BE49-F238E27FC236}">
                  <a16:creationId xmlns:a16="http://schemas.microsoft.com/office/drawing/2014/main" id="{299D2171-A262-2744-9E22-931AF51092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29450" y="2705100"/>
              <a:ext cx="476250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765" name="Oval 36">
              <a:extLst>
                <a:ext uri="{FF2B5EF4-FFF2-40B4-BE49-F238E27FC236}">
                  <a16:creationId xmlns:a16="http://schemas.microsoft.com/office/drawing/2014/main" id="{CADD384C-AB9A-A041-8669-0D4ADFC72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0850" y="335280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E</a:t>
              </a:r>
            </a:p>
          </p:txBody>
        </p:sp>
        <p:sp>
          <p:nvSpPr>
            <p:cNvPr id="116766" name="Line 37">
              <a:extLst>
                <a:ext uri="{FF2B5EF4-FFF2-40B4-BE49-F238E27FC236}">
                  <a16:creationId xmlns:a16="http://schemas.microsoft.com/office/drawing/2014/main" id="{6C10CA15-90A1-8C41-9B25-9ECF82665E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53350" y="2705100"/>
              <a:ext cx="419100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767" name="Oval 38">
              <a:extLst>
                <a:ext uri="{FF2B5EF4-FFF2-40B4-BE49-F238E27FC236}">
                  <a16:creationId xmlns:a16="http://schemas.microsoft.com/office/drawing/2014/main" id="{3E4DDFB4-71F3-A440-94AC-849C09CB2D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2900" y="339090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F</a:t>
              </a:r>
            </a:p>
          </p:txBody>
        </p:sp>
        <p:sp>
          <p:nvSpPr>
            <p:cNvPr id="116768" name="Oval 39">
              <a:extLst>
                <a:ext uri="{FF2B5EF4-FFF2-40B4-BE49-F238E27FC236}">
                  <a16:creationId xmlns:a16="http://schemas.microsoft.com/office/drawing/2014/main" id="{5FF6C5BC-7979-A74B-858C-124CFAE17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0850" y="4346662"/>
              <a:ext cx="114300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 dirty="0"/>
                <a:t>G, H</a:t>
              </a:r>
            </a:p>
          </p:txBody>
        </p:sp>
        <p:sp>
          <p:nvSpPr>
            <p:cNvPr id="116769" name="Oval 40">
              <a:extLst>
                <a:ext uri="{FF2B5EF4-FFF2-40B4-BE49-F238E27FC236}">
                  <a16:creationId xmlns:a16="http://schemas.microsoft.com/office/drawing/2014/main" id="{9C6E5296-1EC3-924B-9113-D3ACA545D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43950" y="434340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I</a:t>
              </a:r>
            </a:p>
          </p:txBody>
        </p:sp>
        <p:sp>
          <p:nvSpPr>
            <p:cNvPr id="116770" name="Line 42">
              <a:extLst>
                <a:ext uri="{FF2B5EF4-FFF2-40B4-BE49-F238E27FC236}">
                  <a16:creationId xmlns:a16="http://schemas.microsoft.com/office/drawing/2014/main" id="{6EA2423D-B930-C54B-8EF4-EB09AB0C19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67600" y="3829050"/>
              <a:ext cx="590550" cy="514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771" name="Line 43">
              <a:extLst>
                <a:ext uri="{FF2B5EF4-FFF2-40B4-BE49-F238E27FC236}">
                  <a16:creationId xmlns:a16="http://schemas.microsoft.com/office/drawing/2014/main" id="{A0C9B31E-0A3A-5C49-B54D-6155404BC1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86750" y="3810000"/>
              <a:ext cx="59055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44" name="Rectangle 2">
            <a:extLst>
              <a:ext uri="{FF2B5EF4-FFF2-40B4-BE49-F238E27FC236}">
                <a16:creationId xmlns:a16="http://schemas.microsoft.com/office/drawing/2014/main" id="{42D59A6A-B40A-F54B-8A6E-3A4C55EACC7A}"/>
              </a:ext>
            </a:extLst>
          </p:cNvPr>
          <p:cNvSpPr txBox="1">
            <a:spLocks noChangeArrowheads="1"/>
          </p:cNvSpPr>
          <p:nvPr/>
        </p:nvSpPr>
        <p:spPr>
          <a:xfrm>
            <a:off x="666750" y="25400"/>
            <a:ext cx="8127294" cy="1143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dirty="0"/>
              <a:t>Constructing a Binary Tree from Its </a:t>
            </a:r>
            <a:r>
              <a:rPr lang="en-US" altLang="zh-TW" dirty="0" err="1"/>
              <a:t>Inorder</a:t>
            </a:r>
            <a:r>
              <a:rPr lang="en-US" altLang="zh-TW" dirty="0"/>
              <a:t> Sequence</a:t>
            </a:r>
          </a:p>
        </p:txBody>
      </p:sp>
      <p:sp>
        <p:nvSpPr>
          <p:cNvPr id="45" name="Text Box 2">
            <a:extLst>
              <a:ext uri="{FF2B5EF4-FFF2-40B4-BE49-F238E27FC236}">
                <a16:creationId xmlns:a16="http://schemas.microsoft.com/office/drawing/2014/main" id="{31343C8A-39A6-3A4E-853F-DD91119282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03" y="5042601"/>
            <a:ext cx="6402181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An </a:t>
            </a:r>
            <a:r>
              <a:rPr lang="en-US" altLang="zh-TW" sz="2800" dirty="0" err="1"/>
              <a:t>inorder</a:t>
            </a:r>
            <a:r>
              <a:rPr lang="en-US" altLang="zh-TW" sz="2800" dirty="0"/>
              <a:t> sequence and a </a:t>
            </a:r>
            <a:r>
              <a:rPr lang="en-US" altLang="zh-TW" sz="2800" dirty="0" err="1"/>
              <a:t>preoder</a:t>
            </a:r>
            <a:r>
              <a:rPr lang="en-US" altLang="zh-TW" sz="2800" dirty="0"/>
              <a:t> sequence </a:t>
            </a:r>
            <a:r>
              <a:rPr lang="en-US" altLang="zh-TW" sz="2800" dirty="0">
                <a:solidFill>
                  <a:srgbClr val="C00000"/>
                </a:solidFill>
              </a:rPr>
              <a:t>can</a:t>
            </a:r>
            <a:r>
              <a:rPr lang="en-US" altLang="zh-TW" sz="2800" dirty="0"/>
              <a:t> uniquely define a binary tree (the proof is left as an exercise)</a:t>
            </a: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2C7E4B75-E98D-6D4F-A573-809A904D2539}"/>
              </a:ext>
            </a:extLst>
          </p:cNvPr>
          <p:cNvGrpSpPr/>
          <p:nvPr/>
        </p:nvGrpSpPr>
        <p:grpSpPr>
          <a:xfrm>
            <a:off x="304622" y="2259453"/>
            <a:ext cx="4124325" cy="2807937"/>
            <a:chOff x="4700409" y="1663700"/>
            <a:chExt cx="4124325" cy="2807937"/>
          </a:xfrm>
        </p:grpSpPr>
        <p:sp>
          <p:nvSpPr>
            <p:cNvPr id="41" name="Oval 23">
              <a:extLst>
                <a:ext uri="{FF2B5EF4-FFF2-40B4-BE49-F238E27FC236}">
                  <a16:creationId xmlns:a16="http://schemas.microsoft.com/office/drawing/2014/main" id="{B3C55E9F-3278-3643-B404-775A001C74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3859" y="1749425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42" name="Text Box 24">
              <a:extLst>
                <a:ext uri="{FF2B5EF4-FFF2-40B4-BE49-F238E27FC236}">
                  <a16:creationId xmlns:a16="http://schemas.microsoft.com/office/drawing/2014/main" id="{EA39AB6F-EFD1-9142-98B0-5B61F1BBC0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2747" y="1663700"/>
              <a:ext cx="441325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A</a:t>
              </a:r>
            </a:p>
          </p:txBody>
        </p:sp>
        <p:sp>
          <p:nvSpPr>
            <p:cNvPr id="43" name="Line 27">
              <a:extLst>
                <a:ext uri="{FF2B5EF4-FFF2-40B4-BE49-F238E27FC236}">
                  <a16:creationId xmlns:a16="http://schemas.microsoft.com/office/drawing/2014/main" id="{464F071C-F887-8D4A-B685-64C3C22EEE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71859" y="2168525"/>
              <a:ext cx="914400" cy="6667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6" name="Line 28">
              <a:extLst>
                <a:ext uri="{FF2B5EF4-FFF2-40B4-BE49-F238E27FC236}">
                  <a16:creationId xmlns:a16="http://schemas.microsoft.com/office/drawing/2014/main" id="{2205B2A7-FC7A-BE41-AD25-A7EE2E2E9E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86259" y="2149475"/>
              <a:ext cx="81915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" name="Oval 29">
              <a:extLst>
                <a:ext uri="{FF2B5EF4-FFF2-40B4-BE49-F238E27FC236}">
                  <a16:creationId xmlns:a16="http://schemas.microsoft.com/office/drawing/2014/main" id="{29AE4A1D-1BBF-1C4A-913A-6B5456BF2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0409" y="2835275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B</a:t>
              </a:r>
            </a:p>
          </p:txBody>
        </p:sp>
        <p:sp>
          <p:nvSpPr>
            <p:cNvPr id="48" name="Oval 30">
              <a:extLst>
                <a:ext uri="{FF2B5EF4-FFF2-40B4-BE49-F238E27FC236}">
                  <a16:creationId xmlns:a16="http://schemas.microsoft.com/office/drawing/2014/main" id="{110C4929-6607-B04D-B14F-B7D6F3974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3309" y="3749675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C</a:t>
              </a:r>
            </a:p>
          </p:txBody>
        </p:sp>
        <p:sp>
          <p:nvSpPr>
            <p:cNvPr id="49" name="Line 32">
              <a:extLst>
                <a:ext uri="{FF2B5EF4-FFF2-40B4-BE49-F238E27FC236}">
                  <a16:creationId xmlns:a16="http://schemas.microsoft.com/office/drawing/2014/main" id="{9B115EAA-DBC2-C747-831D-2D5ADDDBF5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86159" y="3254375"/>
              <a:ext cx="228600" cy="476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0" name="Oval 33">
              <a:extLst>
                <a:ext uri="{FF2B5EF4-FFF2-40B4-BE49-F238E27FC236}">
                  <a16:creationId xmlns:a16="http://schemas.microsoft.com/office/drawing/2014/main" id="{7DFDDA99-6E2A-C744-BECA-67AC33E204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3959" y="2740025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 dirty="0"/>
                <a:t>D</a:t>
              </a:r>
            </a:p>
          </p:txBody>
        </p:sp>
        <p:sp>
          <p:nvSpPr>
            <p:cNvPr id="51" name="Line 35">
              <a:extLst>
                <a:ext uri="{FF2B5EF4-FFF2-40B4-BE49-F238E27FC236}">
                  <a16:creationId xmlns:a16="http://schemas.microsoft.com/office/drawing/2014/main" id="{07C64336-187D-6A43-8693-422E0CC1F4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052959" y="3121025"/>
              <a:ext cx="476250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2" name="Oval 36">
              <a:extLst>
                <a:ext uri="{FF2B5EF4-FFF2-40B4-BE49-F238E27FC236}">
                  <a16:creationId xmlns:a16="http://schemas.microsoft.com/office/drawing/2014/main" id="{6AB37DA8-DB66-3C4E-90A0-C7E4E4ED71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4359" y="3768725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E</a:t>
              </a:r>
            </a:p>
          </p:txBody>
        </p:sp>
        <p:sp>
          <p:nvSpPr>
            <p:cNvPr id="53" name="Line 37">
              <a:extLst>
                <a:ext uri="{FF2B5EF4-FFF2-40B4-BE49-F238E27FC236}">
                  <a16:creationId xmlns:a16="http://schemas.microsoft.com/office/drawing/2014/main" id="{90E455ED-3874-8744-A326-21B3520EDF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76859" y="3121025"/>
              <a:ext cx="704850" cy="7344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E6197CC2-6BD3-5947-86E4-B17F24ABE165}"/>
                </a:ext>
              </a:extLst>
            </p:cNvPr>
            <p:cNvGrpSpPr/>
            <p:nvPr/>
          </p:nvGrpSpPr>
          <p:grpSpPr>
            <a:xfrm>
              <a:off x="6291084" y="3862037"/>
              <a:ext cx="2533650" cy="609600"/>
              <a:chOff x="9369247" y="3645271"/>
              <a:chExt cx="2533650" cy="609600"/>
            </a:xfrm>
          </p:grpSpPr>
          <p:sp>
            <p:nvSpPr>
              <p:cNvPr id="55" name="Oval 14">
                <a:extLst>
                  <a:ext uri="{FF2B5EF4-FFF2-40B4-BE49-F238E27FC236}">
                    <a16:creationId xmlns:a16="http://schemas.microsoft.com/office/drawing/2014/main" id="{3B7EE515-4C17-9144-86CA-8ABC5EEEE0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9247" y="3645271"/>
                <a:ext cx="2533650" cy="6096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56" name="Text Box 15">
                <a:extLst>
                  <a:ext uri="{FF2B5EF4-FFF2-40B4-BE49-F238E27FC236}">
                    <a16:creationId xmlns:a16="http://schemas.microsoft.com/office/drawing/2014/main" id="{A65EFDDF-EF0E-F848-80A8-B98EEC4A8E3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861667" y="3692896"/>
                <a:ext cx="1534524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800" dirty="0"/>
                  <a:t>G, H, F, I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824004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頁尾版面配置區 2">
            <a:extLst>
              <a:ext uri="{FF2B5EF4-FFF2-40B4-BE49-F238E27FC236}">
                <a16:creationId xmlns:a16="http://schemas.microsoft.com/office/drawing/2014/main" id="{AC27A471-C12C-314E-BC7B-91E12DC1D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116738" name="投影片編號版面配置區 3">
            <a:extLst>
              <a:ext uri="{FF2B5EF4-FFF2-40B4-BE49-F238E27FC236}">
                <a16:creationId xmlns:a16="http://schemas.microsoft.com/office/drawing/2014/main" id="{1BE2983A-86AB-F346-A598-36F8DD38B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18F097A8-8C7D-6A4B-A073-A40593ABBCC7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156</a:t>
            </a:fld>
            <a:endParaRPr lang="en-US" altLang="zh-TW" sz="1400"/>
          </a:p>
        </p:txBody>
      </p:sp>
      <p:sp>
        <p:nvSpPr>
          <p:cNvPr id="116739" name="Text Box 2">
            <a:extLst>
              <a:ext uri="{FF2B5EF4-FFF2-40B4-BE49-F238E27FC236}">
                <a16:creationId xmlns:a16="http://schemas.microsoft.com/office/drawing/2014/main" id="{97DF550B-B925-D443-8474-9E8C521C9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946" y="1313303"/>
            <a:ext cx="4760913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preorder: 	</a:t>
            </a:r>
            <a:r>
              <a:rPr lang="en-US" altLang="zh-TW" sz="2800" dirty="0">
                <a:solidFill>
                  <a:srgbClr val="C00000"/>
                </a:solidFill>
              </a:rPr>
              <a:t>A</a:t>
            </a:r>
            <a:r>
              <a:rPr lang="en-US" altLang="zh-TW" sz="2800" dirty="0"/>
              <a:t> </a:t>
            </a:r>
            <a:r>
              <a:rPr lang="en-US" altLang="zh-TW" sz="2800" dirty="0">
                <a:solidFill>
                  <a:srgbClr val="00B050"/>
                </a:solidFill>
              </a:rPr>
              <a:t>B</a:t>
            </a:r>
            <a:r>
              <a:rPr lang="en-US" altLang="zh-TW" sz="2800" dirty="0"/>
              <a:t> C </a:t>
            </a:r>
            <a:r>
              <a:rPr lang="en-US" altLang="zh-TW" sz="2800" dirty="0">
                <a:solidFill>
                  <a:srgbClr val="C00000"/>
                </a:solidFill>
              </a:rPr>
              <a:t>D</a:t>
            </a:r>
            <a:r>
              <a:rPr lang="en-US" altLang="zh-TW" sz="2800" dirty="0"/>
              <a:t> E </a:t>
            </a:r>
            <a:r>
              <a:rPr lang="en-US" altLang="zh-TW" sz="2800" dirty="0">
                <a:solidFill>
                  <a:srgbClr val="C00000"/>
                </a:solidFill>
              </a:rPr>
              <a:t>F</a:t>
            </a:r>
            <a:r>
              <a:rPr lang="en-US" altLang="zh-TW" sz="2800" dirty="0"/>
              <a:t> </a:t>
            </a:r>
            <a:r>
              <a:rPr lang="en-US" altLang="zh-TW" sz="2800" dirty="0">
                <a:solidFill>
                  <a:srgbClr val="00B050"/>
                </a:solidFill>
              </a:rPr>
              <a:t>G</a:t>
            </a:r>
            <a:r>
              <a:rPr lang="en-US" altLang="zh-TW" sz="2800" dirty="0"/>
              <a:t> H I</a:t>
            </a:r>
            <a:br>
              <a:rPr lang="en-US" altLang="zh-TW" sz="2800" dirty="0"/>
            </a:br>
            <a:r>
              <a:rPr lang="en-US" altLang="zh-TW" sz="2800" dirty="0" err="1"/>
              <a:t>inorder</a:t>
            </a:r>
            <a:r>
              <a:rPr lang="en-US" altLang="zh-TW" sz="2800" dirty="0"/>
              <a:t>:	</a:t>
            </a:r>
            <a:r>
              <a:rPr lang="en-US" altLang="zh-TW" sz="2800" dirty="0">
                <a:solidFill>
                  <a:srgbClr val="00B050"/>
                </a:solidFill>
              </a:rPr>
              <a:t>B</a:t>
            </a:r>
            <a:r>
              <a:rPr lang="en-US" altLang="zh-TW" sz="2800" dirty="0"/>
              <a:t> C </a:t>
            </a:r>
            <a:r>
              <a:rPr lang="en-US" altLang="zh-TW" sz="2800" dirty="0">
                <a:solidFill>
                  <a:srgbClr val="C00000"/>
                </a:solidFill>
              </a:rPr>
              <a:t>A</a:t>
            </a:r>
            <a:r>
              <a:rPr lang="en-US" altLang="zh-TW" sz="2800" dirty="0"/>
              <a:t> E </a:t>
            </a:r>
            <a:r>
              <a:rPr lang="en-US" altLang="zh-TW" sz="2800" dirty="0">
                <a:solidFill>
                  <a:srgbClr val="C00000"/>
                </a:solidFill>
              </a:rPr>
              <a:t>D</a:t>
            </a:r>
            <a:r>
              <a:rPr lang="en-US" altLang="zh-TW" sz="2800" dirty="0"/>
              <a:t> </a:t>
            </a:r>
            <a:r>
              <a:rPr lang="en-US" altLang="zh-TW" sz="2800" dirty="0">
                <a:solidFill>
                  <a:srgbClr val="00B050"/>
                </a:solidFill>
              </a:rPr>
              <a:t>G</a:t>
            </a:r>
            <a:r>
              <a:rPr lang="en-US" altLang="zh-TW" sz="2800" dirty="0"/>
              <a:t> H </a:t>
            </a:r>
            <a:r>
              <a:rPr lang="en-US" altLang="zh-TW" sz="2800" dirty="0">
                <a:solidFill>
                  <a:srgbClr val="C00000"/>
                </a:solidFill>
              </a:rPr>
              <a:t>F</a:t>
            </a:r>
            <a:r>
              <a:rPr lang="en-US" altLang="zh-TW" sz="2800" dirty="0"/>
              <a:t> I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C7EC4261-B619-464A-82A2-27F25782E0ED}"/>
              </a:ext>
            </a:extLst>
          </p:cNvPr>
          <p:cNvGrpSpPr/>
          <p:nvPr/>
        </p:nvGrpSpPr>
        <p:grpSpPr>
          <a:xfrm>
            <a:off x="5157609" y="1631600"/>
            <a:ext cx="3467100" cy="4581525"/>
            <a:chOff x="5676900" y="1247775"/>
            <a:chExt cx="3467100" cy="4581525"/>
          </a:xfrm>
        </p:grpSpPr>
        <p:sp>
          <p:nvSpPr>
            <p:cNvPr id="116756" name="Oval 23">
              <a:extLst>
                <a:ext uri="{FF2B5EF4-FFF2-40B4-BE49-F238E27FC236}">
                  <a16:creationId xmlns:a16="http://schemas.microsoft.com/office/drawing/2014/main" id="{FF058ACB-B828-C845-AA35-A960387915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0350" y="133350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6757" name="Text Box 24">
              <a:extLst>
                <a:ext uri="{FF2B5EF4-FFF2-40B4-BE49-F238E27FC236}">
                  <a16:creationId xmlns:a16="http://schemas.microsoft.com/office/drawing/2014/main" id="{D456F92C-BFC1-AC40-803C-CA9F55B7DA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99238" y="1247775"/>
              <a:ext cx="441325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A</a:t>
              </a:r>
            </a:p>
          </p:txBody>
        </p:sp>
        <p:sp>
          <p:nvSpPr>
            <p:cNvPr id="116758" name="Line 27">
              <a:extLst>
                <a:ext uri="{FF2B5EF4-FFF2-40B4-BE49-F238E27FC236}">
                  <a16:creationId xmlns:a16="http://schemas.microsoft.com/office/drawing/2014/main" id="{B8772470-5504-2848-8E52-4BC62743A4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48350" y="1752600"/>
              <a:ext cx="914400" cy="6667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759" name="Line 28">
              <a:extLst>
                <a:ext uri="{FF2B5EF4-FFF2-40B4-BE49-F238E27FC236}">
                  <a16:creationId xmlns:a16="http://schemas.microsoft.com/office/drawing/2014/main" id="{140EE982-1BC6-9C42-9D75-8D60919C1A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62750" y="1733550"/>
              <a:ext cx="81915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760" name="Oval 29">
              <a:extLst>
                <a:ext uri="{FF2B5EF4-FFF2-40B4-BE49-F238E27FC236}">
                  <a16:creationId xmlns:a16="http://schemas.microsoft.com/office/drawing/2014/main" id="{B4347AA2-C781-424A-912C-2A8E8D8566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6900" y="241935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B</a:t>
              </a:r>
            </a:p>
          </p:txBody>
        </p:sp>
        <p:sp>
          <p:nvSpPr>
            <p:cNvPr id="116761" name="Oval 30">
              <a:extLst>
                <a:ext uri="{FF2B5EF4-FFF2-40B4-BE49-F238E27FC236}">
                  <a16:creationId xmlns:a16="http://schemas.microsoft.com/office/drawing/2014/main" id="{549EBCD9-9A34-DE43-9F38-B7CAD494C0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9800" y="333375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C</a:t>
              </a:r>
            </a:p>
          </p:txBody>
        </p:sp>
        <p:sp>
          <p:nvSpPr>
            <p:cNvPr id="116762" name="Line 32">
              <a:extLst>
                <a:ext uri="{FF2B5EF4-FFF2-40B4-BE49-F238E27FC236}">
                  <a16:creationId xmlns:a16="http://schemas.microsoft.com/office/drawing/2014/main" id="{CBA2E838-8B55-B549-B269-A7040D8071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62650" y="2838450"/>
              <a:ext cx="228600" cy="476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763" name="Oval 33">
              <a:extLst>
                <a:ext uri="{FF2B5EF4-FFF2-40B4-BE49-F238E27FC236}">
                  <a16:creationId xmlns:a16="http://schemas.microsoft.com/office/drawing/2014/main" id="{484408B5-7ADB-A94D-9A44-8AD889915A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0450" y="232410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D</a:t>
              </a:r>
            </a:p>
          </p:txBody>
        </p:sp>
        <p:sp>
          <p:nvSpPr>
            <p:cNvPr id="116764" name="Line 35">
              <a:extLst>
                <a:ext uri="{FF2B5EF4-FFF2-40B4-BE49-F238E27FC236}">
                  <a16:creationId xmlns:a16="http://schemas.microsoft.com/office/drawing/2014/main" id="{299D2171-A262-2744-9E22-931AF51092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29450" y="2705100"/>
              <a:ext cx="476250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765" name="Oval 36">
              <a:extLst>
                <a:ext uri="{FF2B5EF4-FFF2-40B4-BE49-F238E27FC236}">
                  <a16:creationId xmlns:a16="http://schemas.microsoft.com/office/drawing/2014/main" id="{CADD384C-AB9A-A041-8669-0D4ADFC72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0850" y="335280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E</a:t>
              </a:r>
            </a:p>
          </p:txBody>
        </p:sp>
        <p:sp>
          <p:nvSpPr>
            <p:cNvPr id="116766" name="Line 37">
              <a:extLst>
                <a:ext uri="{FF2B5EF4-FFF2-40B4-BE49-F238E27FC236}">
                  <a16:creationId xmlns:a16="http://schemas.microsoft.com/office/drawing/2014/main" id="{6C10CA15-90A1-8C41-9B25-9ECF82665E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53350" y="2705100"/>
              <a:ext cx="419100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767" name="Oval 38">
              <a:extLst>
                <a:ext uri="{FF2B5EF4-FFF2-40B4-BE49-F238E27FC236}">
                  <a16:creationId xmlns:a16="http://schemas.microsoft.com/office/drawing/2014/main" id="{3E4DDFB4-71F3-A440-94AC-849C09CB2D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2900" y="339090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F</a:t>
              </a:r>
            </a:p>
          </p:txBody>
        </p:sp>
        <p:sp>
          <p:nvSpPr>
            <p:cNvPr id="116768" name="Oval 39">
              <a:extLst>
                <a:ext uri="{FF2B5EF4-FFF2-40B4-BE49-F238E27FC236}">
                  <a16:creationId xmlns:a16="http://schemas.microsoft.com/office/drawing/2014/main" id="{5FF6C5BC-7979-A74B-858C-124CFAE17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3750" y="430530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G</a:t>
              </a:r>
            </a:p>
          </p:txBody>
        </p:sp>
        <p:sp>
          <p:nvSpPr>
            <p:cNvPr id="116769" name="Oval 40">
              <a:extLst>
                <a:ext uri="{FF2B5EF4-FFF2-40B4-BE49-F238E27FC236}">
                  <a16:creationId xmlns:a16="http://schemas.microsoft.com/office/drawing/2014/main" id="{9C6E5296-1EC3-924B-9113-D3ACA545D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43950" y="434340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I</a:t>
              </a:r>
            </a:p>
          </p:txBody>
        </p:sp>
        <p:sp>
          <p:nvSpPr>
            <p:cNvPr id="116770" name="Line 42">
              <a:extLst>
                <a:ext uri="{FF2B5EF4-FFF2-40B4-BE49-F238E27FC236}">
                  <a16:creationId xmlns:a16="http://schemas.microsoft.com/office/drawing/2014/main" id="{6EA2423D-B930-C54B-8EF4-EB09AB0C19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67600" y="3829050"/>
              <a:ext cx="590550" cy="514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771" name="Line 43">
              <a:extLst>
                <a:ext uri="{FF2B5EF4-FFF2-40B4-BE49-F238E27FC236}">
                  <a16:creationId xmlns:a16="http://schemas.microsoft.com/office/drawing/2014/main" id="{A0C9B31E-0A3A-5C49-B54D-6155404BC1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86750" y="3810000"/>
              <a:ext cx="59055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772" name="Oval 44">
              <a:extLst>
                <a:ext uri="{FF2B5EF4-FFF2-40B4-BE49-F238E27FC236}">
                  <a16:creationId xmlns:a16="http://schemas.microsoft.com/office/drawing/2014/main" id="{A3143ACC-FA2D-394E-817B-0D42835D79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4800" y="541020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H</a:t>
              </a:r>
            </a:p>
          </p:txBody>
        </p:sp>
        <p:sp>
          <p:nvSpPr>
            <p:cNvPr id="116773" name="Line 45">
              <a:extLst>
                <a:ext uri="{FF2B5EF4-FFF2-40B4-BE49-F238E27FC236}">
                  <a16:creationId xmlns:a16="http://schemas.microsoft.com/office/drawing/2014/main" id="{865875B0-5888-1F47-B23F-AD6FF7BF2F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29500" y="4724400"/>
              <a:ext cx="609600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44" name="Rectangle 2">
            <a:extLst>
              <a:ext uri="{FF2B5EF4-FFF2-40B4-BE49-F238E27FC236}">
                <a16:creationId xmlns:a16="http://schemas.microsoft.com/office/drawing/2014/main" id="{42D59A6A-B40A-F54B-8A6E-3A4C55EACC7A}"/>
              </a:ext>
            </a:extLst>
          </p:cNvPr>
          <p:cNvSpPr txBox="1">
            <a:spLocks noChangeArrowheads="1"/>
          </p:cNvSpPr>
          <p:nvPr/>
        </p:nvSpPr>
        <p:spPr>
          <a:xfrm>
            <a:off x="666750" y="25400"/>
            <a:ext cx="8127294" cy="1143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dirty="0"/>
              <a:t>Constructing a Binary Tree from Its </a:t>
            </a:r>
            <a:r>
              <a:rPr lang="en-US" altLang="zh-TW" dirty="0" err="1"/>
              <a:t>Inorder</a:t>
            </a:r>
            <a:r>
              <a:rPr lang="en-US" altLang="zh-TW" dirty="0"/>
              <a:t> Sequence</a:t>
            </a:r>
          </a:p>
        </p:txBody>
      </p:sp>
      <p:sp>
        <p:nvSpPr>
          <p:cNvPr id="45" name="Text Box 2">
            <a:extLst>
              <a:ext uri="{FF2B5EF4-FFF2-40B4-BE49-F238E27FC236}">
                <a16:creationId xmlns:a16="http://schemas.microsoft.com/office/drawing/2014/main" id="{31343C8A-39A6-3A4E-853F-DD91119282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03" y="5042601"/>
            <a:ext cx="6402181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An </a:t>
            </a:r>
            <a:r>
              <a:rPr lang="en-US" altLang="zh-TW" sz="2800" dirty="0" err="1"/>
              <a:t>inorder</a:t>
            </a:r>
            <a:r>
              <a:rPr lang="en-US" altLang="zh-TW" sz="2800" dirty="0"/>
              <a:t> sequence and a </a:t>
            </a:r>
            <a:r>
              <a:rPr lang="en-US" altLang="zh-TW" sz="2800" dirty="0" err="1"/>
              <a:t>preoder</a:t>
            </a:r>
            <a:r>
              <a:rPr lang="en-US" altLang="zh-TW" sz="2800" dirty="0"/>
              <a:t> sequence </a:t>
            </a:r>
            <a:r>
              <a:rPr lang="en-US" altLang="zh-TW" sz="2800" dirty="0">
                <a:solidFill>
                  <a:srgbClr val="C00000"/>
                </a:solidFill>
              </a:rPr>
              <a:t>can</a:t>
            </a:r>
            <a:r>
              <a:rPr lang="en-US" altLang="zh-TW" sz="2800" dirty="0"/>
              <a:t> uniquely define a binary tree (the proof is left as an exercise)</a:t>
            </a: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2C7E4B75-E98D-6D4F-A573-809A904D2539}"/>
              </a:ext>
            </a:extLst>
          </p:cNvPr>
          <p:cNvGrpSpPr/>
          <p:nvPr/>
        </p:nvGrpSpPr>
        <p:grpSpPr>
          <a:xfrm>
            <a:off x="304622" y="2259453"/>
            <a:ext cx="4124325" cy="2807937"/>
            <a:chOff x="4700409" y="1663700"/>
            <a:chExt cx="4124325" cy="2807937"/>
          </a:xfrm>
        </p:grpSpPr>
        <p:sp>
          <p:nvSpPr>
            <p:cNvPr id="41" name="Oval 23">
              <a:extLst>
                <a:ext uri="{FF2B5EF4-FFF2-40B4-BE49-F238E27FC236}">
                  <a16:creationId xmlns:a16="http://schemas.microsoft.com/office/drawing/2014/main" id="{B3C55E9F-3278-3643-B404-775A001C74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3859" y="1749425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42" name="Text Box 24">
              <a:extLst>
                <a:ext uri="{FF2B5EF4-FFF2-40B4-BE49-F238E27FC236}">
                  <a16:creationId xmlns:a16="http://schemas.microsoft.com/office/drawing/2014/main" id="{EA39AB6F-EFD1-9142-98B0-5B61F1BBC0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2747" y="1663700"/>
              <a:ext cx="441325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A</a:t>
              </a:r>
            </a:p>
          </p:txBody>
        </p:sp>
        <p:sp>
          <p:nvSpPr>
            <p:cNvPr id="43" name="Line 27">
              <a:extLst>
                <a:ext uri="{FF2B5EF4-FFF2-40B4-BE49-F238E27FC236}">
                  <a16:creationId xmlns:a16="http://schemas.microsoft.com/office/drawing/2014/main" id="{464F071C-F887-8D4A-B685-64C3C22EEE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71859" y="2168525"/>
              <a:ext cx="914400" cy="6667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6" name="Line 28">
              <a:extLst>
                <a:ext uri="{FF2B5EF4-FFF2-40B4-BE49-F238E27FC236}">
                  <a16:creationId xmlns:a16="http://schemas.microsoft.com/office/drawing/2014/main" id="{2205B2A7-FC7A-BE41-AD25-A7EE2E2E9E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86259" y="2149475"/>
              <a:ext cx="81915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" name="Oval 29">
              <a:extLst>
                <a:ext uri="{FF2B5EF4-FFF2-40B4-BE49-F238E27FC236}">
                  <a16:creationId xmlns:a16="http://schemas.microsoft.com/office/drawing/2014/main" id="{29AE4A1D-1BBF-1C4A-913A-6B5456BF2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0409" y="2835275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B</a:t>
              </a:r>
            </a:p>
          </p:txBody>
        </p:sp>
        <p:sp>
          <p:nvSpPr>
            <p:cNvPr id="48" name="Oval 30">
              <a:extLst>
                <a:ext uri="{FF2B5EF4-FFF2-40B4-BE49-F238E27FC236}">
                  <a16:creationId xmlns:a16="http://schemas.microsoft.com/office/drawing/2014/main" id="{110C4929-6607-B04D-B14F-B7D6F3974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3309" y="3749675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C</a:t>
              </a:r>
            </a:p>
          </p:txBody>
        </p:sp>
        <p:sp>
          <p:nvSpPr>
            <p:cNvPr id="49" name="Line 32">
              <a:extLst>
                <a:ext uri="{FF2B5EF4-FFF2-40B4-BE49-F238E27FC236}">
                  <a16:creationId xmlns:a16="http://schemas.microsoft.com/office/drawing/2014/main" id="{9B115EAA-DBC2-C747-831D-2D5ADDDBF5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86159" y="3254375"/>
              <a:ext cx="228600" cy="476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0" name="Oval 33">
              <a:extLst>
                <a:ext uri="{FF2B5EF4-FFF2-40B4-BE49-F238E27FC236}">
                  <a16:creationId xmlns:a16="http://schemas.microsoft.com/office/drawing/2014/main" id="{7DFDDA99-6E2A-C744-BECA-67AC33E204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3959" y="2740025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 dirty="0"/>
                <a:t>D</a:t>
              </a:r>
            </a:p>
          </p:txBody>
        </p:sp>
        <p:sp>
          <p:nvSpPr>
            <p:cNvPr id="51" name="Line 35">
              <a:extLst>
                <a:ext uri="{FF2B5EF4-FFF2-40B4-BE49-F238E27FC236}">
                  <a16:creationId xmlns:a16="http://schemas.microsoft.com/office/drawing/2014/main" id="{07C64336-187D-6A43-8693-422E0CC1F4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052959" y="3121025"/>
              <a:ext cx="476250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2" name="Oval 36">
              <a:extLst>
                <a:ext uri="{FF2B5EF4-FFF2-40B4-BE49-F238E27FC236}">
                  <a16:creationId xmlns:a16="http://schemas.microsoft.com/office/drawing/2014/main" id="{6AB37DA8-DB66-3C4E-90A0-C7E4E4ED71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4359" y="3768725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E</a:t>
              </a:r>
            </a:p>
          </p:txBody>
        </p:sp>
        <p:sp>
          <p:nvSpPr>
            <p:cNvPr id="53" name="Line 37">
              <a:extLst>
                <a:ext uri="{FF2B5EF4-FFF2-40B4-BE49-F238E27FC236}">
                  <a16:creationId xmlns:a16="http://schemas.microsoft.com/office/drawing/2014/main" id="{90E455ED-3874-8744-A326-21B3520EDF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76859" y="3121025"/>
              <a:ext cx="704850" cy="7344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E6197CC2-6BD3-5947-86E4-B17F24ABE165}"/>
                </a:ext>
              </a:extLst>
            </p:cNvPr>
            <p:cNvGrpSpPr/>
            <p:nvPr/>
          </p:nvGrpSpPr>
          <p:grpSpPr>
            <a:xfrm>
              <a:off x="6291084" y="3862037"/>
              <a:ext cx="2533650" cy="609600"/>
              <a:chOff x="9369247" y="3645271"/>
              <a:chExt cx="2533650" cy="609600"/>
            </a:xfrm>
          </p:grpSpPr>
          <p:sp>
            <p:nvSpPr>
              <p:cNvPr id="55" name="Oval 14">
                <a:extLst>
                  <a:ext uri="{FF2B5EF4-FFF2-40B4-BE49-F238E27FC236}">
                    <a16:creationId xmlns:a16="http://schemas.microsoft.com/office/drawing/2014/main" id="{3B7EE515-4C17-9144-86CA-8ABC5EEEE0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9247" y="3645271"/>
                <a:ext cx="2533650" cy="6096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56" name="Text Box 15">
                <a:extLst>
                  <a:ext uri="{FF2B5EF4-FFF2-40B4-BE49-F238E27FC236}">
                    <a16:creationId xmlns:a16="http://schemas.microsoft.com/office/drawing/2014/main" id="{A65EFDDF-EF0E-F848-80A8-B98EEC4A8E3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861666" y="3692896"/>
                <a:ext cx="1534524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800" dirty="0"/>
                  <a:t>G, H, F, I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87260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頁尾版面配置區 2">
            <a:extLst>
              <a:ext uri="{FF2B5EF4-FFF2-40B4-BE49-F238E27FC236}">
                <a16:creationId xmlns:a16="http://schemas.microsoft.com/office/drawing/2014/main" id="{AC27A471-C12C-314E-BC7B-91E12DC1D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116738" name="投影片編號版面配置區 3">
            <a:extLst>
              <a:ext uri="{FF2B5EF4-FFF2-40B4-BE49-F238E27FC236}">
                <a16:creationId xmlns:a16="http://schemas.microsoft.com/office/drawing/2014/main" id="{1BE2983A-86AB-F346-A598-36F8DD38B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18F097A8-8C7D-6A4B-A073-A40593ABBCC7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157</a:t>
            </a:fld>
            <a:endParaRPr lang="en-US" altLang="zh-TW" sz="1400"/>
          </a:p>
        </p:txBody>
      </p:sp>
      <p:sp>
        <p:nvSpPr>
          <p:cNvPr id="116739" name="Text Box 2">
            <a:extLst>
              <a:ext uri="{FF2B5EF4-FFF2-40B4-BE49-F238E27FC236}">
                <a16:creationId xmlns:a16="http://schemas.microsoft.com/office/drawing/2014/main" id="{97DF550B-B925-D443-8474-9E8C521C9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946" y="1313303"/>
            <a:ext cx="4760913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preorder: 	A B C D E F G H I</a:t>
            </a:r>
            <a:br>
              <a:rPr lang="en-US" altLang="zh-TW" sz="2800" dirty="0"/>
            </a:br>
            <a:r>
              <a:rPr lang="en-US" altLang="zh-TW" sz="2800" dirty="0" err="1"/>
              <a:t>inorder</a:t>
            </a:r>
            <a:r>
              <a:rPr lang="en-US" altLang="zh-TW" sz="2800" dirty="0"/>
              <a:t>:	B C A E D G H F I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7C00BEC1-AE61-D145-9D11-F0D2358A2B55}"/>
              </a:ext>
            </a:extLst>
          </p:cNvPr>
          <p:cNvGrpSpPr/>
          <p:nvPr/>
        </p:nvGrpSpPr>
        <p:grpSpPr>
          <a:xfrm>
            <a:off x="463197" y="2156526"/>
            <a:ext cx="3867150" cy="2809875"/>
            <a:chOff x="914400" y="3095625"/>
            <a:chExt cx="3867150" cy="2809875"/>
          </a:xfrm>
        </p:grpSpPr>
        <p:sp>
          <p:nvSpPr>
            <p:cNvPr id="116748" name="Text Box 12">
              <a:extLst>
                <a:ext uri="{FF2B5EF4-FFF2-40B4-BE49-F238E27FC236}">
                  <a16:creationId xmlns:a16="http://schemas.microsoft.com/office/drawing/2014/main" id="{A2919FBE-D0E8-5D48-BB86-190023367C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6738" y="3095625"/>
              <a:ext cx="441325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 dirty="0"/>
                <a:t>A</a:t>
              </a:r>
            </a:p>
          </p:txBody>
        </p: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02689F20-2AC1-3949-858B-C02B7EBD9E70}"/>
                </a:ext>
              </a:extLst>
            </p:cNvPr>
            <p:cNvGrpSpPr/>
            <p:nvPr/>
          </p:nvGrpSpPr>
          <p:grpSpPr>
            <a:xfrm>
              <a:off x="914400" y="3181350"/>
              <a:ext cx="3867150" cy="2724150"/>
              <a:chOff x="914400" y="3181350"/>
              <a:chExt cx="3867150" cy="2724150"/>
            </a:xfrm>
          </p:grpSpPr>
          <p:sp>
            <p:nvSpPr>
              <p:cNvPr id="116747" name="Oval 11">
                <a:extLst>
                  <a:ext uri="{FF2B5EF4-FFF2-40B4-BE49-F238E27FC236}">
                    <a16:creationId xmlns:a16="http://schemas.microsoft.com/office/drawing/2014/main" id="{516FE920-F323-C348-8FE1-50FCFD6629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7850" y="3181350"/>
                <a:ext cx="400050" cy="4191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116749" name="Oval 14">
                <a:extLst>
                  <a:ext uri="{FF2B5EF4-FFF2-40B4-BE49-F238E27FC236}">
                    <a16:creationId xmlns:a16="http://schemas.microsoft.com/office/drawing/2014/main" id="{70B07D74-8506-AB4D-A57E-05341BAF4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7900" y="4152900"/>
                <a:ext cx="2533650" cy="6096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116750" name="Text Box 15">
                <a:extLst>
                  <a:ext uri="{FF2B5EF4-FFF2-40B4-BE49-F238E27FC236}">
                    <a16:creationId xmlns:a16="http://schemas.microsoft.com/office/drawing/2014/main" id="{3FD45A4D-2CA3-8A47-95F6-41E8655CA4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17750" y="4200525"/>
                <a:ext cx="2379663" cy="5191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800" dirty="0"/>
                  <a:t>D, E, F, G, H, I</a:t>
                </a:r>
              </a:p>
            </p:txBody>
          </p:sp>
          <p:sp>
            <p:nvSpPr>
              <p:cNvPr id="116751" name="Line 16">
                <a:extLst>
                  <a:ext uri="{FF2B5EF4-FFF2-40B4-BE49-F238E27FC236}">
                    <a16:creationId xmlns:a16="http://schemas.microsoft.com/office/drawing/2014/main" id="{88B7BEFB-429B-BD4F-BAFB-5C003C229A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85850" y="3600450"/>
                <a:ext cx="914400" cy="6667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6752" name="Line 17">
                <a:extLst>
                  <a:ext uri="{FF2B5EF4-FFF2-40B4-BE49-F238E27FC236}">
                    <a16:creationId xmlns:a16="http://schemas.microsoft.com/office/drawing/2014/main" id="{4E88758A-0483-B74D-97B9-279B94F387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00250" y="3581400"/>
                <a:ext cx="819150" cy="609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6753" name="Oval 18">
                <a:extLst>
                  <a:ext uri="{FF2B5EF4-FFF2-40B4-BE49-F238E27FC236}">
                    <a16:creationId xmlns:a16="http://schemas.microsoft.com/office/drawing/2014/main" id="{CAA74DD6-6985-444F-AAD0-7098BF9AE1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400" y="4267200"/>
                <a:ext cx="400050" cy="4191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800"/>
                  <a:t>B</a:t>
                </a:r>
              </a:p>
            </p:txBody>
          </p:sp>
          <p:sp>
            <p:nvSpPr>
              <p:cNvPr id="116754" name="Oval 20">
                <a:extLst>
                  <a:ext uri="{FF2B5EF4-FFF2-40B4-BE49-F238E27FC236}">
                    <a16:creationId xmlns:a16="http://schemas.microsoft.com/office/drawing/2014/main" id="{57A97CD7-819D-084B-82E4-49BBD377B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4500" y="5486400"/>
                <a:ext cx="400050" cy="4191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800"/>
                  <a:t>C</a:t>
                </a:r>
              </a:p>
            </p:txBody>
          </p:sp>
          <p:sp>
            <p:nvSpPr>
              <p:cNvPr id="116755" name="Line 22">
                <a:extLst>
                  <a:ext uri="{FF2B5EF4-FFF2-40B4-BE49-F238E27FC236}">
                    <a16:creationId xmlns:a16="http://schemas.microsoft.com/office/drawing/2014/main" id="{308D6F4B-777D-B74B-AF2C-65FCEE36BE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0150" y="4705350"/>
                <a:ext cx="628650" cy="7810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C7EC4261-B619-464A-82A2-27F25782E0ED}"/>
              </a:ext>
            </a:extLst>
          </p:cNvPr>
          <p:cNvGrpSpPr/>
          <p:nvPr/>
        </p:nvGrpSpPr>
        <p:grpSpPr>
          <a:xfrm>
            <a:off x="5157609" y="1631600"/>
            <a:ext cx="3467100" cy="4581525"/>
            <a:chOff x="5676900" y="1247775"/>
            <a:chExt cx="3467100" cy="4581525"/>
          </a:xfrm>
        </p:grpSpPr>
        <p:sp>
          <p:nvSpPr>
            <p:cNvPr id="116756" name="Oval 23">
              <a:extLst>
                <a:ext uri="{FF2B5EF4-FFF2-40B4-BE49-F238E27FC236}">
                  <a16:creationId xmlns:a16="http://schemas.microsoft.com/office/drawing/2014/main" id="{FF058ACB-B828-C845-AA35-A960387915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0350" y="133350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6757" name="Text Box 24">
              <a:extLst>
                <a:ext uri="{FF2B5EF4-FFF2-40B4-BE49-F238E27FC236}">
                  <a16:creationId xmlns:a16="http://schemas.microsoft.com/office/drawing/2014/main" id="{D456F92C-BFC1-AC40-803C-CA9F55B7DA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99238" y="1247775"/>
              <a:ext cx="441325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A</a:t>
              </a:r>
            </a:p>
          </p:txBody>
        </p:sp>
        <p:sp>
          <p:nvSpPr>
            <p:cNvPr id="116758" name="Line 27">
              <a:extLst>
                <a:ext uri="{FF2B5EF4-FFF2-40B4-BE49-F238E27FC236}">
                  <a16:creationId xmlns:a16="http://schemas.microsoft.com/office/drawing/2014/main" id="{B8772470-5504-2848-8E52-4BC62743A4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48350" y="1752600"/>
              <a:ext cx="914400" cy="6667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759" name="Line 28">
              <a:extLst>
                <a:ext uri="{FF2B5EF4-FFF2-40B4-BE49-F238E27FC236}">
                  <a16:creationId xmlns:a16="http://schemas.microsoft.com/office/drawing/2014/main" id="{140EE982-1BC6-9C42-9D75-8D60919C1A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62750" y="1733550"/>
              <a:ext cx="81915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760" name="Oval 29">
              <a:extLst>
                <a:ext uri="{FF2B5EF4-FFF2-40B4-BE49-F238E27FC236}">
                  <a16:creationId xmlns:a16="http://schemas.microsoft.com/office/drawing/2014/main" id="{B4347AA2-C781-424A-912C-2A8E8D8566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6900" y="241935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B</a:t>
              </a:r>
            </a:p>
          </p:txBody>
        </p:sp>
        <p:sp>
          <p:nvSpPr>
            <p:cNvPr id="116761" name="Oval 30">
              <a:extLst>
                <a:ext uri="{FF2B5EF4-FFF2-40B4-BE49-F238E27FC236}">
                  <a16:creationId xmlns:a16="http://schemas.microsoft.com/office/drawing/2014/main" id="{549EBCD9-9A34-DE43-9F38-B7CAD494C0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9800" y="333375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C</a:t>
              </a:r>
            </a:p>
          </p:txBody>
        </p:sp>
        <p:sp>
          <p:nvSpPr>
            <p:cNvPr id="116762" name="Line 32">
              <a:extLst>
                <a:ext uri="{FF2B5EF4-FFF2-40B4-BE49-F238E27FC236}">
                  <a16:creationId xmlns:a16="http://schemas.microsoft.com/office/drawing/2014/main" id="{CBA2E838-8B55-B549-B269-A7040D8071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62650" y="2838450"/>
              <a:ext cx="228600" cy="476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763" name="Oval 33">
              <a:extLst>
                <a:ext uri="{FF2B5EF4-FFF2-40B4-BE49-F238E27FC236}">
                  <a16:creationId xmlns:a16="http://schemas.microsoft.com/office/drawing/2014/main" id="{484408B5-7ADB-A94D-9A44-8AD889915A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0450" y="232410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D</a:t>
              </a:r>
            </a:p>
          </p:txBody>
        </p:sp>
        <p:sp>
          <p:nvSpPr>
            <p:cNvPr id="116764" name="Line 35">
              <a:extLst>
                <a:ext uri="{FF2B5EF4-FFF2-40B4-BE49-F238E27FC236}">
                  <a16:creationId xmlns:a16="http://schemas.microsoft.com/office/drawing/2014/main" id="{299D2171-A262-2744-9E22-931AF51092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29450" y="2705100"/>
              <a:ext cx="476250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765" name="Oval 36">
              <a:extLst>
                <a:ext uri="{FF2B5EF4-FFF2-40B4-BE49-F238E27FC236}">
                  <a16:creationId xmlns:a16="http://schemas.microsoft.com/office/drawing/2014/main" id="{CADD384C-AB9A-A041-8669-0D4ADFC72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0850" y="335280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E</a:t>
              </a:r>
            </a:p>
          </p:txBody>
        </p:sp>
        <p:sp>
          <p:nvSpPr>
            <p:cNvPr id="116766" name="Line 37">
              <a:extLst>
                <a:ext uri="{FF2B5EF4-FFF2-40B4-BE49-F238E27FC236}">
                  <a16:creationId xmlns:a16="http://schemas.microsoft.com/office/drawing/2014/main" id="{6C10CA15-90A1-8C41-9B25-9ECF82665E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53350" y="2705100"/>
              <a:ext cx="419100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767" name="Oval 38">
              <a:extLst>
                <a:ext uri="{FF2B5EF4-FFF2-40B4-BE49-F238E27FC236}">
                  <a16:creationId xmlns:a16="http://schemas.microsoft.com/office/drawing/2014/main" id="{3E4DDFB4-71F3-A440-94AC-849C09CB2D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2900" y="339090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F</a:t>
              </a:r>
            </a:p>
          </p:txBody>
        </p:sp>
        <p:sp>
          <p:nvSpPr>
            <p:cNvPr id="116768" name="Oval 39">
              <a:extLst>
                <a:ext uri="{FF2B5EF4-FFF2-40B4-BE49-F238E27FC236}">
                  <a16:creationId xmlns:a16="http://schemas.microsoft.com/office/drawing/2014/main" id="{5FF6C5BC-7979-A74B-858C-124CFAE17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3750" y="430530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G</a:t>
              </a:r>
            </a:p>
          </p:txBody>
        </p:sp>
        <p:sp>
          <p:nvSpPr>
            <p:cNvPr id="116769" name="Oval 40">
              <a:extLst>
                <a:ext uri="{FF2B5EF4-FFF2-40B4-BE49-F238E27FC236}">
                  <a16:creationId xmlns:a16="http://schemas.microsoft.com/office/drawing/2014/main" id="{9C6E5296-1EC3-924B-9113-D3ACA545D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43950" y="434340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I</a:t>
              </a:r>
            </a:p>
          </p:txBody>
        </p:sp>
        <p:sp>
          <p:nvSpPr>
            <p:cNvPr id="116770" name="Line 42">
              <a:extLst>
                <a:ext uri="{FF2B5EF4-FFF2-40B4-BE49-F238E27FC236}">
                  <a16:creationId xmlns:a16="http://schemas.microsoft.com/office/drawing/2014/main" id="{6EA2423D-B930-C54B-8EF4-EB09AB0C19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67600" y="3829050"/>
              <a:ext cx="590550" cy="514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771" name="Line 43">
              <a:extLst>
                <a:ext uri="{FF2B5EF4-FFF2-40B4-BE49-F238E27FC236}">
                  <a16:creationId xmlns:a16="http://schemas.microsoft.com/office/drawing/2014/main" id="{A0C9B31E-0A3A-5C49-B54D-6155404BC1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86750" y="3810000"/>
              <a:ext cx="59055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772" name="Oval 44">
              <a:extLst>
                <a:ext uri="{FF2B5EF4-FFF2-40B4-BE49-F238E27FC236}">
                  <a16:creationId xmlns:a16="http://schemas.microsoft.com/office/drawing/2014/main" id="{A3143ACC-FA2D-394E-817B-0D42835D79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4800" y="541020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H</a:t>
              </a:r>
            </a:p>
          </p:txBody>
        </p:sp>
        <p:sp>
          <p:nvSpPr>
            <p:cNvPr id="116773" name="Line 45">
              <a:extLst>
                <a:ext uri="{FF2B5EF4-FFF2-40B4-BE49-F238E27FC236}">
                  <a16:creationId xmlns:a16="http://schemas.microsoft.com/office/drawing/2014/main" id="{865875B0-5888-1F47-B23F-AD6FF7BF2F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29500" y="4724400"/>
              <a:ext cx="609600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44" name="Rectangle 2">
            <a:extLst>
              <a:ext uri="{FF2B5EF4-FFF2-40B4-BE49-F238E27FC236}">
                <a16:creationId xmlns:a16="http://schemas.microsoft.com/office/drawing/2014/main" id="{42D59A6A-B40A-F54B-8A6E-3A4C55EACC7A}"/>
              </a:ext>
            </a:extLst>
          </p:cNvPr>
          <p:cNvSpPr txBox="1">
            <a:spLocks noChangeArrowheads="1"/>
          </p:cNvSpPr>
          <p:nvPr/>
        </p:nvSpPr>
        <p:spPr>
          <a:xfrm>
            <a:off x="666750" y="25400"/>
            <a:ext cx="8127294" cy="1143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dirty="0"/>
              <a:t>Constructing a Binary Tree from Its </a:t>
            </a:r>
            <a:r>
              <a:rPr lang="en-US" altLang="zh-TW" dirty="0" err="1"/>
              <a:t>Inorder</a:t>
            </a:r>
            <a:r>
              <a:rPr lang="en-US" altLang="zh-TW" dirty="0"/>
              <a:t> Sequence</a:t>
            </a:r>
          </a:p>
        </p:txBody>
      </p:sp>
      <p:sp>
        <p:nvSpPr>
          <p:cNvPr id="45" name="Text Box 2">
            <a:extLst>
              <a:ext uri="{FF2B5EF4-FFF2-40B4-BE49-F238E27FC236}">
                <a16:creationId xmlns:a16="http://schemas.microsoft.com/office/drawing/2014/main" id="{31343C8A-39A6-3A4E-853F-DD91119282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03" y="5042601"/>
            <a:ext cx="640218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 A stack </a:t>
            </a:r>
            <a:r>
              <a:rPr lang="en-US" altLang="zh-TW" sz="2800" dirty="0">
                <a:solidFill>
                  <a:srgbClr val="C00000"/>
                </a:solidFill>
              </a:rPr>
              <a:t>permutation</a:t>
            </a:r>
            <a:r>
              <a:rPr lang="en-US" altLang="zh-TW" sz="2800" dirty="0"/>
              <a:t> can uniquely define a binary tree</a:t>
            </a:r>
          </a:p>
        </p:txBody>
      </p:sp>
    </p:spTree>
    <p:extLst>
      <p:ext uri="{BB962C8B-B14F-4D97-AF65-F5344CB8AC3E}">
        <p14:creationId xmlns:p14="http://schemas.microsoft.com/office/powerpoint/2010/main" val="153979977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頁尾版面配置區 2">
            <a:extLst>
              <a:ext uri="{FF2B5EF4-FFF2-40B4-BE49-F238E27FC236}">
                <a16:creationId xmlns:a16="http://schemas.microsoft.com/office/drawing/2014/main" id="{AC27A471-C12C-314E-BC7B-91E12DC1D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116738" name="投影片編號版面配置區 3">
            <a:extLst>
              <a:ext uri="{FF2B5EF4-FFF2-40B4-BE49-F238E27FC236}">
                <a16:creationId xmlns:a16="http://schemas.microsoft.com/office/drawing/2014/main" id="{1BE2983A-86AB-F346-A598-36F8DD38B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18F097A8-8C7D-6A4B-A073-A40593ABBCC7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158</a:t>
            </a:fld>
            <a:endParaRPr lang="en-US" altLang="zh-TW" sz="1400"/>
          </a:p>
        </p:txBody>
      </p:sp>
      <p:sp>
        <p:nvSpPr>
          <p:cNvPr id="44" name="Rectangle 2">
            <a:extLst>
              <a:ext uri="{FF2B5EF4-FFF2-40B4-BE49-F238E27FC236}">
                <a16:creationId xmlns:a16="http://schemas.microsoft.com/office/drawing/2014/main" id="{42D59A6A-B40A-F54B-8A6E-3A4C55EACC7A}"/>
              </a:ext>
            </a:extLst>
          </p:cNvPr>
          <p:cNvSpPr txBox="1">
            <a:spLocks noChangeArrowheads="1"/>
          </p:cNvSpPr>
          <p:nvPr/>
        </p:nvSpPr>
        <p:spPr>
          <a:xfrm>
            <a:off x="666750" y="25400"/>
            <a:ext cx="8127294" cy="1143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dirty="0"/>
              <a:t>Distinct Binary Trees</a:t>
            </a:r>
          </a:p>
        </p:txBody>
      </p:sp>
      <p:sp>
        <p:nvSpPr>
          <p:cNvPr id="70" name="Text Box 2">
            <a:extLst>
              <a:ext uri="{FF2B5EF4-FFF2-40B4-BE49-F238E27FC236}">
                <a16:creationId xmlns:a16="http://schemas.microsoft.com/office/drawing/2014/main" id="{3E45E08E-71C2-9042-9859-8590613C6F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956" y="832783"/>
            <a:ext cx="767566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 dirty="0"/>
              <a:t>Known</a:t>
            </a:r>
            <a:r>
              <a:rPr lang="en-US" altLang="zh-TW" sz="2400" dirty="0"/>
              <a:t>: an </a:t>
            </a:r>
            <a:r>
              <a:rPr lang="en-US" altLang="zh-TW" sz="2400" dirty="0" err="1"/>
              <a:t>inorder</a:t>
            </a:r>
            <a:r>
              <a:rPr lang="en-US" altLang="zh-TW" sz="2400" dirty="0"/>
              <a:t> sequence and a </a:t>
            </a:r>
            <a:r>
              <a:rPr lang="en-US" altLang="zh-TW" sz="2400" dirty="0" err="1"/>
              <a:t>preoder</a:t>
            </a:r>
            <a:r>
              <a:rPr lang="en-US" altLang="zh-TW" sz="2400" dirty="0"/>
              <a:t> sequence </a:t>
            </a:r>
            <a:r>
              <a:rPr lang="en-US" altLang="zh-TW" sz="2400" dirty="0">
                <a:solidFill>
                  <a:srgbClr val="C00000"/>
                </a:solidFill>
              </a:rPr>
              <a:t>can</a:t>
            </a:r>
            <a:r>
              <a:rPr lang="en-US" altLang="zh-TW" sz="2400" dirty="0"/>
              <a:t> uniquely define a binary tree (the proof is left as an exercise)</a:t>
            </a:r>
          </a:p>
        </p:txBody>
      </p:sp>
      <p:sp>
        <p:nvSpPr>
          <p:cNvPr id="71" name="Text Box 2">
            <a:extLst>
              <a:ext uri="{FF2B5EF4-FFF2-40B4-BE49-F238E27FC236}">
                <a16:creationId xmlns:a16="http://schemas.microsoft.com/office/drawing/2014/main" id="{E9F672F6-435F-F747-B526-EE02ACACB8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563" y="5651143"/>
            <a:ext cx="807822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/>
              <a:t>Is it possible to have </a:t>
            </a:r>
            <a:r>
              <a:rPr lang="en-US" altLang="zh-TW" sz="2400" dirty="0">
                <a:solidFill>
                  <a:srgbClr val="C00000"/>
                </a:solidFill>
              </a:rPr>
              <a:t>(3, 1, 2)</a:t>
            </a:r>
            <a:r>
              <a:rPr lang="en-US" altLang="zh-TW" sz="2400" dirty="0"/>
              <a:t>?</a:t>
            </a:r>
          </a:p>
        </p:txBody>
      </p:sp>
      <p:sp>
        <p:nvSpPr>
          <p:cNvPr id="45" name="Text Box 2">
            <a:extLst>
              <a:ext uri="{FF2B5EF4-FFF2-40B4-BE49-F238E27FC236}">
                <a16:creationId xmlns:a16="http://schemas.microsoft.com/office/drawing/2014/main" id="{C56A61C4-0CD6-6943-B25C-BF0FB2D261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929" y="1777628"/>
            <a:ext cx="274947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preorder: 	1 2 3</a:t>
            </a:r>
          </a:p>
        </p:txBody>
      </p: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E3831192-9D62-CB4F-A96F-4702E7D4CE74}"/>
              </a:ext>
            </a:extLst>
          </p:cNvPr>
          <p:cNvGrpSpPr/>
          <p:nvPr/>
        </p:nvGrpSpPr>
        <p:grpSpPr>
          <a:xfrm>
            <a:off x="539750" y="2335173"/>
            <a:ext cx="7832725" cy="3135254"/>
            <a:chOff x="539750" y="2276475"/>
            <a:chExt cx="7832725" cy="3135254"/>
          </a:xfrm>
        </p:grpSpPr>
        <p:sp>
          <p:nvSpPr>
            <p:cNvPr id="73" name="Oval 3">
              <a:extLst>
                <a:ext uri="{FF2B5EF4-FFF2-40B4-BE49-F238E27FC236}">
                  <a16:creationId xmlns:a16="http://schemas.microsoft.com/office/drawing/2014/main" id="{6ED522AB-A3A3-D246-82EB-58C1B78741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50" y="2368550"/>
              <a:ext cx="465138" cy="4492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 dirty="0"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4" name="Oval 4">
              <a:extLst>
                <a:ext uri="{FF2B5EF4-FFF2-40B4-BE49-F238E27FC236}">
                  <a16:creationId xmlns:a16="http://schemas.microsoft.com/office/drawing/2014/main" id="{3E03DA81-E015-1A4C-8ED4-C8C4C623A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3138" y="3106738"/>
              <a:ext cx="465137" cy="4492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75" name="Oval 5">
              <a:extLst>
                <a:ext uri="{FF2B5EF4-FFF2-40B4-BE49-F238E27FC236}">
                  <a16:creationId xmlns:a16="http://schemas.microsoft.com/office/drawing/2014/main" id="{DCCB1ADA-A00A-C745-8E70-187CAF2963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0813" y="3844925"/>
              <a:ext cx="465137" cy="4492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76" name="Line 6">
              <a:extLst>
                <a:ext uri="{FF2B5EF4-FFF2-40B4-BE49-F238E27FC236}">
                  <a16:creationId xmlns:a16="http://schemas.microsoft.com/office/drawing/2014/main" id="{D5C92D0F-13DC-5840-BFB9-BE5CACAC4D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3125" y="2789238"/>
              <a:ext cx="203200" cy="347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77" name="Line 7">
              <a:extLst>
                <a:ext uri="{FF2B5EF4-FFF2-40B4-BE49-F238E27FC236}">
                  <a16:creationId xmlns:a16="http://schemas.microsoft.com/office/drawing/2014/main" id="{89F892C2-9E74-4646-9EE0-3C603A5718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6513" y="3527425"/>
              <a:ext cx="203200" cy="347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78" name="Oval 8">
              <a:extLst>
                <a:ext uri="{FF2B5EF4-FFF2-40B4-BE49-F238E27FC236}">
                  <a16:creationId xmlns:a16="http://schemas.microsoft.com/office/drawing/2014/main" id="{551C2F96-8300-CF4E-B0E6-4455A0AE2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9825" y="2322513"/>
              <a:ext cx="465138" cy="4492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9" name="Oval 9">
              <a:extLst>
                <a:ext uri="{FF2B5EF4-FFF2-40B4-BE49-F238E27FC236}">
                  <a16:creationId xmlns:a16="http://schemas.microsoft.com/office/drawing/2014/main" id="{C24103C2-5236-CB47-B0AB-84D8463E91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3213" y="3060700"/>
              <a:ext cx="465137" cy="4492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80" name="Line 10">
              <a:extLst>
                <a:ext uri="{FF2B5EF4-FFF2-40B4-BE49-F238E27FC236}">
                  <a16:creationId xmlns:a16="http://schemas.microsoft.com/office/drawing/2014/main" id="{D422D09A-C5F1-F141-BFB7-A7ADF79E0E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3200" y="2743200"/>
              <a:ext cx="203200" cy="347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81" name="Oval 11">
              <a:extLst>
                <a:ext uri="{FF2B5EF4-FFF2-40B4-BE49-F238E27FC236}">
                  <a16:creationId xmlns:a16="http://schemas.microsoft.com/office/drawing/2014/main" id="{35B60045-AD1B-CA4A-BBA0-EA5E0CEBE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5" y="3857625"/>
              <a:ext cx="465138" cy="4492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82" name="Line 12">
              <a:extLst>
                <a:ext uri="{FF2B5EF4-FFF2-40B4-BE49-F238E27FC236}">
                  <a16:creationId xmlns:a16="http://schemas.microsoft.com/office/drawing/2014/main" id="{D8299ED1-3A40-C24A-B8E8-479803671E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73363" y="3486150"/>
              <a:ext cx="219075" cy="390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83" name="Oval 13">
              <a:extLst>
                <a:ext uri="{FF2B5EF4-FFF2-40B4-BE49-F238E27FC236}">
                  <a16:creationId xmlns:a16="http://schemas.microsoft.com/office/drawing/2014/main" id="{331EE91E-B43E-AF4E-BEDE-7E6C3DCDB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5613" y="2292350"/>
              <a:ext cx="465137" cy="4492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84" name="Oval 14">
              <a:extLst>
                <a:ext uri="{FF2B5EF4-FFF2-40B4-BE49-F238E27FC236}">
                  <a16:creationId xmlns:a16="http://schemas.microsoft.com/office/drawing/2014/main" id="{3C7431B2-EB43-3243-B478-18946C741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3030538"/>
              <a:ext cx="465138" cy="4492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85" name="Line 15">
              <a:extLst>
                <a:ext uri="{FF2B5EF4-FFF2-40B4-BE49-F238E27FC236}">
                  <a16:creationId xmlns:a16="http://schemas.microsoft.com/office/drawing/2014/main" id="{0DC5C079-F07C-BE47-931D-43C016929D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8988" y="2713038"/>
              <a:ext cx="203200" cy="347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86" name="Oval 16">
              <a:extLst>
                <a:ext uri="{FF2B5EF4-FFF2-40B4-BE49-F238E27FC236}">
                  <a16:creationId xmlns:a16="http://schemas.microsoft.com/office/drawing/2014/main" id="{508723B6-29A8-6A4F-A5A3-5E48D4925C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163" y="3057525"/>
              <a:ext cx="465137" cy="4492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87" name="Line 17">
              <a:extLst>
                <a:ext uri="{FF2B5EF4-FFF2-40B4-BE49-F238E27FC236}">
                  <a16:creationId xmlns:a16="http://schemas.microsoft.com/office/drawing/2014/main" id="{44725706-E82F-BF41-A373-E9C6F9AEB7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79888" y="2714625"/>
              <a:ext cx="203200" cy="349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88" name="Oval 18">
              <a:extLst>
                <a:ext uri="{FF2B5EF4-FFF2-40B4-BE49-F238E27FC236}">
                  <a16:creationId xmlns:a16="http://schemas.microsoft.com/office/drawing/2014/main" id="{5C930B8C-D9F1-5441-8AF1-1CCC0813992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048375" y="2276475"/>
              <a:ext cx="465138" cy="4492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89" name="Oval 19">
              <a:extLst>
                <a:ext uri="{FF2B5EF4-FFF2-40B4-BE49-F238E27FC236}">
                  <a16:creationId xmlns:a16="http://schemas.microsoft.com/office/drawing/2014/main" id="{A423EEC9-165A-824D-9C7E-B576DC62AEE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614988" y="3014663"/>
              <a:ext cx="465137" cy="4492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0" name="Line 20">
              <a:extLst>
                <a:ext uri="{FF2B5EF4-FFF2-40B4-BE49-F238E27FC236}">
                  <a16:creationId xmlns:a16="http://schemas.microsoft.com/office/drawing/2014/main" id="{48750775-BBCF-2548-8C00-474223FE5C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76938" y="2697163"/>
              <a:ext cx="203200" cy="347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91" name="Oval 21">
              <a:extLst>
                <a:ext uri="{FF2B5EF4-FFF2-40B4-BE49-F238E27FC236}">
                  <a16:creationId xmlns:a16="http://schemas.microsoft.com/office/drawing/2014/main" id="{3B0F5426-F17A-9E4D-8EA8-4CDAFBA68BD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022975" y="3811588"/>
              <a:ext cx="465138" cy="4492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92" name="Line 22">
              <a:extLst>
                <a:ext uri="{FF2B5EF4-FFF2-40B4-BE49-F238E27FC236}">
                  <a16:creationId xmlns:a16="http://schemas.microsoft.com/office/drawing/2014/main" id="{769962CE-98F3-5245-8EFB-36212A654F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30900" y="3440113"/>
              <a:ext cx="219075" cy="390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93" name="Oval 23">
              <a:extLst>
                <a:ext uri="{FF2B5EF4-FFF2-40B4-BE49-F238E27FC236}">
                  <a16:creationId xmlns:a16="http://schemas.microsoft.com/office/drawing/2014/main" id="{961D6624-6044-4043-9567-9A63135FC2D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7907338" y="2338388"/>
              <a:ext cx="465137" cy="4492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4" name="Oval 24">
              <a:extLst>
                <a:ext uri="{FF2B5EF4-FFF2-40B4-BE49-F238E27FC236}">
                  <a16:creationId xmlns:a16="http://schemas.microsoft.com/office/drawing/2014/main" id="{5D0A42C9-F03B-B742-AAF7-5D6786A8547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7473950" y="3060700"/>
              <a:ext cx="465138" cy="4492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5" name="Oval 25">
              <a:extLst>
                <a:ext uri="{FF2B5EF4-FFF2-40B4-BE49-F238E27FC236}">
                  <a16:creationId xmlns:a16="http://schemas.microsoft.com/office/drawing/2014/main" id="{F6CB1B46-4F64-1E49-8DED-B27A98EF569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7026275" y="3798888"/>
              <a:ext cx="465138" cy="4492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96" name="Line 26">
              <a:extLst>
                <a:ext uri="{FF2B5EF4-FFF2-40B4-BE49-F238E27FC236}">
                  <a16:creationId xmlns:a16="http://schemas.microsoft.com/office/drawing/2014/main" id="{D3787A0F-B5A5-CF4F-AAC1-1C1F684222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35900" y="2743200"/>
              <a:ext cx="203200" cy="347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97" name="Line 27">
              <a:extLst>
                <a:ext uri="{FF2B5EF4-FFF2-40B4-BE49-F238E27FC236}">
                  <a16:creationId xmlns:a16="http://schemas.microsoft.com/office/drawing/2014/main" id="{7F4B4A37-9BFB-E243-9625-1D9D0F1E22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02513" y="3481388"/>
              <a:ext cx="203200" cy="347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98" name="Text Box 28">
              <a:extLst>
                <a:ext uri="{FF2B5EF4-FFF2-40B4-BE49-F238E27FC236}">
                  <a16:creationId xmlns:a16="http://schemas.microsoft.com/office/drawing/2014/main" id="{C643FD91-3C49-4D43-95C8-C003BE08B7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5699" y="5011619"/>
              <a:ext cx="10160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cs typeface="Times New Roman" panose="02020603050405020304" pitchFamily="18" charset="0"/>
                </a:rPr>
                <a:t>(1, 2, 3)</a:t>
              </a:r>
            </a:p>
          </p:txBody>
        </p:sp>
        <p:sp>
          <p:nvSpPr>
            <p:cNvPr id="99" name="Text Box 29">
              <a:extLst>
                <a:ext uri="{FF2B5EF4-FFF2-40B4-BE49-F238E27FC236}">
                  <a16:creationId xmlns:a16="http://schemas.microsoft.com/office/drawing/2014/main" id="{5A304344-1BFD-8A46-8A67-6806243A19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6861" y="5011619"/>
              <a:ext cx="10160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cs typeface="Times New Roman" panose="02020603050405020304" pitchFamily="18" charset="0"/>
                </a:rPr>
                <a:t>(1, 3, 2)</a:t>
              </a:r>
            </a:p>
          </p:txBody>
        </p:sp>
        <p:sp>
          <p:nvSpPr>
            <p:cNvPr id="100" name="Text Box 30">
              <a:extLst>
                <a:ext uri="{FF2B5EF4-FFF2-40B4-BE49-F238E27FC236}">
                  <a16:creationId xmlns:a16="http://schemas.microsoft.com/office/drawing/2014/main" id="{43311A3F-F4A1-2641-B94E-7A8E919B3F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3736" y="5011619"/>
              <a:ext cx="10160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(2, 1, 3)</a:t>
              </a:r>
            </a:p>
          </p:txBody>
        </p:sp>
        <p:sp>
          <p:nvSpPr>
            <p:cNvPr id="101" name="Text Box 31">
              <a:extLst>
                <a:ext uri="{FF2B5EF4-FFF2-40B4-BE49-F238E27FC236}">
                  <a16:creationId xmlns:a16="http://schemas.microsoft.com/office/drawing/2014/main" id="{E5632505-C029-6242-ADE4-F072341C48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0774" y="5011619"/>
              <a:ext cx="10160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(2, 3, 1)</a:t>
              </a:r>
            </a:p>
          </p:txBody>
        </p:sp>
        <p:sp>
          <p:nvSpPr>
            <p:cNvPr id="102" name="Text Box 32">
              <a:extLst>
                <a:ext uri="{FF2B5EF4-FFF2-40B4-BE49-F238E27FC236}">
                  <a16:creationId xmlns:a16="http://schemas.microsoft.com/office/drawing/2014/main" id="{668B6A4B-A059-FA43-BCCC-4141806ED7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58736" y="5011619"/>
              <a:ext cx="10160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(3, 2, 1)</a:t>
              </a:r>
            </a:p>
          </p:txBody>
        </p:sp>
      </p:grpSp>
      <p:sp>
        <p:nvSpPr>
          <p:cNvPr id="103" name="Text Box 2">
            <a:extLst>
              <a:ext uri="{FF2B5EF4-FFF2-40B4-BE49-F238E27FC236}">
                <a16:creationId xmlns:a16="http://schemas.microsoft.com/office/drawing/2014/main" id="{B2991E8D-8AFF-1A4E-A8C2-53BF991CDB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78" y="4497543"/>
            <a:ext cx="132119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 err="1"/>
              <a:t>inorder</a:t>
            </a:r>
            <a:r>
              <a:rPr lang="en-US" altLang="zh-TW" sz="2800" dirty="0"/>
              <a:t>:</a:t>
            </a:r>
            <a:endParaRPr lang="en-US" altLang="zh-TW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00878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頁尾版面配置區 2">
            <a:extLst>
              <a:ext uri="{FF2B5EF4-FFF2-40B4-BE49-F238E27FC236}">
                <a16:creationId xmlns:a16="http://schemas.microsoft.com/office/drawing/2014/main" id="{AC27A471-C12C-314E-BC7B-91E12DC1D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116738" name="投影片編號版面配置區 3">
            <a:extLst>
              <a:ext uri="{FF2B5EF4-FFF2-40B4-BE49-F238E27FC236}">
                <a16:creationId xmlns:a16="http://schemas.microsoft.com/office/drawing/2014/main" id="{1BE2983A-86AB-F346-A598-36F8DD38B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18F097A8-8C7D-6A4B-A073-A40593ABBCC7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159</a:t>
            </a:fld>
            <a:endParaRPr lang="en-US" altLang="zh-TW" sz="1400"/>
          </a:p>
        </p:txBody>
      </p:sp>
      <p:sp>
        <p:nvSpPr>
          <p:cNvPr id="116739" name="Text Box 2">
            <a:extLst>
              <a:ext uri="{FF2B5EF4-FFF2-40B4-BE49-F238E27FC236}">
                <a16:creationId xmlns:a16="http://schemas.microsoft.com/office/drawing/2014/main" id="{97DF550B-B925-D443-8474-9E8C521C9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929" y="1777628"/>
            <a:ext cx="274947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preorder: 	1 2 3</a:t>
            </a:r>
          </a:p>
        </p:txBody>
      </p:sp>
      <p:sp>
        <p:nvSpPr>
          <p:cNvPr id="44" name="Rectangle 2">
            <a:extLst>
              <a:ext uri="{FF2B5EF4-FFF2-40B4-BE49-F238E27FC236}">
                <a16:creationId xmlns:a16="http://schemas.microsoft.com/office/drawing/2014/main" id="{42D59A6A-B40A-F54B-8A6E-3A4C55EACC7A}"/>
              </a:ext>
            </a:extLst>
          </p:cNvPr>
          <p:cNvSpPr txBox="1">
            <a:spLocks noChangeArrowheads="1"/>
          </p:cNvSpPr>
          <p:nvPr/>
        </p:nvSpPr>
        <p:spPr>
          <a:xfrm>
            <a:off x="666750" y="25400"/>
            <a:ext cx="8127294" cy="1143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dirty="0"/>
              <a:t>Distinct Binary Trees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D5717643-3A1C-064C-BB22-6F44206B7DFB}"/>
              </a:ext>
            </a:extLst>
          </p:cNvPr>
          <p:cNvGrpSpPr/>
          <p:nvPr/>
        </p:nvGrpSpPr>
        <p:grpSpPr>
          <a:xfrm>
            <a:off x="539750" y="2335173"/>
            <a:ext cx="7832725" cy="3135254"/>
            <a:chOff x="539750" y="2276475"/>
            <a:chExt cx="7832725" cy="3135254"/>
          </a:xfrm>
        </p:grpSpPr>
        <p:sp>
          <p:nvSpPr>
            <p:cNvPr id="38" name="Oval 3">
              <a:extLst>
                <a:ext uri="{FF2B5EF4-FFF2-40B4-BE49-F238E27FC236}">
                  <a16:creationId xmlns:a16="http://schemas.microsoft.com/office/drawing/2014/main" id="{C2F6B7C5-9454-ED4C-B5B4-95A4A0771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50" y="2368550"/>
              <a:ext cx="465138" cy="4492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 dirty="0"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9" name="Oval 4">
              <a:extLst>
                <a:ext uri="{FF2B5EF4-FFF2-40B4-BE49-F238E27FC236}">
                  <a16:creationId xmlns:a16="http://schemas.microsoft.com/office/drawing/2014/main" id="{2BA0EA4B-103D-DF4A-B707-3679987375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3138" y="3106738"/>
              <a:ext cx="465137" cy="4492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40" name="Oval 5">
              <a:extLst>
                <a:ext uri="{FF2B5EF4-FFF2-40B4-BE49-F238E27FC236}">
                  <a16:creationId xmlns:a16="http://schemas.microsoft.com/office/drawing/2014/main" id="{E0D1B235-5232-7F42-B9BF-C2E955480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0813" y="3844925"/>
              <a:ext cx="465137" cy="4492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41" name="Line 6">
              <a:extLst>
                <a:ext uri="{FF2B5EF4-FFF2-40B4-BE49-F238E27FC236}">
                  <a16:creationId xmlns:a16="http://schemas.microsoft.com/office/drawing/2014/main" id="{4511B4A3-9398-8F48-9855-BC371F57BE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3125" y="2789238"/>
              <a:ext cx="203200" cy="347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42" name="Line 7">
              <a:extLst>
                <a:ext uri="{FF2B5EF4-FFF2-40B4-BE49-F238E27FC236}">
                  <a16:creationId xmlns:a16="http://schemas.microsoft.com/office/drawing/2014/main" id="{94D0565E-9BAA-E34C-82CA-4C7108212A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6513" y="3527425"/>
              <a:ext cx="203200" cy="347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43" name="Oval 8">
              <a:extLst>
                <a:ext uri="{FF2B5EF4-FFF2-40B4-BE49-F238E27FC236}">
                  <a16:creationId xmlns:a16="http://schemas.microsoft.com/office/drawing/2014/main" id="{F7EC094C-D8EE-014E-B5B4-C6AAB37DA1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9825" y="2322513"/>
              <a:ext cx="465138" cy="4492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6" name="Oval 9">
              <a:extLst>
                <a:ext uri="{FF2B5EF4-FFF2-40B4-BE49-F238E27FC236}">
                  <a16:creationId xmlns:a16="http://schemas.microsoft.com/office/drawing/2014/main" id="{DDAF863D-2977-9B49-BBA3-0EC671122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3213" y="3060700"/>
              <a:ext cx="465137" cy="4492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47" name="Line 10">
              <a:extLst>
                <a:ext uri="{FF2B5EF4-FFF2-40B4-BE49-F238E27FC236}">
                  <a16:creationId xmlns:a16="http://schemas.microsoft.com/office/drawing/2014/main" id="{B85653BD-D23E-7F46-8DF4-9519FD59BC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3200" y="2743200"/>
              <a:ext cx="203200" cy="347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48" name="Oval 11">
              <a:extLst>
                <a:ext uri="{FF2B5EF4-FFF2-40B4-BE49-F238E27FC236}">
                  <a16:creationId xmlns:a16="http://schemas.microsoft.com/office/drawing/2014/main" id="{01454E41-D60C-3C46-A9CC-00F0684F8F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5" y="3857625"/>
              <a:ext cx="465138" cy="4492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49" name="Line 12">
              <a:extLst>
                <a:ext uri="{FF2B5EF4-FFF2-40B4-BE49-F238E27FC236}">
                  <a16:creationId xmlns:a16="http://schemas.microsoft.com/office/drawing/2014/main" id="{03E9D6F2-CF40-1841-A7E4-F20416FEAC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73363" y="3486150"/>
              <a:ext cx="219075" cy="390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50" name="Oval 13">
              <a:extLst>
                <a:ext uri="{FF2B5EF4-FFF2-40B4-BE49-F238E27FC236}">
                  <a16:creationId xmlns:a16="http://schemas.microsoft.com/office/drawing/2014/main" id="{3D0D6D7B-7FC8-5948-AE33-3C7CCDA348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5613" y="2292350"/>
              <a:ext cx="465137" cy="4492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1" name="Oval 14">
              <a:extLst>
                <a:ext uri="{FF2B5EF4-FFF2-40B4-BE49-F238E27FC236}">
                  <a16:creationId xmlns:a16="http://schemas.microsoft.com/office/drawing/2014/main" id="{E629D1DD-A3D7-9149-BEA3-1091277698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3030538"/>
              <a:ext cx="465138" cy="4492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52" name="Line 15">
              <a:extLst>
                <a:ext uri="{FF2B5EF4-FFF2-40B4-BE49-F238E27FC236}">
                  <a16:creationId xmlns:a16="http://schemas.microsoft.com/office/drawing/2014/main" id="{E2B5A93D-73EF-A64B-8051-90A081A339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8988" y="2713038"/>
              <a:ext cx="203200" cy="347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53" name="Oval 16">
              <a:extLst>
                <a:ext uri="{FF2B5EF4-FFF2-40B4-BE49-F238E27FC236}">
                  <a16:creationId xmlns:a16="http://schemas.microsoft.com/office/drawing/2014/main" id="{685663D0-09A6-7E4D-AA0F-F1C9FC285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163" y="3057525"/>
              <a:ext cx="465137" cy="4492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54" name="Line 17">
              <a:extLst>
                <a:ext uri="{FF2B5EF4-FFF2-40B4-BE49-F238E27FC236}">
                  <a16:creationId xmlns:a16="http://schemas.microsoft.com/office/drawing/2014/main" id="{FCEA1D47-1358-CD45-AEAB-EB92811CE3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79888" y="2714625"/>
              <a:ext cx="203200" cy="349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55" name="Oval 18">
              <a:extLst>
                <a:ext uri="{FF2B5EF4-FFF2-40B4-BE49-F238E27FC236}">
                  <a16:creationId xmlns:a16="http://schemas.microsoft.com/office/drawing/2014/main" id="{5BB54C42-3CC5-6949-B0D1-E4DB34AB2AC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048375" y="2276475"/>
              <a:ext cx="465138" cy="4492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6" name="Oval 19">
              <a:extLst>
                <a:ext uri="{FF2B5EF4-FFF2-40B4-BE49-F238E27FC236}">
                  <a16:creationId xmlns:a16="http://schemas.microsoft.com/office/drawing/2014/main" id="{80A895DF-AAB1-F44A-A085-F202BE049FD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614988" y="3014663"/>
              <a:ext cx="465137" cy="4492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57" name="Line 20">
              <a:extLst>
                <a:ext uri="{FF2B5EF4-FFF2-40B4-BE49-F238E27FC236}">
                  <a16:creationId xmlns:a16="http://schemas.microsoft.com/office/drawing/2014/main" id="{3A4E37C8-E272-ED4F-9B32-FCB8BEC99F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76938" y="2697163"/>
              <a:ext cx="203200" cy="347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58" name="Oval 21">
              <a:extLst>
                <a:ext uri="{FF2B5EF4-FFF2-40B4-BE49-F238E27FC236}">
                  <a16:creationId xmlns:a16="http://schemas.microsoft.com/office/drawing/2014/main" id="{BE190639-46AB-0547-B083-9F3BFC201C7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022975" y="3811588"/>
              <a:ext cx="465138" cy="4492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59" name="Line 22">
              <a:extLst>
                <a:ext uri="{FF2B5EF4-FFF2-40B4-BE49-F238E27FC236}">
                  <a16:creationId xmlns:a16="http://schemas.microsoft.com/office/drawing/2014/main" id="{3FB40FC5-9FB9-A54D-BE9C-A23DFCC81F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30900" y="3440113"/>
              <a:ext cx="219075" cy="390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60" name="Oval 23">
              <a:extLst>
                <a:ext uri="{FF2B5EF4-FFF2-40B4-BE49-F238E27FC236}">
                  <a16:creationId xmlns:a16="http://schemas.microsoft.com/office/drawing/2014/main" id="{49B01AA5-3751-394E-B841-C16B269E023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7907338" y="2338388"/>
              <a:ext cx="465137" cy="4492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61" name="Oval 24">
              <a:extLst>
                <a:ext uri="{FF2B5EF4-FFF2-40B4-BE49-F238E27FC236}">
                  <a16:creationId xmlns:a16="http://schemas.microsoft.com/office/drawing/2014/main" id="{109ED132-32E2-9F42-8FFE-3840B965070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7473950" y="3060700"/>
              <a:ext cx="465138" cy="4492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62" name="Oval 25">
              <a:extLst>
                <a:ext uri="{FF2B5EF4-FFF2-40B4-BE49-F238E27FC236}">
                  <a16:creationId xmlns:a16="http://schemas.microsoft.com/office/drawing/2014/main" id="{4A205E2A-A711-F042-85F0-02C87505D0E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7026275" y="3798888"/>
              <a:ext cx="465138" cy="4492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63" name="Line 26">
              <a:extLst>
                <a:ext uri="{FF2B5EF4-FFF2-40B4-BE49-F238E27FC236}">
                  <a16:creationId xmlns:a16="http://schemas.microsoft.com/office/drawing/2014/main" id="{D13454AE-D6E0-E245-A281-D6F294F08E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35900" y="2743200"/>
              <a:ext cx="203200" cy="347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64" name="Line 27">
              <a:extLst>
                <a:ext uri="{FF2B5EF4-FFF2-40B4-BE49-F238E27FC236}">
                  <a16:creationId xmlns:a16="http://schemas.microsoft.com/office/drawing/2014/main" id="{E5206DA7-6965-5642-BD5B-BD827B5814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02513" y="3481388"/>
              <a:ext cx="203200" cy="347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65" name="Text Box 28">
              <a:extLst>
                <a:ext uri="{FF2B5EF4-FFF2-40B4-BE49-F238E27FC236}">
                  <a16:creationId xmlns:a16="http://schemas.microsoft.com/office/drawing/2014/main" id="{BC22A521-6F1F-D649-910F-1491109221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5699" y="5011619"/>
              <a:ext cx="10160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cs typeface="Times New Roman" panose="02020603050405020304" pitchFamily="18" charset="0"/>
                </a:rPr>
                <a:t>(1, 2, 3)</a:t>
              </a:r>
            </a:p>
          </p:txBody>
        </p:sp>
        <p:sp>
          <p:nvSpPr>
            <p:cNvPr id="66" name="Text Box 29">
              <a:extLst>
                <a:ext uri="{FF2B5EF4-FFF2-40B4-BE49-F238E27FC236}">
                  <a16:creationId xmlns:a16="http://schemas.microsoft.com/office/drawing/2014/main" id="{A12C8934-5721-574F-A27F-A3D50A88E6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6861" y="5011619"/>
              <a:ext cx="10160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cs typeface="Times New Roman" panose="02020603050405020304" pitchFamily="18" charset="0"/>
                </a:rPr>
                <a:t>(1, 3, 2)</a:t>
              </a:r>
            </a:p>
          </p:txBody>
        </p:sp>
        <p:sp>
          <p:nvSpPr>
            <p:cNvPr id="67" name="Text Box 30">
              <a:extLst>
                <a:ext uri="{FF2B5EF4-FFF2-40B4-BE49-F238E27FC236}">
                  <a16:creationId xmlns:a16="http://schemas.microsoft.com/office/drawing/2014/main" id="{C2BB40EF-49F0-0547-8F37-12F6C75985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3736" y="5011619"/>
              <a:ext cx="10160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(2, 1, 3)</a:t>
              </a:r>
            </a:p>
          </p:txBody>
        </p:sp>
        <p:sp>
          <p:nvSpPr>
            <p:cNvPr id="68" name="Text Box 31">
              <a:extLst>
                <a:ext uri="{FF2B5EF4-FFF2-40B4-BE49-F238E27FC236}">
                  <a16:creationId xmlns:a16="http://schemas.microsoft.com/office/drawing/2014/main" id="{29A24D43-8019-D345-896A-42B6C1FB63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0774" y="5011619"/>
              <a:ext cx="10160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(2, 3, 1)</a:t>
              </a:r>
            </a:p>
          </p:txBody>
        </p:sp>
        <p:sp>
          <p:nvSpPr>
            <p:cNvPr id="69" name="Text Box 32">
              <a:extLst>
                <a:ext uri="{FF2B5EF4-FFF2-40B4-BE49-F238E27FC236}">
                  <a16:creationId xmlns:a16="http://schemas.microsoft.com/office/drawing/2014/main" id="{7601D100-AF10-E94B-AFBA-0304D3C71C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58736" y="5011619"/>
              <a:ext cx="10160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(3, 2, 1)</a:t>
              </a:r>
            </a:p>
          </p:txBody>
        </p:sp>
      </p:grpSp>
      <p:sp>
        <p:nvSpPr>
          <p:cNvPr id="70" name="Text Box 2">
            <a:extLst>
              <a:ext uri="{FF2B5EF4-FFF2-40B4-BE49-F238E27FC236}">
                <a16:creationId xmlns:a16="http://schemas.microsoft.com/office/drawing/2014/main" id="{3E45E08E-71C2-9042-9859-8590613C6F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956" y="832783"/>
            <a:ext cx="767566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 dirty="0"/>
              <a:t>Known</a:t>
            </a:r>
            <a:r>
              <a:rPr lang="en-US" altLang="zh-TW" sz="2400" dirty="0"/>
              <a:t>: an </a:t>
            </a:r>
            <a:r>
              <a:rPr lang="en-US" altLang="zh-TW" sz="2400" dirty="0" err="1"/>
              <a:t>inorder</a:t>
            </a:r>
            <a:r>
              <a:rPr lang="en-US" altLang="zh-TW" sz="2400" dirty="0"/>
              <a:t> sequence and a </a:t>
            </a:r>
            <a:r>
              <a:rPr lang="en-US" altLang="zh-TW" sz="2400" dirty="0" err="1"/>
              <a:t>preoder</a:t>
            </a:r>
            <a:r>
              <a:rPr lang="en-US" altLang="zh-TW" sz="2400" dirty="0"/>
              <a:t> sequence </a:t>
            </a:r>
            <a:r>
              <a:rPr lang="en-US" altLang="zh-TW" sz="2400" dirty="0">
                <a:solidFill>
                  <a:srgbClr val="C00000"/>
                </a:solidFill>
              </a:rPr>
              <a:t>can</a:t>
            </a:r>
            <a:r>
              <a:rPr lang="en-US" altLang="zh-TW" sz="2400" dirty="0"/>
              <a:t> uniquely define a binary tree (the proof is left as an exercise)</a:t>
            </a:r>
          </a:p>
        </p:txBody>
      </p:sp>
      <p:sp>
        <p:nvSpPr>
          <p:cNvPr id="71" name="Text Box 2">
            <a:extLst>
              <a:ext uri="{FF2B5EF4-FFF2-40B4-BE49-F238E27FC236}">
                <a16:creationId xmlns:a16="http://schemas.microsoft.com/office/drawing/2014/main" id="{E9F672F6-435F-F747-B526-EE02ACACB8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563" y="5651143"/>
            <a:ext cx="807822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/>
              <a:t>The number of </a:t>
            </a:r>
            <a:r>
              <a:rPr lang="en-US" altLang="zh-TW" sz="2400" dirty="0">
                <a:solidFill>
                  <a:srgbClr val="C00000"/>
                </a:solidFill>
              </a:rPr>
              <a:t>distinct binary trees</a:t>
            </a:r>
            <a:r>
              <a:rPr lang="en-US" altLang="zh-TW" sz="2400" dirty="0"/>
              <a:t> with n node is equal to the number of </a:t>
            </a:r>
            <a:r>
              <a:rPr lang="en-US" altLang="zh-TW" sz="2400" dirty="0">
                <a:solidFill>
                  <a:srgbClr val="C00000"/>
                </a:solidFill>
              </a:rPr>
              <a:t>distinct </a:t>
            </a:r>
            <a:r>
              <a:rPr lang="en-US" altLang="zh-TW" sz="2400" dirty="0" err="1">
                <a:solidFill>
                  <a:srgbClr val="C00000"/>
                </a:solidFill>
              </a:rPr>
              <a:t>inorder</a:t>
            </a:r>
            <a:r>
              <a:rPr lang="en-US" altLang="zh-TW" sz="2400" dirty="0">
                <a:solidFill>
                  <a:srgbClr val="C00000"/>
                </a:solidFill>
              </a:rPr>
              <a:t> permutations </a:t>
            </a:r>
            <a:r>
              <a:rPr lang="en-US" altLang="zh-TW" sz="2400" dirty="0"/>
              <a:t>with the same preorder</a:t>
            </a:r>
          </a:p>
        </p:txBody>
      </p:sp>
      <p:sp>
        <p:nvSpPr>
          <p:cNvPr id="45" name="Text Box 2">
            <a:extLst>
              <a:ext uri="{FF2B5EF4-FFF2-40B4-BE49-F238E27FC236}">
                <a16:creationId xmlns:a16="http://schemas.microsoft.com/office/drawing/2014/main" id="{BB958A79-CEE9-AC49-8D9A-B911E16A9C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78" y="4497543"/>
            <a:ext cx="132119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 err="1"/>
              <a:t>inorder</a:t>
            </a:r>
            <a:r>
              <a:rPr lang="en-US" altLang="zh-TW" sz="2800" dirty="0"/>
              <a:t>:</a:t>
            </a:r>
            <a:endParaRPr lang="en-US" altLang="zh-TW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537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標題 1">
            <a:extLst>
              <a:ext uri="{FF2B5EF4-FFF2-40B4-BE49-F238E27FC236}">
                <a16:creationId xmlns:a16="http://schemas.microsoft.com/office/drawing/2014/main" id="{599CD1F8-8A89-9D42-82B5-6615C75C35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How many fields are wasted?</a:t>
            </a:r>
            <a:endParaRPr lang="zh-TW" altLang="en-US"/>
          </a:p>
        </p:txBody>
      </p:sp>
      <p:sp>
        <p:nvSpPr>
          <p:cNvPr id="26626" name="頁尾版面配置區 2">
            <a:extLst>
              <a:ext uri="{FF2B5EF4-FFF2-40B4-BE49-F238E27FC236}">
                <a16:creationId xmlns:a16="http://schemas.microsoft.com/office/drawing/2014/main" id="{D0D94310-99FF-EC4D-8980-C86375B9A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26627" name="投影片編號版面配置區 3">
            <a:extLst>
              <a:ext uri="{FF2B5EF4-FFF2-40B4-BE49-F238E27FC236}">
                <a16:creationId xmlns:a16="http://schemas.microsoft.com/office/drawing/2014/main" id="{FB7E0516-C82C-594C-98A8-488A12392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AC5A833D-371F-5643-A48A-9923168FC50E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16</a:t>
            </a:fld>
            <a:endParaRPr lang="en-US" altLang="zh-TW" sz="1400"/>
          </a:p>
        </p:txBody>
      </p:sp>
      <p:sp>
        <p:nvSpPr>
          <p:cNvPr id="26628" name="Rectangle 4">
            <a:extLst>
              <a:ext uri="{FF2B5EF4-FFF2-40B4-BE49-F238E27FC236}">
                <a16:creationId xmlns:a16="http://schemas.microsoft.com/office/drawing/2014/main" id="{66BEAFB8-9F64-F342-A20A-9758546E4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5" y="1752600"/>
            <a:ext cx="8483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dirty="0"/>
              <a:t>If </a:t>
            </a:r>
            <a:r>
              <a:rPr lang="en-US" altLang="zh-TW" i="1" dirty="0"/>
              <a:t>T</a:t>
            </a:r>
            <a:r>
              <a:rPr lang="en-US" altLang="zh-TW" dirty="0"/>
              <a:t> is a </a:t>
            </a:r>
            <a:r>
              <a:rPr lang="en-US" altLang="zh-TW" i="1" dirty="0"/>
              <a:t>k</a:t>
            </a:r>
            <a:r>
              <a:rPr lang="en-US" altLang="zh-TW" dirty="0"/>
              <a:t>-</a:t>
            </a:r>
            <a:r>
              <a:rPr lang="en-US" altLang="zh-TW" dirty="0" err="1"/>
              <a:t>ary</a:t>
            </a:r>
            <a:r>
              <a:rPr lang="en-US" altLang="zh-TW" dirty="0"/>
              <a:t> tree (i.e., a tree of degree </a:t>
            </a:r>
            <a:r>
              <a:rPr lang="en-US" altLang="zh-TW" i="1" dirty="0"/>
              <a:t>k</a:t>
            </a:r>
            <a:r>
              <a:rPr lang="en-US" altLang="zh-TW" dirty="0"/>
              <a:t>) with n nodes, each having a fixed size, </a:t>
            </a:r>
            <a:r>
              <a:rPr lang="en-US" altLang="zh-TW" dirty="0">
                <a:solidFill>
                  <a:schemeClr val="bg1"/>
                </a:solidFill>
              </a:rPr>
              <a:t>then </a:t>
            </a:r>
            <a:r>
              <a:rPr lang="en-US" altLang="zh-TW" i="1" dirty="0">
                <a:solidFill>
                  <a:schemeClr val="bg1"/>
                </a:solidFill>
              </a:rPr>
              <a:t>n</a:t>
            </a:r>
            <a:r>
              <a:rPr lang="en-US" altLang="zh-TW" dirty="0">
                <a:solidFill>
                  <a:schemeClr val="bg1"/>
                </a:solidFill>
              </a:rPr>
              <a:t>(</a:t>
            </a:r>
            <a:r>
              <a:rPr lang="en-US" altLang="zh-TW" i="1" dirty="0">
                <a:solidFill>
                  <a:schemeClr val="bg1"/>
                </a:solidFill>
              </a:rPr>
              <a:t>k</a:t>
            </a:r>
            <a:r>
              <a:rPr lang="en-US" altLang="zh-TW" dirty="0">
                <a:solidFill>
                  <a:schemeClr val="bg1"/>
                </a:solidFill>
              </a:rPr>
              <a:t>-1)+1 of the </a:t>
            </a:r>
            <a:r>
              <a:rPr lang="en-US" altLang="zh-TW" dirty="0" err="1">
                <a:solidFill>
                  <a:schemeClr val="bg1"/>
                </a:solidFill>
              </a:rPr>
              <a:t>nk</a:t>
            </a:r>
            <a:r>
              <a:rPr lang="en-US" altLang="zh-TW" dirty="0">
                <a:solidFill>
                  <a:schemeClr val="bg1"/>
                </a:solidFill>
              </a:rPr>
              <a:t> child fields are 0, </a:t>
            </a:r>
            <a:r>
              <a:rPr lang="en-US" altLang="zh-TW" dirty="0"/>
              <a:t>n </a:t>
            </a:r>
            <a:r>
              <a:rPr lang="zh-TW" altLang="en-US" dirty="0"/>
              <a:t>≥</a:t>
            </a:r>
            <a:r>
              <a:rPr lang="en-US" altLang="zh-TW" dirty="0"/>
              <a:t> 1.</a:t>
            </a:r>
            <a:endParaRPr lang="zh-TW" altLang="en-US" dirty="0">
              <a:hlinkClick r:id="rId2"/>
            </a:endParaRPr>
          </a:p>
          <a:p>
            <a:pPr eaLnBrk="1" hangingPunct="1"/>
            <a:endParaRPr lang="en-US" altLang="zh-TW" dirty="0"/>
          </a:p>
          <a:p>
            <a:pPr eaLnBrk="1" hangingPunct="1"/>
            <a:r>
              <a:rPr lang="en-US" altLang="zh-TW" dirty="0"/>
              <a:t>How many fields are created?	</a:t>
            </a:r>
            <a:r>
              <a:rPr lang="en-US" altLang="zh-TW" i="1" dirty="0" err="1">
                <a:solidFill>
                  <a:srgbClr val="C00000"/>
                </a:solidFill>
              </a:rPr>
              <a:t>nk</a:t>
            </a:r>
            <a:endParaRPr lang="en-US" altLang="zh-TW" i="1" dirty="0">
              <a:solidFill>
                <a:srgbClr val="C00000"/>
              </a:solidFill>
            </a:endParaRPr>
          </a:p>
          <a:p>
            <a:pPr eaLnBrk="1" hangingPunct="1"/>
            <a:r>
              <a:rPr lang="en-US" altLang="zh-TW" dirty="0"/>
              <a:t>How many fields are used?	</a:t>
            </a:r>
            <a:endParaRPr lang="en-US" altLang="zh-TW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標題 1">
            <a:extLst>
              <a:ext uri="{FF2B5EF4-FFF2-40B4-BE49-F238E27FC236}">
                <a16:creationId xmlns:a16="http://schemas.microsoft.com/office/drawing/2014/main" id="{77D0BB7A-45A9-0D42-B5AE-9999D855AC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7762" name="頁尾版面配置區 2">
            <a:extLst>
              <a:ext uri="{FF2B5EF4-FFF2-40B4-BE49-F238E27FC236}">
                <a16:creationId xmlns:a16="http://schemas.microsoft.com/office/drawing/2014/main" id="{E52CA6E1-CFB1-0240-A79D-EC1844054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1400">
                <a:solidFill>
                  <a:schemeClr val="tx1"/>
                </a:solidFill>
              </a:rPr>
              <a:t>CHAPTER 5</a:t>
            </a:r>
          </a:p>
        </p:txBody>
      </p:sp>
      <p:sp>
        <p:nvSpPr>
          <p:cNvPr id="117763" name="投影片編號版面配置區 3">
            <a:extLst>
              <a:ext uri="{FF2B5EF4-FFF2-40B4-BE49-F238E27FC236}">
                <a16:creationId xmlns:a16="http://schemas.microsoft.com/office/drawing/2014/main" id="{1A3B5C62-FDD5-F742-8F42-71ABF64AA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794139EC-AD43-5B4E-AD95-522B8FBE6389}" type="slidenum">
              <a:rPr lang="en-US" altLang="zh-TW" sz="1400" smtClean="0">
                <a:solidFill>
                  <a:schemeClr val="tx1"/>
                </a:solidFill>
              </a:rPr>
              <a:pPr/>
              <a:t>160</a:t>
            </a:fld>
            <a:endParaRPr lang="en-US" altLang="zh-TW" sz="1400">
              <a:solidFill>
                <a:schemeClr val="tx1"/>
              </a:solidFill>
            </a:endParaRPr>
          </a:p>
        </p:txBody>
      </p:sp>
      <p:grpSp>
        <p:nvGrpSpPr>
          <p:cNvPr id="117764" name="群組 1">
            <a:extLst>
              <a:ext uri="{FF2B5EF4-FFF2-40B4-BE49-F238E27FC236}">
                <a16:creationId xmlns:a16="http://schemas.microsoft.com/office/drawing/2014/main" id="{EC830F8D-B652-2B42-9751-883FBCF15B84}"/>
              </a:ext>
            </a:extLst>
          </p:cNvPr>
          <p:cNvGrpSpPr>
            <a:grpSpLocks/>
          </p:cNvGrpSpPr>
          <p:nvPr/>
        </p:nvGrpSpPr>
        <p:grpSpPr bwMode="auto">
          <a:xfrm>
            <a:off x="2749550" y="1936750"/>
            <a:ext cx="5689600" cy="3706813"/>
            <a:chOff x="3454400" y="1997075"/>
            <a:chExt cx="5689600" cy="3706813"/>
          </a:xfrm>
        </p:grpSpPr>
        <p:graphicFrame>
          <p:nvGraphicFramePr>
            <p:cNvPr id="117765" name="Object 4">
              <a:extLst>
                <a:ext uri="{FF2B5EF4-FFF2-40B4-BE49-F238E27FC236}">
                  <a16:creationId xmlns:a16="http://schemas.microsoft.com/office/drawing/2014/main" id="{C3CA3CFE-E180-2B40-9CA0-AC0FD329A251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3454400" y="2838450"/>
            <a:ext cx="4754563" cy="28559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358" name="MS Org Chart" r:id="rId3" imgW="4127500" imgH="3378200" progId="OrgPlusWOPX.4">
                    <p:embed followColorScheme="full"/>
                  </p:oleObj>
                </mc:Choice>
                <mc:Fallback>
                  <p:oleObj name="MS Org Chart" r:id="rId3" imgW="4127500" imgH="3378200" progId="OrgPlusWOPX.4">
                    <p:embed followColorScheme="full"/>
                    <p:pic>
                      <p:nvPicPr>
                        <p:cNvPr id="0" name="Object 4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4400" y="2838450"/>
                          <a:ext cx="4754563" cy="28559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7766" name="Rectangle 5">
              <a:extLst>
                <a:ext uri="{FF2B5EF4-FFF2-40B4-BE49-F238E27FC236}">
                  <a16:creationId xmlns:a16="http://schemas.microsoft.com/office/drawing/2014/main" id="{94C656A1-9093-6042-A0B2-AB16232402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7700" y="1997075"/>
              <a:ext cx="876300" cy="37068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Level</a:t>
              </a:r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TW" sz="2400"/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1</a:t>
              </a:r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TW" sz="2400"/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2</a:t>
              </a:r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TW" sz="2400"/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3</a:t>
              </a:r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TW" sz="2400"/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4</a:t>
              </a:r>
            </a:p>
          </p:txBody>
        </p:sp>
      </p:grp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標題 1">
            <a:extLst>
              <a:ext uri="{FF2B5EF4-FFF2-40B4-BE49-F238E27FC236}">
                <a16:creationId xmlns:a16="http://schemas.microsoft.com/office/drawing/2014/main" id="{599CD1F8-8A89-9D42-82B5-6615C75C35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How many fields are wasted?</a:t>
            </a:r>
            <a:endParaRPr lang="zh-TW" altLang="en-US"/>
          </a:p>
        </p:txBody>
      </p:sp>
      <p:sp>
        <p:nvSpPr>
          <p:cNvPr id="26626" name="頁尾版面配置區 2">
            <a:extLst>
              <a:ext uri="{FF2B5EF4-FFF2-40B4-BE49-F238E27FC236}">
                <a16:creationId xmlns:a16="http://schemas.microsoft.com/office/drawing/2014/main" id="{D0D94310-99FF-EC4D-8980-C86375B9A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26627" name="投影片編號版面配置區 3">
            <a:extLst>
              <a:ext uri="{FF2B5EF4-FFF2-40B4-BE49-F238E27FC236}">
                <a16:creationId xmlns:a16="http://schemas.microsoft.com/office/drawing/2014/main" id="{FB7E0516-C82C-594C-98A8-488A12392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AC5A833D-371F-5643-A48A-9923168FC50E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17</a:t>
            </a:fld>
            <a:endParaRPr lang="en-US" altLang="zh-TW" sz="1400"/>
          </a:p>
        </p:txBody>
      </p:sp>
      <p:sp>
        <p:nvSpPr>
          <p:cNvPr id="26628" name="Rectangle 4">
            <a:extLst>
              <a:ext uri="{FF2B5EF4-FFF2-40B4-BE49-F238E27FC236}">
                <a16:creationId xmlns:a16="http://schemas.microsoft.com/office/drawing/2014/main" id="{66BEAFB8-9F64-F342-A20A-9758546E4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5" y="1752600"/>
            <a:ext cx="8483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dirty="0"/>
              <a:t>If </a:t>
            </a:r>
            <a:r>
              <a:rPr lang="en-US" altLang="zh-TW" i="1" dirty="0"/>
              <a:t>T</a:t>
            </a:r>
            <a:r>
              <a:rPr lang="en-US" altLang="zh-TW" dirty="0"/>
              <a:t> is a </a:t>
            </a:r>
            <a:r>
              <a:rPr lang="en-US" altLang="zh-TW" i="1" dirty="0"/>
              <a:t>k</a:t>
            </a:r>
            <a:r>
              <a:rPr lang="en-US" altLang="zh-TW" dirty="0"/>
              <a:t>-</a:t>
            </a:r>
            <a:r>
              <a:rPr lang="en-US" altLang="zh-TW" dirty="0" err="1"/>
              <a:t>ary</a:t>
            </a:r>
            <a:r>
              <a:rPr lang="en-US" altLang="zh-TW" dirty="0"/>
              <a:t> tree (i.e., a tree of degree </a:t>
            </a:r>
            <a:r>
              <a:rPr lang="en-US" altLang="zh-TW" i="1" dirty="0"/>
              <a:t>k</a:t>
            </a:r>
            <a:r>
              <a:rPr lang="en-US" altLang="zh-TW" dirty="0"/>
              <a:t>) with n nodes, each having a fixed size, </a:t>
            </a:r>
            <a:r>
              <a:rPr lang="en-US" altLang="zh-TW" dirty="0">
                <a:solidFill>
                  <a:schemeClr val="bg1"/>
                </a:solidFill>
              </a:rPr>
              <a:t>then </a:t>
            </a:r>
            <a:r>
              <a:rPr lang="en-US" altLang="zh-TW" i="1" dirty="0">
                <a:solidFill>
                  <a:schemeClr val="bg1"/>
                </a:solidFill>
              </a:rPr>
              <a:t>n</a:t>
            </a:r>
            <a:r>
              <a:rPr lang="en-US" altLang="zh-TW" dirty="0">
                <a:solidFill>
                  <a:schemeClr val="bg1"/>
                </a:solidFill>
              </a:rPr>
              <a:t>(</a:t>
            </a:r>
            <a:r>
              <a:rPr lang="en-US" altLang="zh-TW" i="1" dirty="0">
                <a:solidFill>
                  <a:schemeClr val="bg1"/>
                </a:solidFill>
              </a:rPr>
              <a:t>k</a:t>
            </a:r>
            <a:r>
              <a:rPr lang="en-US" altLang="zh-TW" dirty="0">
                <a:solidFill>
                  <a:schemeClr val="bg1"/>
                </a:solidFill>
              </a:rPr>
              <a:t>-1)+1 of the </a:t>
            </a:r>
            <a:r>
              <a:rPr lang="en-US" altLang="zh-TW" dirty="0" err="1">
                <a:solidFill>
                  <a:schemeClr val="bg1"/>
                </a:solidFill>
              </a:rPr>
              <a:t>nk</a:t>
            </a:r>
            <a:r>
              <a:rPr lang="en-US" altLang="zh-TW" dirty="0">
                <a:solidFill>
                  <a:schemeClr val="bg1"/>
                </a:solidFill>
              </a:rPr>
              <a:t> child fields are 0, </a:t>
            </a:r>
            <a:r>
              <a:rPr lang="en-US" altLang="zh-TW" dirty="0"/>
              <a:t>n </a:t>
            </a:r>
            <a:r>
              <a:rPr lang="zh-TW" altLang="en-US" dirty="0"/>
              <a:t>≥</a:t>
            </a:r>
            <a:r>
              <a:rPr lang="en-US" altLang="zh-TW" dirty="0"/>
              <a:t> 1.</a:t>
            </a:r>
            <a:endParaRPr lang="zh-TW" altLang="en-US" dirty="0">
              <a:hlinkClick r:id="rId2"/>
            </a:endParaRPr>
          </a:p>
          <a:p>
            <a:pPr eaLnBrk="1" hangingPunct="1"/>
            <a:endParaRPr lang="en-US" altLang="zh-TW" dirty="0"/>
          </a:p>
          <a:p>
            <a:pPr eaLnBrk="1" hangingPunct="1"/>
            <a:r>
              <a:rPr lang="en-US" altLang="zh-TW" dirty="0"/>
              <a:t>How many fields are created?	</a:t>
            </a:r>
            <a:r>
              <a:rPr lang="en-US" altLang="zh-TW" i="1" dirty="0" err="1">
                <a:solidFill>
                  <a:srgbClr val="C00000"/>
                </a:solidFill>
              </a:rPr>
              <a:t>nk</a:t>
            </a:r>
            <a:endParaRPr lang="en-US" altLang="zh-TW" i="1" dirty="0">
              <a:solidFill>
                <a:srgbClr val="C00000"/>
              </a:solidFill>
            </a:endParaRPr>
          </a:p>
          <a:p>
            <a:pPr eaLnBrk="1" hangingPunct="1"/>
            <a:r>
              <a:rPr lang="en-US" altLang="zh-TW" dirty="0"/>
              <a:t>How many fields are used?	</a:t>
            </a:r>
            <a:r>
              <a:rPr lang="en-US" altLang="zh-TW" i="1" dirty="0">
                <a:solidFill>
                  <a:srgbClr val="C00000"/>
                </a:solidFill>
              </a:rPr>
              <a:t>n</a:t>
            </a:r>
            <a:r>
              <a:rPr lang="en-US" altLang="zh-TW" dirty="0">
                <a:solidFill>
                  <a:srgbClr val="C00000"/>
                </a:solidFill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422265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標題 1">
            <a:extLst>
              <a:ext uri="{FF2B5EF4-FFF2-40B4-BE49-F238E27FC236}">
                <a16:creationId xmlns:a16="http://schemas.microsoft.com/office/drawing/2014/main" id="{35CDF0D0-3B99-4145-9402-8A4F4BF830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How many fields are wasted?</a:t>
            </a:r>
            <a:endParaRPr lang="zh-TW" altLang="en-US"/>
          </a:p>
        </p:txBody>
      </p:sp>
      <p:sp>
        <p:nvSpPr>
          <p:cNvPr id="25602" name="頁尾版面配置區 2">
            <a:extLst>
              <a:ext uri="{FF2B5EF4-FFF2-40B4-BE49-F238E27FC236}">
                <a16:creationId xmlns:a16="http://schemas.microsoft.com/office/drawing/2014/main" id="{CA4D70A3-3040-CD42-955B-F03FE826E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25603" name="投影片編號版面配置區 3">
            <a:extLst>
              <a:ext uri="{FF2B5EF4-FFF2-40B4-BE49-F238E27FC236}">
                <a16:creationId xmlns:a16="http://schemas.microsoft.com/office/drawing/2014/main" id="{05ECB63C-38B7-4946-8673-EBECFB9C8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38CD417F-E9F4-C24F-AB26-CA29A53D9863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18</a:t>
            </a:fld>
            <a:endParaRPr lang="en-US" altLang="zh-TW" sz="1400"/>
          </a:p>
        </p:txBody>
      </p:sp>
      <p:sp>
        <p:nvSpPr>
          <p:cNvPr id="25604" name="Rectangle 4">
            <a:extLst>
              <a:ext uri="{FF2B5EF4-FFF2-40B4-BE49-F238E27FC236}">
                <a16:creationId xmlns:a16="http://schemas.microsoft.com/office/drawing/2014/main" id="{2EA0CD6F-A987-494E-8A8E-46D4670ED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5" y="1752600"/>
            <a:ext cx="8483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dirty="0"/>
              <a:t>If </a:t>
            </a:r>
            <a:r>
              <a:rPr lang="en-US" altLang="zh-TW" i="1" dirty="0"/>
              <a:t>T</a:t>
            </a:r>
            <a:r>
              <a:rPr lang="en-US" altLang="zh-TW" dirty="0"/>
              <a:t> is a </a:t>
            </a:r>
            <a:r>
              <a:rPr lang="en-US" altLang="zh-TW" i="1" dirty="0"/>
              <a:t>k</a:t>
            </a:r>
            <a:r>
              <a:rPr lang="en-US" altLang="zh-TW" dirty="0"/>
              <a:t>-</a:t>
            </a:r>
            <a:r>
              <a:rPr lang="en-US" altLang="zh-TW" dirty="0" err="1"/>
              <a:t>ary</a:t>
            </a:r>
            <a:r>
              <a:rPr lang="en-US" altLang="zh-TW" dirty="0"/>
              <a:t> tree (i.e., a tree of degree </a:t>
            </a:r>
            <a:r>
              <a:rPr lang="en-US" altLang="zh-TW" i="1" dirty="0"/>
              <a:t>k</a:t>
            </a:r>
            <a:r>
              <a:rPr lang="en-US" altLang="zh-TW" dirty="0"/>
              <a:t>) with n nodes, each having a fixed size, </a:t>
            </a:r>
            <a:r>
              <a:rPr lang="en-US" altLang="zh-TW" dirty="0">
                <a:solidFill>
                  <a:srgbClr val="C00000"/>
                </a:solidFill>
              </a:rPr>
              <a:t>then </a:t>
            </a:r>
            <a:r>
              <a:rPr lang="en-US" altLang="zh-TW" i="1" dirty="0">
                <a:solidFill>
                  <a:srgbClr val="C00000"/>
                </a:solidFill>
              </a:rPr>
              <a:t>n</a:t>
            </a:r>
            <a:r>
              <a:rPr lang="en-US" altLang="zh-TW" dirty="0">
                <a:solidFill>
                  <a:srgbClr val="C00000"/>
                </a:solidFill>
              </a:rPr>
              <a:t>(</a:t>
            </a:r>
            <a:r>
              <a:rPr lang="en-US" altLang="zh-TW" i="1" dirty="0">
                <a:solidFill>
                  <a:srgbClr val="C00000"/>
                </a:solidFill>
              </a:rPr>
              <a:t>k</a:t>
            </a:r>
            <a:r>
              <a:rPr lang="en-US" altLang="zh-TW" dirty="0">
                <a:solidFill>
                  <a:srgbClr val="C00000"/>
                </a:solidFill>
              </a:rPr>
              <a:t>-1)+1 of the </a:t>
            </a:r>
            <a:r>
              <a:rPr lang="en-US" altLang="zh-TW" dirty="0" err="1">
                <a:solidFill>
                  <a:srgbClr val="C00000"/>
                </a:solidFill>
              </a:rPr>
              <a:t>nk</a:t>
            </a:r>
            <a:r>
              <a:rPr lang="en-US" altLang="zh-TW" dirty="0">
                <a:solidFill>
                  <a:srgbClr val="C00000"/>
                </a:solidFill>
              </a:rPr>
              <a:t> child fields are 0</a:t>
            </a:r>
            <a:r>
              <a:rPr lang="en-US" altLang="zh-TW" dirty="0"/>
              <a:t>, n </a:t>
            </a:r>
            <a:r>
              <a:rPr lang="zh-TW" altLang="en-US" dirty="0"/>
              <a:t>≥</a:t>
            </a:r>
            <a:r>
              <a:rPr lang="en-US" altLang="zh-TW" dirty="0"/>
              <a:t> 1.</a:t>
            </a:r>
            <a:endParaRPr lang="zh-TW" altLang="en-US" dirty="0">
              <a:hlinkClick r:id="rId2"/>
            </a:endParaRPr>
          </a:p>
          <a:p>
            <a:pPr eaLnBrk="1" hangingPunct="1"/>
            <a:endParaRPr lang="en-US" altLang="zh-TW" dirty="0"/>
          </a:p>
          <a:p>
            <a:pPr eaLnBrk="1" hangingPunct="1"/>
            <a:r>
              <a:rPr lang="en-US" altLang="zh-TW" dirty="0"/>
              <a:t>How many fields are created?</a:t>
            </a:r>
            <a:r>
              <a:rPr lang="en-US" altLang="zh-TW" i="1" dirty="0">
                <a:solidFill>
                  <a:srgbClr val="C00000"/>
                </a:solidFill>
              </a:rPr>
              <a:t>	</a:t>
            </a:r>
            <a:r>
              <a:rPr lang="en-US" altLang="zh-TW" i="1" dirty="0" err="1">
                <a:solidFill>
                  <a:srgbClr val="C00000"/>
                </a:solidFill>
              </a:rPr>
              <a:t>nk</a:t>
            </a:r>
            <a:endParaRPr lang="en-US" altLang="zh-TW" dirty="0"/>
          </a:p>
          <a:p>
            <a:pPr eaLnBrk="1" hangingPunct="1"/>
            <a:r>
              <a:rPr lang="en-US" altLang="zh-TW" dirty="0"/>
              <a:t>How many fields are used? 	</a:t>
            </a:r>
            <a:r>
              <a:rPr lang="en-US" altLang="zh-TW" i="1" dirty="0">
                <a:solidFill>
                  <a:srgbClr val="C00000"/>
                </a:solidFill>
              </a:rPr>
              <a:t>n</a:t>
            </a:r>
            <a:r>
              <a:rPr lang="en-US" altLang="zh-TW" dirty="0">
                <a:solidFill>
                  <a:srgbClr val="C00000"/>
                </a:solidFill>
              </a:rPr>
              <a:t>-1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96211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頁尾版面配置區 3">
            <a:extLst>
              <a:ext uri="{FF2B5EF4-FFF2-40B4-BE49-F238E27FC236}">
                <a16:creationId xmlns:a16="http://schemas.microsoft.com/office/drawing/2014/main" id="{E1E6D013-E876-F64C-89D4-8CF97FC6C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27650" name="投影片編號版面配置區 4">
            <a:extLst>
              <a:ext uri="{FF2B5EF4-FFF2-40B4-BE49-F238E27FC236}">
                <a16:creationId xmlns:a16="http://schemas.microsoft.com/office/drawing/2014/main" id="{B01D4773-AEBB-CE41-97E0-8DDD06B7E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293F414B-C76C-164F-9B17-B5BB7CDAEF2D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19</a:t>
            </a:fld>
            <a:endParaRPr lang="en-US" altLang="zh-TW" sz="1400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1E664E71-CF18-FD42-9194-DC87971BC4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38113" y="133350"/>
            <a:ext cx="9163051" cy="11430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 eaLnBrk="1" hangingPunct="1"/>
            <a:r>
              <a:rPr lang="en-US" altLang="zh-TW"/>
              <a:t>Left Child - Right Sibling </a:t>
            </a:r>
          </a:p>
        </p:txBody>
      </p:sp>
      <p:grpSp>
        <p:nvGrpSpPr>
          <p:cNvPr id="27652" name="Group 4">
            <a:extLst>
              <a:ext uri="{FF2B5EF4-FFF2-40B4-BE49-F238E27FC236}">
                <a16:creationId xmlns:a16="http://schemas.microsoft.com/office/drawing/2014/main" id="{6AA9CFC4-A3FC-0942-B5BE-2172F7A59F8D}"/>
              </a:ext>
            </a:extLst>
          </p:cNvPr>
          <p:cNvGrpSpPr>
            <a:grpSpLocks/>
          </p:cNvGrpSpPr>
          <p:nvPr/>
        </p:nvGrpSpPr>
        <p:grpSpPr bwMode="auto">
          <a:xfrm>
            <a:off x="3919538" y="1692275"/>
            <a:ext cx="571500" cy="569913"/>
            <a:chOff x="2396" y="1402"/>
            <a:chExt cx="360" cy="359"/>
          </a:xfrm>
        </p:grpSpPr>
        <p:sp>
          <p:nvSpPr>
            <p:cNvPr id="27709" name="Oval 5">
              <a:extLst>
                <a:ext uri="{FF2B5EF4-FFF2-40B4-BE49-F238E27FC236}">
                  <a16:creationId xmlns:a16="http://schemas.microsoft.com/office/drawing/2014/main" id="{426C3F83-67D8-794E-B96E-E1666420D4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1402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27710" name="Rectangle 6">
              <a:extLst>
                <a:ext uri="{FF2B5EF4-FFF2-40B4-BE49-F238E27FC236}">
                  <a16:creationId xmlns:a16="http://schemas.microsoft.com/office/drawing/2014/main" id="{2ED7A3AE-1BE5-3E40-96F7-475656D619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5" y="1455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A</a:t>
              </a:r>
            </a:p>
          </p:txBody>
        </p:sp>
      </p:grpSp>
      <p:grpSp>
        <p:nvGrpSpPr>
          <p:cNvPr id="27653" name="Group 7">
            <a:extLst>
              <a:ext uri="{FF2B5EF4-FFF2-40B4-BE49-F238E27FC236}">
                <a16:creationId xmlns:a16="http://schemas.microsoft.com/office/drawing/2014/main" id="{EF0E93DF-A341-0D47-97B1-03CA5569A1B1}"/>
              </a:ext>
            </a:extLst>
          </p:cNvPr>
          <p:cNvGrpSpPr>
            <a:grpSpLocks/>
          </p:cNvGrpSpPr>
          <p:nvPr/>
        </p:nvGrpSpPr>
        <p:grpSpPr bwMode="auto">
          <a:xfrm>
            <a:off x="2011363" y="2566988"/>
            <a:ext cx="571500" cy="568325"/>
            <a:chOff x="1194" y="1953"/>
            <a:chExt cx="360" cy="358"/>
          </a:xfrm>
        </p:grpSpPr>
        <p:sp>
          <p:nvSpPr>
            <p:cNvPr id="27707" name="Oval 8">
              <a:extLst>
                <a:ext uri="{FF2B5EF4-FFF2-40B4-BE49-F238E27FC236}">
                  <a16:creationId xmlns:a16="http://schemas.microsoft.com/office/drawing/2014/main" id="{C6FBA2A5-03DA-1949-ACFB-9D28CDAEB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4" y="1953"/>
              <a:ext cx="360" cy="35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27708" name="Rectangle 9">
              <a:extLst>
                <a:ext uri="{FF2B5EF4-FFF2-40B4-BE49-F238E27FC236}">
                  <a16:creationId xmlns:a16="http://schemas.microsoft.com/office/drawing/2014/main" id="{7508D399-7915-9048-A682-40D64E61A7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" y="2006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B</a:t>
              </a:r>
            </a:p>
          </p:txBody>
        </p:sp>
      </p:grpSp>
      <p:grpSp>
        <p:nvGrpSpPr>
          <p:cNvPr id="27654" name="Group 10">
            <a:extLst>
              <a:ext uri="{FF2B5EF4-FFF2-40B4-BE49-F238E27FC236}">
                <a16:creationId xmlns:a16="http://schemas.microsoft.com/office/drawing/2014/main" id="{702CD382-EB88-024E-8F33-7B213425DFB4}"/>
              </a:ext>
            </a:extLst>
          </p:cNvPr>
          <p:cNvGrpSpPr>
            <a:grpSpLocks/>
          </p:cNvGrpSpPr>
          <p:nvPr/>
        </p:nvGrpSpPr>
        <p:grpSpPr bwMode="auto">
          <a:xfrm>
            <a:off x="3917950" y="2535238"/>
            <a:ext cx="571500" cy="568325"/>
            <a:chOff x="2395" y="1933"/>
            <a:chExt cx="360" cy="358"/>
          </a:xfrm>
        </p:grpSpPr>
        <p:sp>
          <p:nvSpPr>
            <p:cNvPr id="27705" name="Oval 11">
              <a:extLst>
                <a:ext uri="{FF2B5EF4-FFF2-40B4-BE49-F238E27FC236}">
                  <a16:creationId xmlns:a16="http://schemas.microsoft.com/office/drawing/2014/main" id="{2FA3F94C-8DDB-2040-8E69-4C36680B4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5" y="1933"/>
              <a:ext cx="360" cy="35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27706" name="Rectangle 12">
              <a:extLst>
                <a:ext uri="{FF2B5EF4-FFF2-40B4-BE49-F238E27FC236}">
                  <a16:creationId xmlns:a16="http://schemas.microsoft.com/office/drawing/2014/main" id="{76965BB7-3198-5A48-8F26-A1ACC036BA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4" y="1986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C</a:t>
              </a:r>
            </a:p>
          </p:txBody>
        </p:sp>
      </p:grpSp>
      <p:grpSp>
        <p:nvGrpSpPr>
          <p:cNvPr id="27655" name="Group 13">
            <a:extLst>
              <a:ext uri="{FF2B5EF4-FFF2-40B4-BE49-F238E27FC236}">
                <a16:creationId xmlns:a16="http://schemas.microsoft.com/office/drawing/2014/main" id="{16E41676-1D8D-DE47-9D2C-31885EA7CE96}"/>
              </a:ext>
            </a:extLst>
          </p:cNvPr>
          <p:cNvGrpSpPr>
            <a:grpSpLocks/>
          </p:cNvGrpSpPr>
          <p:nvPr/>
        </p:nvGrpSpPr>
        <p:grpSpPr bwMode="auto">
          <a:xfrm>
            <a:off x="6084888" y="2503488"/>
            <a:ext cx="571500" cy="568325"/>
            <a:chOff x="3760" y="1913"/>
            <a:chExt cx="360" cy="358"/>
          </a:xfrm>
        </p:grpSpPr>
        <p:sp>
          <p:nvSpPr>
            <p:cNvPr id="27703" name="Oval 14">
              <a:extLst>
                <a:ext uri="{FF2B5EF4-FFF2-40B4-BE49-F238E27FC236}">
                  <a16:creationId xmlns:a16="http://schemas.microsoft.com/office/drawing/2014/main" id="{5B723AA7-C513-F448-959E-B605B47C8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0" y="1913"/>
              <a:ext cx="360" cy="35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27704" name="Rectangle 15">
              <a:extLst>
                <a:ext uri="{FF2B5EF4-FFF2-40B4-BE49-F238E27FC236}">
                  <a16:creationId xmlns:a16="http://schemas.microsoft.com/office/drawing/2014/main" id="{FF8148D5-75DD-5E4D-B616-875A410FB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9" y="1966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D</a:t>
              </a:r>
            </a:p>
          </p:txBody>
        </p:sp>
      </p:grpSp>
      <p:sp>
        <p:nvSpPr>
          <p:cNvPr id="27656" name="Line 16">
            <a:extLst>
              <a:ext uri="{FF2B5EF4-FFF2-40B4-BE49-F238E27FC236}">
                <a16:creationId xmlns:a16="http://schemas.microsoft.com/office/drawing/2014/main" id="{81BECC6E-9C7E-894A-AD7F-6324810047E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93938" y="2078038"/>
            <a:ext cx="1612900" cy="469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57" name="Line 17">
            <a:extLst>
              <a:ext uri="{FF2B5EF4-FFF2-40B4-BE49-F238E27FC236}">
                <a16:creationId xmlns:a16="http://schemas.microsoft.com/office/drawing/2014/main" id="{3F35750B-0ECA-974B-9892-BBBD6165E453}"/>
              </a:ext>
            </a:extLst>
          </p:cNvPr>
          <p:cNvSpPr>
            <a:spLocks noChangeShapeType="1"/>
          </p:cNvSpPr>
          <p:nvPr/>
        </p:nvSpPr>
        <p:spPr bwMode="auto">
          <a:xfrm>
            <a:off x="2570163" y="2873375"/>
            <a:ext cx="13541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27658" name="Group 18">
            <a:extLst>
              <a:ext uri="{FF2B5EF4-FFF2-40B4-BE49-F238E27FC236}">
                <a16:creationId xmlns:a16="http://schemas.microsoft.com/office/drawing/2014/main" id="{D9411C4D-5489-424A-BA64-BC6967E89EC4}"/>
              </a:ext>
            </a:extLst>
          </p:cNvPr>
          <p:cNvGrpSpPr>
            <a:grpSpLocks/>
          </p:cNvGrpSpPr>
          <p:nvPr/>
        </p:nvGrpSpPr>
        <p:grpSpPr bwMode="auto">
          <a:xfrm>
            <a:off x="1341438" y="3717925"/>
            <a:ext cx="571500" cy="569913"/>
            <a:chOff x="772" y="2678"/>
            <a:chExt cx="360" cy="359"/>
          </a:xfrm>
        </p:grpSpPr>
        <p:sp>
          <p:nvSpPr>
            <p:cNvPr id="27701" name="Oval 19">
              <a:extLst>
                <a:ext uri="{FF2B5EF4-FFF2-40B4-BE49-F238E27FC236}">
                  <a16:creationId xmlns:a16="http://schemas.microsoft.com/office/drawing/2014/main" id="{A4190B78-E1F1-DA4A-8790-169EE273D1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" y="2678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27702" name="Rectangle 20">
              <a:extLst>
                <a:ext uri="{FF2B5EF4-FFF2-40B4-BE49-F238E27FC236}">
                  <a16:creationId xmlns:a16="http://schemas.microsoft.com/office/drawing/2014/main" id="{A96742D7-EA98-F34C-A747-FB0EF7B49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" y="2732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E</a:t>
              </a:r>
            </a:p>
          </p:txBody>
        </p:sp>
      </p:grpSp>
      <p:grpSp>
        <p:nvGrpSpPr>
          <p:cNvPr id="27659" name="Group 21">
            <a:extLst>
              <a:ext uri="{FF2B5EF4-FFF2-40B4-BE49-F238E27FC236}">
                <a16:creationId xmlns:a16="http://schemas.microsoft.com/office/drawing/2014/main" id="{42047946-817D-B249-A52D-75EC74225959}"/>
              </a:ext>
            </a:extLst>
          </p:cNvPr>
          <p:cNvGrpSpPr>
            <a:grpSpLocks/>
          </p:cNvGrpSpPr>
          <p:nvPr/>
        </p:nvGrpSpPr>
        <p:grpSpPr bwMode="auto">
          <a:xfrm>
            <a:off x="2581275" y="3702050"/>
            <a:ext cx="571500" cy="568325"/>
            <a:chOff x="1553" y="2668"/>
            <a:chExt cx="360" cy="358"/>
          </a:xfrm>
        </p:grpSpPr>
        <p:sp>
          <p:nvSpPr>
            <p:cNvPr id="27699" name="Oval 22">
              <a:extLst>
                <a:ext uri="{FF2B5EF4-FFF2-40B4-BE49-F238E27FC236}">
                  <a16:creationId xmlns:a16="http://schemas.microsoft.com/office/drawing/2014/main" id="{A63C195A-979F-084F-8BC7-BD5EECD26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3" y="2668"/>
              <a:ext cx="360" cy="35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27700" name="Rectangle 23">
              <a:extLst>
                <a:ext uri="{FF2B5EF4-FFF2-40B4-BE49-F238E27FC236}">
                  <a16:creationId xmlns:a16="http://schemas.microsoft.com/office/drawing/2014/main" id="{B9586966-26B9-0340-BDA9-BA5914A171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2" y="2721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F</a:t>
              </a:r>
            </a:p>
          </p:txBody>
        </p:sp>
      </p:grpSp>
      <p:grpSp>
        <p:nvGrpSpPr>
          <p:cNvPr id="27660" name="Group 24">
            <a:extLst>
              <a:ext uri="{FF2B5EF4-FFF2-40B4-BE49-F238E27FC236}">
                <a16:creationId xmlns:a16="http://schemas.microsoft.com/office/drawing/2014/main" id="{28ED3CC7-9116-0643-B34D-14D149622D32}"/>
              </a:ext>
            </a:extLst>
          </p:cNvPr>
          <p:cNvGrpSpPr>
            <a:grpSpLocks/>
          </p:cNvGrpSpPr>
          <p:nvPr/>
        </p:nvGrpSpPr>
        <p:grpSpPr bwMode="auto">
          <a:xfrm>
            <a:off x="3935413" y="3686175"/>
            <a:ext cx="569912" cy="569913"/>
            <a:chOff x="2406" y="2658"/>
            <a:chExt cx="359" cy="359"/>
          </a:xfrm>
        </p:grpSpPr>
        <p:sp>
          <p:nvSpPr>
            <p:cNvPr id="27697" name="Oval 25">
              <a:extLst>
                <a:ext uri="{FF2B5EF4-FFF2-40B4-BE49-F238E27FC236}">
                  <a16:creationId xmlns:a16="http://schemas.microsoft.com/office/drawing/2014/main" id="{0B9143F8-84E6-E346-A51D-55372A779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6" y="2658"/>
              <a:ext cx="359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27698" name="Rectangle 26">
              <a:extLst>
                <a:ext uri="{FF2B5EF4-FFF2-40B4-BE49-F238E27FC236}">
                  <a16:creationId xmlns:a16="http://schemas.microsoft.com/office/drawing/2014/main" id="{97CA84AB-9DF9-CB4A-8970-DA2940838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4" y="2712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G</a:t>
              </a:r>
            </a:p>
          </p:txBody>
        </p:sp>
      </p:grpSp>
      <p:grpSp>
        <p:nvGrpSpPr>
          <p:cNvPr id="27661" name="Group 27">
            <a:extLst>
              <a:ext uri="{FF2B5EF4-FFF2-40B4-BE49-F238E27FC236}">
                <a16:creationId xmlns:a16="http://schemas.microsoft.com/office/drawing/2014/main" id="{98F99109-5F05-7D46-9467-EBAC9644C0B8}"/>
              </a:ext>
            </a:extLst>
          </p:cNvPr>
          <p:cNvGrpSpPr>
            <a:grpSpLocks/>
          </p:cNvGrpSpPr>
          <p:nvPr/>
        </p:nvGrpSpPr>
        <p:grpSpPr bwMode="auto">
          <a:xfrm>
            <a:off x="5138738" y="3670300"/>
            <a:ext cx="571500" cy="568325"/>
            <a:chOff x="3164" y="2648"/>
            <a:chExt cx="360" cy="358"/>
          </a:xfrm>
        </p:grpSpPr>
        <p:sp>
          <p:nvSpPr>
            <p:cNvPr id="27695" name="Oval 28">
              <a:extLst>
                <a:ext uri="{FF2B5EF4-FFF2-40B4-BE49-F238E27FC236}">
                  <a16:creationId xmlns:a16="http://schemas.microsoft.com/office/drawing/2014/main" id="{B2B811D3-6320-3248-90DD-2C686BED4C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4" y="2648"/>
              <a:ext cx="360" cy="35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27696" name="Rectangle 29">
              <a:extLst>
                <a:ext uri="{FF2B5EF4-FFF2-40B4-BE49-F238E27FC236}">
                  <a16:creationId xmlns:a16="http://schemas.microsoft.com/office/drawing/2014/main" id="{56D9FA6A-F650-7444-B05A-9C42806BC7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3" y="2701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H</a:t>
              </a:r>
            </a:p>
          </p:txBody>
        </p:sp>
      </p:grpSp>
      <p:grpSp>
        <p:nvGrpSpPr>
          <p:cNvPr id="27662" name="Group 30">
            <a:extLst>
              <a:ext uri="{FF2B5EF4-FFF2-40B4-BE49-F238E27FC236}">
                <a16:creationId xmlns:a16="http://schemas.microsoft.com/office/drawing/2014/main" id="{24E4A48F-0BAF-EF46-B437-A0952A48957A}"/>
              </a:ext>
            </a:extLst>
          </p:cNvPr>
          <p:cNvGrpSpPr>
            <a:grpSpLocks/>
          </p:cNvGrpSpPr>
          <p:nvPr/>
        </p:nvGrpSpPr>
        <p:grpSpPr bwMode="auto">
          <a:xfrm>
            <a:off x="6116638" y="3652838"/>
            <a:ext cx="571500" cy="569912"/>
            <a:chOff x="3780" y="2637"/>
            <a:chExt cx="360" cy="359"/>
          </a:xfrm>
        </p:grpSpPr>
        <p:sp>
          <p:nvSpPr>
            <p:cNvPr id="27693" name="Oval 31">
              <a:extLst>
                <a:ext uri="{FF2B5EF4-FFF2-40B4-BE49-F238E27FC236}">
                  <a16:creationId xmlns:a16="http://schemas.microsoft.com/office/drawing/2014/main" id="{D5928E61-A394-004F-A641-5C70EC36D5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0" y="2637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27694" name="Rectangle 32">
              <a:extLst>
                <a:ext uri="{FF2B5EF4-FFF2-40B4-BE49-F238E27FC236}">
                  <a16:creationId xmlns:a16="http://schemas.microsoft.com/office/drawing/2014/main" id="{89600CCD-8315-054A-82A2-721D41576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9" y="2691"/>
              <a:ext cx="1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I</a:t>
              </a:r>
            </a:p>
          </p:txBody>
        </p:sp>
      </p:grpSp>
      <p:grpSp>
        <p:nvGrpSpPr>
          <p:cNvPr id="27663" name="Group 33">
            <a:extLst>
              <a:ext uri="{FF2B5EF4-FFF2-40B4-BE49-F238E27FC236}">
                <a16:creationId xmlns:a16="http://schemas.microsoft.com/office/drawing/2014/main" id="{5F981833-06A1-7E45-9E43-FFEB9F08CAB2}"/>
              </a:ext>
            </a:extLst>
          </p:cNvPr>
          <p:cNvGrpSpPr>
            <a:grpSpLocks/>
          </p:cNvGrpSpPr>
          <p:nvPr/>
        </p:nvGrpSpPr>
        <p:grpSpPr bwMode="auto">
          <a:xfrm>
            <a:off x="7127875" y="3638550"/>
            <a:ext cx="571500" cy="568325"/>
            <a:chOff x="4417" y="2628"/>
            <a:chExt cx="360" cy="358"/>
          </a:xfrm>
        </p:grpSpPr>
        <p:sp>
          <p:nvSpPr>
            <p:cNvPr id="27691" name="Oval 34">
              <a:extLst>
                <a:ext uri="{FF2B5EF4-FFF2-40B4-BE49-F238E27FC236}">
                  <a16:creationId xmlns:a16="http://schemas.microsoft.com/office/drawing/2014/main" id="{9697E391-C3E0-A446-8A83-E02339ED2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7" y="2628"/>
              <a:ext cx="360" cy="35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27692" name="Rectangle 35">
              <a:extLst>
                <a:ext uri="{FF2B5EF4-FFF2-40B4-BE49-F238E27FC236}">
                  <a16:creationId xmlns:a16="http://schemas.microsoft.com/office/drawing/2014/main" id="{0102B524-9843-FF4B-B260-286DDA433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2681"/>
              <a:ext cx="19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J</a:t>
              </a:r>
            </a:p>
          </p:txBody>
        </p:sp>
      </p:grpSp>
      <p:grpSp>
        <p:nvGrpSpPr>
          <p:cNvPr id="27664" name="Group 36">
            <a:extLst>
              <a:ext uri="{FF2B5EF4-FFF2-40B4-BE49-F238E27FC236}">
                <a16:creationId xmlns:a16="http://schemas.microsoft.com/office/drawing/2014/main" id="{5395C057-BFC9-B544-99B5-AB28A7A1E3C0}"/>
              </a:ext>
            </a:extLst>
          </p:cNvPr>
          <p:cNvGrpSpPr>
            <a:grpSpLocks/>
          </p:cNvGrpSpPr>
          <p:nvPr/>
        </p:nvGrpSpPr>
        <p:grpSpPr bwMode="auto">
          <a:xfrm>
            <a:off x="706438" y="4887913"/>
            <a:ext cx="571500" cy="569912"/>
            <a:chOff x="372" y="3415"/>
            <a:chExt cx="360" cy="359"/>
          </a:xfrm>
        </p:grpSpPr>
        <p:sp>
          <p:nvSpPr>
            <p:cNvPr id="27689" name="Oval 37">
              <a:extLst>
                <a:ext uri="{FF2B5EF4-FFF2-40B4-BE49-F238E27FC236}">
                  <a16:creationId xmlns:a16="http://schemas.microsoft.com/office/drawing/2014/main" id="{D4F84FD0-A2A8-2845-8646-7F3325C40B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" y="3415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27690" name="Rectangle 38">
              <a:extLst>
                <a:ext uri="{FF2B5EF4-FFF2-40B4-BE49-F238E27FC236}">
                  <a16:creationId xmlns:a16="http://schemas.microsoft.com/office/drawing/2014/main" id="{2B1103BA-6940-F44C-A972-A7AA66FA59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" y="3469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K</a:t>
              </a:r>
            </a:p>
          </p:txBody>
        </p:sp>
      </p:grpSp>
      <p:grpSp>
        <p:nvGrpSpPr>
          <p:cNvPr id="27665" name="Group 39">
            <a:extLst>
              <a:ext uri="{FF2B5EF4-FFF2-40B4-BE49-F238E27FC236}">
                <a16:creationId xmlns:a16="http://schemas.microsoft.com/office/drawing/2014/main" id="{6D160585-6B48-564E-A096-675BDC8C2331}"/>
              </a:ext>
            </a:extLst>
          </p:cNvPr>
          <p:cNvGrpSpPr>
            <a:grpSpLocks/>
          </p:cNvGrpSpPr>
          <p:nvPr/>
        </p:nvGrpSpPr>
        <p:grpSpPr bwMode="auto">
          <a:xfrm>
            <a:off x="1912938" y="4872038"/>
            <a:ext cx="569912" cy="568325"/>
            <a:chOff x="1132" y="3405"/>
            <a:chExt cx="359" cy="358"/>
          </a:xfrm>
        </p:grpSpPr>
        <p:sp>
          <p:nvSpPr>
            <p:cNvPr id="27687" name="Oval 40">
              <a:extLst>
                <a:ext uri="{FF2B5EF4-FFF2-40B4-BE49-F238E27FC236}">
                  <a16:creationId xmlns:a16="http://schemas.microsoft.com/office/drawing/2014/main" id="{3330FB9F-271A-3F4A-85E9-670F820E64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2" y="3405"/>
              <a:ext cx="359" cy="35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27688" name="Rectangle 41">
              <a:extLst>
                <a:ext uri="{FF2B5EF4-FFF2-40B4-BE49-F238E27FC236}">
                  <a16:creationId xmlns:a16="http://schemas.microsoft.com/office/drawing/2014/main" id="{40BE4E9E-63F5-2846-BF02-70C003C14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3458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L</a:t>
              </a:r>
            </a:p>
          </p:txBody>
        </p:sp>
      </p:grpSp>
      <p:grpSp>
        <p:nvGrpSpPr>
          <p:cNvPr id="27666" name="Group 42">
            <a:extLst>
              <a:ext uri="{FF2B5EF4-FFF2-40B4-BE49-F238E27FC236}">
                <a16:creationId xmlns:a16="http://schemas.microsoft.com/office/drawing/2014/main" id="{85982C7F-E0DF-394A-9CF8-954FEAC7511F}"/>
              </a:ext>
            </a:extLst>
          </p:cNvPr>
          <p:cNvGrpSpPr>
            <a:grpSpLocks/>
          </p:cNvGrpSpPr>
          <p:nvPr/>
        </p:nvGrpSpPr>
        <p:grpSpPr bwMode="auto">
          <a:xfrm>
            <a:off x="5172075" y="4806950"/>
            <a:ext cx="571500" cy="568325"/>
            <a:chOff x="3185" y="3364"/>
            <a:chExt cx="360" cy="358"/>
          </a:xfrm>
        </p:grpSpPr>
        <p:sp>
          <p:nvSpPr>
            <p:cNvPr id="27685" name="Oval 43">
              <a:extLst>
                <a:ext uri="{FF2B5EF4-FFF2-40B4-BE49-F238E27FC236}">
                  <a16:creationId xmlns:a16="http://schemas.microsoft.com/office/drawing/2014/main" id="{C5CD63CB-36EB-3341-80B7-B8F5F0A80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5" y="3364"/>
              <a:ext cx="360" cy="35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27686" name="Rectangle 44">
              <a:extLst>
                <a:ext uri="{FF2B5EF4-FFF2-40B4-BE49-F238E27FC236}">
                  <a16:creationId xmlns:a16="http://schemas.microsoft.com/office/drawing/2014/main" id="{1C94046C-F2D3-6349-A4D8-273E6C0EA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4" y="3417"/>
              <a:ext cx="28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M</a:t>
              </a:r>
            </a:p>
          </p:txBody>
        </p:sp>
      </p:grpSp>
      <p:sp>
        <p:nvSpPr>
          <p:cNvPr id="27667" name="Line 45">
            <a:extLst>
              <a:ext uri="{FF2B5EF4-FFF2-40B4-BE49-F238E27FC236}">
                <a16:creationId xmlns:a16="http://schemas.microsoft.com/office/drawing/2014/main" id="{4AE9AFF4-46D2-0D43-8BC6-4B3F3AFA386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41475" y="3068638"/>
            <a:ext cx="423863" cy="6334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68" name="Line 46">
            <a:extLst>
              <a:ext uri="{FF2B5EF4-FFF2-40B4-BE49-F238E27FC236}">
                <a16:creationId xmlns:a16="http://schemas.microsoft.com/office/drawing/2014/main" id="{075558A8-C40C-444E-9488-C6790665D0ED}"/>
              </a:ext>
            </a:extLst>
          </p:cNvPr>
          <p:cNvSpPr>
            <a:spLocks noChangeShapeType="1"/>
          </p:cNvSpPr>
          <p:nvPr/>
        </p:nvSpPr>
        <p:spPr bwMode="auto">
          <a:xfrm>
            <a:off x="1919288" y="4010025"/>
            <a:ext cx="6508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69" name="Line 47">
            <a:extLst>
              <a:ext uri="{FF2B5EF4-FFF2-40B4-BE49-F238E27FC236}">
                <a16:creationId xmlns:a16="http://schemas.microsoft.com/office/drawing/2014/main" id="{76B1655C-81ED-2E4A-AEC8-315E16B0710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06475" y="4252913"/>
            <a:ext cx="457200" cy="617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70" name="Line 48">
            <a:extLst>
              <a:ext uri="{FF2B5EF4-FFF2-40B4-BE49-F238E27FC236}">
                <a16:creationId xmlns:a16="http://schemas.microsoft.com/office/drawing/2014/main" id="{E9320EAC-9C5A-5445-85A2-E279AF5B962F}"/>
              </a:ext>
            </a:extLst>
          </p:cNvPr>
          <p:cNvSpPr>
            <a:spLocks noChangeShapeType="1"/>
          </p:cNvSpPr>
          <p:nvPr/>
        </p:nvSpPr>
        <p:spPr bwMode="auto">
          <a:xfrm>
            <a:off x="1284288" y="5194300"/>
            <a:ext cx="6016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71" name="Line 49">
            <a:extLst>
              <a:ext uri="{FF2B5EF4-FFF2-40B4-BE49-F238E27FC236}">
                <a16:creationId xmlns:a16="http://schemas.microsoft.com/office/drawing/2014/main" id="{6CF1B815-6696-5E49-9ABE-1EEEC86E3E01}"/>
              </a:ext>
            </a:extLst>
          </p:cNvPr>
          <p:cNvSpPr>
            <a:spLocks noChangeShapeType="1"/>
          </p:cNvSpPr>
          <p:nvPr/>
        </p:nvSpPr>
        <p:spPr bwMode="auto">
          <a:xfrm>
            <a:off x="4217988" y="3133725"/>
            <a:ext cx="0" cy="5349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72" name="Line 50">
            <a:extLst>
              <a:ext uri="{FF2B5EF4-FFF2-40B4-BE49-F238E27FC236}">
                <a16:creationId xmlns:a16="http://schemas.microsoft.com/office/drawing/2014/main" id="{28F4A09D-166F-1E45-8E36-ED882CBFEE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38775" y="3051175"/>
            <a:ext cx="798513" cy="6175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73" name="Line 51">
            <a:extLst>
              <a:ext uri="{FF2B5EF4-FFF2-40B4-BE49-F238E27FC236}">
                <a16:creationId xmlns:a16="http://schemas.microsoft.com/office/drawing/2014/main" id="{B412FB66-E113-234E-8F01-A9080C689425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5000" y="3943350"/>
            <a:ext cx="3762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74" name="Line 52">
            <a:extLst>
              <a:ext uri="{FF2B5EF4-FFF2-40B4-BE49-F238E27FC236}">
                <a16:creationId xmlns:a16="http://schemas.microsoft.com/office/drawing/2014/main" id="{2E91E47E-C20E-EE4D-8827-E8E448C4012B}"/>
              </a:ext>
            </a:extLst>
          </p:cNvPr>
          <p:cNvSpPr>
            <a:spLocks noChangeShapeType="1"/>
          </p:cNvSpPr>
          <p:nvPr/>
        </p:nvSpPr>
        <p:spPr bwMode="auto">
          <a:xfrm>
            <a:off x="6677025" y="3943350"/>
            <a:ext cx="45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75" name="Line 53">
            <a:extLst>
              <a:ext uri="{FF2B5EF4-FFF2-40B4-BE49-F238E27FC236}">
                <a16:creationId xmlns:a16="http://schemas.microsoft.com/office/drawing/2014/main" id="{C755559C-E328-F946-89DB-A21B0E659154}"/>
              </a:ext>
            </a:extLst>
          </p:cNvPr>
          <p:cNvSpPr>
            <a:spLocks noChangeShapeType="1"/>
          </p:cNvSpPr>
          <p:nvPr/>
        </p:nvSpPr>
        <p:spPr bwMode="auto">
          <a:xfrm>
            <a:off x="5438775" y="4252913"/>
            <a:ext cx="0" cy="552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76" name="Line 54">
            <a:extLst>
              <a:ext uri="{FF2B5EF4-FFF2-40B4-BE49-F238E27FC236}">
                <a16:creationId xmlns:a16="http://schemas.microsoft.com/office/drawing/2014/main" id="{245B89BC-4679-724C-B3AD-48161482C53F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4213" y="2857500"/>
            <a:ext cx="15795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27677" name="Group 55">
            <a:extLst>
              <a:ext uri="{FF2B5EF4-FFF2-40B4-BE49-F238E27FC236}">
                <a16:creationId xmlns:a16="http://schemas.microsoft.com/office/drawing/2014/main" id="{4E36B8C3-1FE5-094F-B430-B8FB561E7AF1}"/>
              </a:ext>
            </a:extLst>
          </p:cNvPr>
          <p:cNvGrpSpPr>
            <a:grpSpLocks/>
          </p:cNvGrpSpPr>
          <p:nvPr/>
        </p:nvGrpSpPr>
        <p:grpSpPr bwMode="auto">
          <a:xfrm>
            <a:off x="5868988" y="1350963"/>
            <a:ext cx="3136900" cy="935037"/>
            <a:chOff x="3624" y="1187"/>
            <a:chExt cx="1976" cy="589"/>
          </a:xfrm>
        </p:grpSpPr>
        <p:sp>
          <p:nvSpPr>
            <p:cNvPr id="27679" name="Rectangle 56">
              <a:extLst>
                <a:ext uri="{FF2B5EF4-FFF2-40B4-BE49-F238E27FC236}">
                  <a16:creationId xmlns:a16="http://schemas.microsoft.com/office/drawing/2014/main" id="{B120F19B-443B-8347-930F-2258D4104E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0" y="1187"/>
              <a:ext cx="1908" cy="57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27680" name="Line 57">
              <a:extLst>
                <a:ext uri="{FF2B5EF4-FFF2-40B4-BE49-F238E27FC236}">
                  <a16:creationId xmlns:a16="http://schemas.microsoft.com/office/drawing/2014/main" id="{398E126F-EC92-264D-8268-8ABCCF892C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4" y="1485"/>
              <a:ext cx="191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681" name="Line 58">
              <a:extLst>
                <a:ext uri="{FF2B5EF4-FFF2-40B4-BE49-F238E27FC236}">
                  <a16:creationId xmlns:a16="http://schemas.microsoft.com/office/drawing/2014/main" id="{BB730CFA-A1C2-274C-84F9-8DF4469785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9" y="1495"/>
              <a:ext cx="0" cy="2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682" name="Rectangle 59">
              <a:extLst>
                <a:ext uri="{FF2B5EF4-FFF2-40B4-BE49-F238E27FC236}">
                  <a16:creationId xmlns:a16="http://schemas.microsoft.com/office/drawing/2014/main" id="{BC1EF5F6-4BBB-2D46-9455-48B33773BC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8" y="1198"/>
              <a:ext cx="43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data</a:t>
              </a:r>
            </a:p>
          </p:txBody>
        </p:sp>
        <p:sp>
          <p:nvSpPr>
            <p:cNvPr id="27683" name="Rectangle 60">
              <a:extLst>
                <a:ext uri="{FF2B5EF4-FFF2-40B4-BE49-F238E27FC236}">
                  <a16:creationId xmlns:a16="http://schemas.microsoft.com/office/drawing/2014/main" id="{0FF508F0-A832-4A43-8F4C-5D78EB9EA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5" y="1488"/>
              <a:ext cx="8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left child</a:t>
              </a:r>
            </a:p>
          </p:txBody>
        </p:sp>
        <p:sp>
          <p:nvSpPr>
            <p:cNvPr id="27684" name="Rectangle 61">
              <a:extLst>
                <a:ext uri="{FF2B5EF4-FFF2-40B4-BE49-F238E27FC236}">
                  <a16:creationId xmlns:a16="http://schemas.microsoft.com/office/drawing/2014/main" id="{00D7A7CF-1DB6-9F4A-B1F3-FD59FF0FAF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2" y="1478"/>
              <a:ext cx="104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right sibling</a:t>
              </a:r>
            </a:p>
          </p:txBody>
        </p:sp>
      </p:grpSp>
      <p:sp>
        <p:nvSpPr>
          <p:cNvPr id="27678" name="Text Box 43">
            <a:extLst>
              <a:ext uri="{FF2B5EF4-FFF2-40B4-BE49-F238E27FC236}">
                <a16:creationId xmlns:a16="http://schemas.microsoft.com/office/drawing/2014/main" id="{E84B0C20-37CE-ED45-8F33-9D905C2CC3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" y="5797550"/>
            <a:ext cx="834072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/>
              <a:t>*Figure 5.6:</a:t>
            </a:r>
            <a:r>
              <a:rPr lang="en-US" altLang="zh-TW" sz="2000" u="sng"/>
              <a:t> Left child-right sibling representation of tree of Figure 5.2 (p.196)</a:t>
            </a:r>
            <a:endParaRPr lang="en-US" altLang="zh-TW" sz="2000" b="1" u="sng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頁尾版面配置區 3">
            <a:extLst>
              <a:ext uri="{FF2B5EF4-FFF2-40B4-BE49-F238E27FC236}">
                <a16:creationId xmlns:a16="http://schemas.microsoft.com/office/drawing/2014/main" id="{928B044F-50B0-224A-AA2F-FE400D8F9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15362" name="投影片編號版面配置區 4">
            <a:extLst>
              <a:ext uri="{FF2B5EF4-FFF2-40B4-BE49-F238E27FC236}">
                <a16:creationId xmlns:a16="http://schemas.microsoft.com/office/drawing/2014/main" id="{A6517625-3045-2A43-84F1-738F04C31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28D83DF8-7B40-564A-8EBC-E57835BA9188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2</a:t>
            </a:fld>
            <a:endParaRPr lang="en-US" altLang="zh-TW" sz="1400"/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2082A589-2D57-FE46-8FB7-DBEFEC44F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195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Trees</a:t>
            </a:r>
          </a:p>
        </p:txBody>
      </p:sp>
      <p:sp>
        <p:nvSpPr>
          <p:cNvPr id="15364" name="AutoShape 5">
            <a:extLst>
              <a:ext uri="{FF2B5EF4-FFF2-40B4-BE49-F238E27FC236}">
                <a16:creationId xmlns:a16="http://schemas.microsoft.com/office/drawing/2014/main" id="{9115C2A2-2E92-F74C-A1B0-A165AA706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4500" y="1300163"/>
            <a:ext cx="1390650" cy="623887"/>
          </a:xfrm>
          <a:prstGeom prst="wedgeRoundRectCallout">
            <a:avLst>
              <a:gd name="adj1" fmla="val 121111"/>
              <a:gd name="adj2" fmla="val 79176"/>
              <a:gd name="adj3" fmla="val 16667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Root</a:t>
            </a:r>
          </a:p>
        </p:txBody>
      </p:sp>
      <p:sp>
        <p:nvSpPr>
          <p:cNvPr id="15365" name="AutoShape 6">
            <a:extLst>
              <a:ext uri="{FF2B5EF4-FFF2-40B4-BE49-F238E27FC236}">
                <a16:creationId xmlns:a16="http://schemas.microsoft.com/office/drawing/2014/main" id="{4DF3CF8E-E9B2-184D-83D0-5EFBB48ADDD8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7643813" y="3621088"/>
            <a:ext cx="1390650" cy="623887"/>
          </a:xfrm>
          <a:prstGeom prst="wedgeRoundRectCallout">
            <a:avLst>
              <a:gd name="adj1" fmla="val 86630"/>
              <a:gd name="adj2" fmla="val 57731"/>
              <a:gd name="adj3" fmla="val 16667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Leaf</a:t>
            </a:r>
          </a:p>
        </p:txBody>
      </p:sp>
      <p:pic>
        <p:nvPicPr>
          <p:cNvPr id="15366" name="Picture 4" descr="5">
            <a:extLst>
              <a:ext uri="{FF2B5EF4-FFF2-40B4-BE49-F238E27FC236}">
                <a16:creationId xmlns:a16="http://schemas.microsoft.com/office/drawing/2014/main" id="{BDDA21E0-0350-2A44-8EAE-92E38387B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8" t="44868" r="1451" b="21234"/>
          <a:stretch>
            <a:fillRect/>
          </a:stretch>
        </p:blipFill>
        <p:spPr bwMode="auto">
          <a:xfrm>
            <a:off x="1385888" y="2049463"/>
            <a:ext cx="6386512" cy="162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圖片 3">
            <a:extLst>
              <a:ext uri="{FF2B5EF4-FFF2-40B4-BE49-F238E27FC236}">
                <a16:creationId xmlns:a16="http://schemas.microsoft.com/office/drawing/2014/main" id="{6E8B8FBB-2AD3-3949-8771-7090AA41D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63" y="3965575"/>
            <a:ext cx="4879975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8" name="AutoShape 5">
            <a:extLst>
              <a:ext uri="{FF2B5EF4-FFF2-40B4-BE49-F238E27FC236}">
                <a16:creationId xmlns:a16="http://schemas.microsoft.com/office/drawing/2014/main" id="{FEC19768-867F-844F-A4E3-5976EF9063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2363" y="3778250"/>
            <a:ext cx="1390650" cy="623888"/>
          </a:xfrm>
          <a:prstGeom prst="wedgeRoundRectCallout">
            <a:avLst>
              <a:gd name="adj1" fmla="val 117903"/>
              <a:gd name="adj2" fmla="val 20194"/>
              <a:gd name="adj3" fmla="val 16667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Root</a:t>
            </a:r>
          </a:p>
        </p:txBody>
      </p:sp>
      <p:sp>
        <p:nvSpPr>
          <p:cNvPr id="15369" name="AutoShape 6">
            <a:extLst>
              <a:ext uri="{FF2B5EF4-FFF2-40B4-BE49-F238E27FC236}">
                <a16:creationId xmlns:a16="http://schemas.microsoft.com/office/drawing/2014/main" id="{6EB26170-E88B-1D45-BF3F-6910D41AC145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6381750" y="6072188"/>
            <a:ext cx="1390650" cy="623887"/>
          </a:xfrm>
          <a:prstGeom prst="wedgeRoundRectCallout">
            <a:avLst>
              <a:gd name="adj1" fmla="val 86630"/>
              <a:gd name="adj2" fmla="val 57731"/>
              <a:gd name="adj3" fmla="val 16667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Leaf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標題 1">
            <a:extLst>
              <a:ext uri="{FF2B5EF4-FFF2-40B4-BE49-F238E27FC236}">
                <a16:creationId xmlns:a16="http://schemas.microsoft.com/office/drawing/2014/main" id="{4C52A0E4-9571-DC42-ADD3-C7D5C69CF0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5954" name="頁尾版面配置區 2">
            <a:extLst>
              <a:ext uri="{FF2B5EF4-FFF2-40B4-BE49-F238E27FC236}">
                <a16:creationId xmlns:a16="http://schemas.microsoft.com/office/drawing/2014/main" id="{C1DF7731-7D47-0846-9E24-929825DF2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1400">
                <a:solidFill>
                  <a:schemeClr val="tx1"/>
                </a:solidFill>
              </a:rPr>
              <a:t>CHAPTER 5</a:t>
            </a:r>
          </a:p>
        </p:txBody>
      </p:sp>
      <p:sp>
        <p:nvSpPr>
          <p:cNvPr id="125955" name="投影片編號版面配置區 3">
            <a:extLst>
              <a:ext uri="{FF2B5EF4-FFF2-40B4-BE49-F238E27FC236}">
                <a16:creationId xmlns:a16="http://schemas.microsoft.com/office/drawing/2014/main" id="{6EAAA94A-4B94-304B-81AC-D72D37BDA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6B484D91-5866-A646-837F-3C4C01476A74}" type="slidenum">
              <a:rPr lang="en-US" altLang="zh-TW" sz="1400" smtClean="0">
                <a:solidFill>
                  <a:schemeClr val="tx1"/>
                </a:solidFill>
              </a:rPr>
              <a:pPr/>
              <a:t>20</a:t>
            </a:fld>
            <a:endParaRPr lang="en-US" altLang="zh-TW" sz="1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頁尾版面配置區 3">
            <a:extLst>
              <a:ext uri="{FF2B5EF4-FFF2-40B4-BE49-F238E27FC236}">
                <a16:creationId xmlns:a16="http://schemas.microsoft.com/office/drawing/2014/main" id="{7BB9D94C-67AD-E246-8758-D17B02749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28674" name="投影片編號版面配置區 4">
            <a:extLst>
              <a:ext uri="{FF2B5EF4-FFF2-40B4-BE49-F238E27FC236}">
                <a16:creationId xmlns:a16="http://schemas.microsoft.com/office/drawing/2014/main" id="{8851681A-3E88-0F4F-B5A1-385190611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1DBAD2CA-D7D7-FB4E-9E7D-E1DF859B12AF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21</a:t>
            </a:fld>
            <a:endParaRPr lang="en-US" altLang="zh-TW" sz="1400"/>
          </a:p>
        </p:txBody>
      </p:sp>
      <p:sp>
        <p:nvSpPr>
          <p:cNvPr id="28675" name="Rectangle 1027">
            <a:extLst>
              <a:ext uri="{FF2B5EF4-FFF2-40B4-BE49-F238E27FC236}">
                <a16:creationId xmlns:a16="http://schemas.microsoft.com/office/drawing/2014/main" id="{2AB78E13-5167-DF44-8AE9-3D41AEF1E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960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Binary Trees</a:t>
            </a:r>
          </a:p>
        </p:txBody>
      </p:sp>
      <p:sp>
        <p:nvSpPr>
          <p:cNvPr id="28676" name="Rectangle 1028">
            <a:extLst>
              <a:ext uri="{FF2B5EF4-FFF2-40B4-BE49-F238E27FC236}">
                <a16:creationId xmlns:a16="http://schemas.microsoft.com/office/drawing/2014/main" id="{B7916F0D-C1E3-1641-AA22-BC60416767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50" y="1943100"/>
            <a:ext cx="82486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/>
              <a:t>A binary tree is a finite set of nodes that is </a:t>
            </a:r>
            <a:br>
              <a:rPr lang="en-US" altLang="zh-TW"/>
            </a:br>
            <a:r>
              <a:rPr lang="en-US" altLang="zh-TW"/>
              <a:t>either </a:t>
            </a:r>
            <a:r>
              <a:rPr lang="en-US" altLang="zh-TW">
                <a:solidFill>
                  <a:srgbClr val="7030A0"/>
                </a:solidFill>
              </a:rPr>
              <a:t>empty</a:t>
            </a:r>
            <a:r>
              <a:rPr lang="en-US" altLang="zh-TW"/>
              <a:t> or consists of a root and two </a:t>
            </a:r>
            <a:br>
              <a:rPr lang="en-US" altLang="zh-TW"/>
            </a:br>
            <a:r>
              <a:rPr lang="en-US" altLang="zh-TW"/>
              <a:t>disjoint binary trees called </a:t>
            </a:r>
            <a:r>
              <a:rPr lang="en-US" altLang="zh-TW" i="1">
                <a:solidFill>
                  <a:srgbClr val="C00000"/>
                </a:solidFill>
              </a:rPr>
              <a:t>the left subtree</a:t>
            </a:r>
            <a:r>
              <a:rPr lang="en-US" altLang="zh-TW">
                <a:solidFill>
                  <a:srgbClr val="C00000"/>
                </a:solidFill>
              </a:rPr>
              <a:t> </a:t>
            </a:r>
            <a:br>
              <a:rPr lang="en-US" altLang="zh-TW"/>
            </a:br>
            <a:r>
              <a:rPr lang="en-US" altLang="zh-TW"/>
              <a:t>and </a:t>
            </a:r>
            <a:r>
              <a:rPr lang="en-US" altLang="zh-TW" i="1">
                <a:solidFill>
                  <a:srgbClr val="C00000"/>
                </a:solidFill>
              </a:rPr>
              <a:t>the right subtree</a:t>
            </a:r>
            <a:endParaRPr lang="en-US" altLang="zh-TW"/>
          </a:p>
          <a:p>
            <a:pPr eaLnBrk="1" hangingPunct="1"/>
            <a:r>
              <a:rPr lang="en-US" altLang="zh-TW"/>
              <a:t>Any tree can be transformed into binary tree.</a:t>
            </a:r>
          </a:p>
          <a:p>
            <a:pPr lvl="1" eaLnBrk="1" hangingPunct="1"/>
            <a:r>
              <a:rPr lang="en-US" altLang="zh-TW"/>
              <a:t>by left child-right sibling representation</a:t>
            </a:r>
          </a:p>
          <a:p>
            <a:pPr eaLnBrk="1" hangingPunct="1"/>
            <a:r>
              <a:rPr lang="en-US" altLang="zh-TW"/>
              <a:t>The left subtree and the right subtree are </a:t>
            </a:r>
            <a:r>
              <a:rPr lang="en-US" altLang="zh-TW">
                <a:solidFill>
                  <a:srgbClr val="C00000"/>
                </a:solidFill>
              </a:rPr>
              <a:t>distinguished</a:t>
            </a:r>
            <a:r>
              <a:rPr lang="en-US" altLang="zh-TW"/>
              <a:t>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7" name="群組 1">
            <a:extLst>
              <a:ext uri="{FF2B5EF4-FFF2-40B4-BE49-F238E27FC236}">
                <a16:creationId xmlns:a16="http://schemas.microsoft.com/office/drawing/2014/main" id="{B2E6D2A9-6B02-1F4E-9B20-EAEACAAF63E9}"/>
              </a:ext>
            </a:extLst>
          </p:cNvPr>
          <p:cNvGrpSpPr>
            <a:grpSpLocks/>
          </p:cNvGrpSpPr>
          <p:nvPr/>
        </p:nvGrpSpPr>
        <p:grpSpPr bwMode="auto">
          <a:xfrm>
            <a:off x="1279525" y="641350"/>
            <a:ext cx="6035675" cy="5486400"/>
            <a:chOff x="1279525" y="1066800"/>
            <a:chExt cx="6035675" cy="5486400"/>
          </a:xfrm>
        </p:grpSpPr>
        <p:sp>
          <p:nvSpPr>
            <p:cNvPr id="29699" name="Oval 2">
              <a:extLst>
                <a:ext uri="{FF2B5EF4-FFF2-40B4-BE49-F238E27FC236}">
                  <a16:creationId xmlns:a16="http://schemas.microsoft.com/office/drawing/2014/main" id="{2136DBB2-E05D-1145-8F96-4500FB39F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1066800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29700" name="Oval 4">
              <a:extLst>
                <a:ext uri="{FF2B5EF4-FFF2-40B4-BE49-F238E27FC236}">
                  <a16:creationId xmlns:a16="http://schemas.microsoft.com/office/drawing/2014/main" id="{5953FD5A-3933-CB4A-98B6-227F78987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1752600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29701" name="Oval 5">
              <a:extLst>
                <a:ext uri="{FF2B5EF4-FFF2-40B4-BE49-F238E27FC236}">
                  <a16:creationId xmlns:a16="http://schemas.microsoft.com/office/drawing/2014/main" id="{DD589EDC-2477-A442-8C46-1DD64DC662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9800" y="2438400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29702" name="Oval 6">
              <a:extLst>
                <a:ext uri="{FF2B5EF4-FFF2-40B4-BE49-F238E27FC236}">
                  <a16:creationId xmlns:a16="http://schemas.microsoft.com/office/drawing/2014/main" id="{59747AD0-ECD9-7C49-BBF1-64B9F34AED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4400" y="2362200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29703" name="Oval 7">
              <a:extLst>
                <a:ext uri="{FF2B5EF4-FFF2-40B4-BE49-F238E27FC236}">
                  <a16:creationId xmlns:a16="http://schemas.microsoft.com/office/drawing/2014/main" id="{D0111142-C804-B64A-BA5E-7D170A3BFB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1800" y="6019800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/>
                <a:t>J</a:t>
              </a:r>
            </a:p>
          </p:txBody>
        </p:sp>
        <p:sp>
          <p:nvSpPr>
            <p:cNvPr id="29704" name="Oval 8">
              <a:extLst>
                <a:ext uri="{FF2B5EF4-FFF2-40B4-BE49-F238E27FC236}">
                  <a16:creationId xmlns:a16="http://schemas.microsoft.com/office/drawing/2014/main" id="{84C09926-E694-D24E-B92E-7B2F2B298C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6400" y="3276600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29705" name="Oval 9">
              <a:extLst>
                <a:ext uri="{FF2B5EF4-FFF2-40B4-BE49-F238E27FC236}">
                  <a16:creationId xmlns:a16="http://schemas.microsoft.com/office/drawing/2014/main" id="{652977A8-F0B5-9446-A066-A41F975E5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1600" y="3429000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29706" name="Oval 10">
              <a:extLst>
                <a:ext uri="{FF2B5EF4-FFF2-40B4-BE49-F238E27FC236}">
                  <a16:creationId xmlns:a16="http://schemas.microsoft.com/office/drawing/2014/main" id="{435BECC2-D25B-A14E-8A03-BD90E3FB8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0" y="5181600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/>
                <a:t>I</a:t>
              </a:r>
            </a:p>
          </p:txBody>
        </p:sp>
        <p:sp>
          <p:nvSpPr>
            <p:cNvPr id="29707" name="Oval 11">
              <a:extLst>
                <a:ext uri="{FF2B5EF4-FFF2-40B4-BE49-F238E27FC236}">
                  <a16:creationId xmlns:a16="http://schemas.microsoft.com/office/drawing/2014/main" id="{80EF5925-7454-E842-97C7-E48713391B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4800" y="3352800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29708" name="Oval 12">
              <a:extLst>
                <a:ext uri="{FF2B5EF4-FFF2-40B4-BE49-F238E27FC236}">
                  <a16:creationId xmlns:a16="http://schemas.microsoft.com/office/drawing/2014/main" id="{668C9C85-6A91-3046-8E4F-9406D8906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2400" y="5181600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/>
                <a:t>M</a:t>
              </a:r>
            </a:p>
          </p:txBody>
        </p:sp>
        <p:sp>
          <p:nvSpPr>
            <p:cNvPr id="29709" name="Oval 13">
              <a:extLst>
                <a:ext uri="{FF2B5EF4-FFF2-40B4-BE49-F238E27FC236}">
                  <a16:creationId xmlns:a16="http://schemas.microsoft.com/office/drawing/2014/main" id="{210C55A0-D0E2-EA4A-886A-5C532C137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600" y="4267200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/>
                <a:t>H</a:t>
              </a:r>
            </a:p>
          </p:txBody>
        </p:sp>
        <p:sp>
          <p:nvSpPr>
            <p:cNvPr id="29710" name="Oval 14">
              <a:extLst>
                <a:ext uri="{FF2B5EF4-FFF2-40B4-BE49-F238E27FC236}">
                  <a16:creationId xmlns:a16="http://schemas.microsoft.com/office/drawing/2014/main" id="{51415799-75A7-9D44-8757-F528DBB6BA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000" y="3429000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29711" name="Oval 15">
              <a:extLst>
                <a:ext uri="{FF2B5EF4-FFF2-40B4-BE49-F238E27FC236}">
                  <a16:creationId xmlns:a16="http://schemas.microsoft.com/office/drawing/2014/main" id="{0B9B0418-8424-8445-8C67-D2558B9DA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3600" y="4419600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/>
                <a:t>L</a:t>
              </a:r>
            </a:p>
          </p:txBody>
        </p:sp>
        <p:sp>
          <p:nvSpPr>
            <p:cNvPr id="29712" name="Line 16">
              <a:extLst>
                <a:ext uri="{FF2B5EF4-FFF2-40B4-BE49-F238E27FC236}">
                  <a16:creationId xmlns:a16="http://schemas.microsoft.com/office/drawing/2014/main" id="{C3BED227-E776-864B-8E7B-05A8DC4EBB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57600" y="1524000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9713" name="Line 17">
              <a:extLst>
                <a:ext uri="{FF2B5EF4-FFF2-40B4-BE49-F238E27FC236}">
                  <a16:creationId xmlns:a16="http://schemas.microsoft.com/office/drawing/2014/main" id="{9CE73243-5740-9E42-ACF4-20F38D760D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67000" y="2133600"/>
              <a:ext cx="5334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9714" name="Line 18">
              <a:extLst>
                <a:ext uri="{FF2B5EF4-FFF2-40B4-BE49-F238E27FC236}">
                  <a16:creationId xmlns:a16="http://schemas.microsoft.com/office/drawing/2014/main" id="{1F63D1BE-1456-6D44-BA80-C1D22AF7B2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52600" y="2895600"/>
              <a:ext cx="5334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9715" name="Line 19">
              <a:extLst>
                <a:ext uri="{FF2B5EF4-FFF2-40B4-BE49-F238E27FC236}">
                  <a16:creationId xmlns:a16="http://schemas.microsoft.com/office/drawing/2014/main" id="{72ECCA43-5EDB-AB40-BFD6-435B9A10CE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3886200"/>
              <a:ext cx="3810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9716" name="Line 20">
              <a:extLst>
                <a:ext uri="{FF2B5EF4-FFF2-40B4-BE49-F238E27FC236}">
                  <a16:creationId xmlns:a16="http://schemas.microsoft.com/office/drawing/2014/main" id="{BB3BB9B8-1F00-714B-8D8D-AC71B3D4E3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7000" y="2895600"/>
              <a:ext cx="4572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9717" name="Line 21">
              <a:extLst>
                <a:ext uri="{FF2B5EF4-FFF2-40B4-BE49-F238E27FC236}">
                  <a16:creationId xmlns:a16="http://schemas.microsoft.com/office/drawing/2014/main" id="{64E3C349-6F45-884F-8306-DA51334FB1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2057400"/>
              <a:ext cx="9906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9718" name="Line 22">
              <a:extLst>
                <a:ext uri="{FF2B5EF4-FFF2-40B4-BE49-F238E27FC236}">
                  <a16:creationId xmlns:a16="http://schemas.microsoft.com/office/drawing/2014/main" id="{6A7CC14E-20E9-864B-B19A-9B57DEF764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95800" y="2819400"/>
              <a:ext cx="3048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9719" name="Line 23">
              <a:extLst>
                <a:ext uri="{FF2B5EF4-FFF2-40B4-BE49-F238E27FC236}">
                  <a16:creationId xmlns:a16="http://schemas.microsoft.com/office/drawing/2014/main" id="{2F8B98E0-2628-184C-8A95-CBD80CE771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1600" y="2819400"/>
              <a:ext cx="3810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9720" name="Line 24">
              <a:extLst>
                <a:ext uri="{FF2B5EF4-FFF2-40B4-BE49-F238E27FC236}">
                  <a16:creationId xmlns:a16="http://schemas.microsoft.com/office/drawing/2014/main" id="{42BB3A3E-ED34-E845-8FB9-0A6EAEC702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81600" y="3733800"/>
              <a:ext cx="3810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9721" name="Line 25">
              <a:extLst>
                <a:ext uri="{FF2B5EF4-FFF2-40B4-BE49-F238E27FC236}">
                  <a16:creationId xmlns:a16="http://schemas.microsoft.com/office/drawing/2014/main" id="{01C311C4-9585-F84A-AD4E-C3D1392EB8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19600" y="4724400"/>
              <a:ext cx="4572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9722" name="Line 26">
              <a:extLst>
                <a:ext uri="{FF2B5EF4-FFF2-40B4-BE49-F238E27FC236}">
                  <a16:creationId xmlns:a16="http://schemas.microsoft.com/office/drawing/2014/main" id="{E083188D-9F3D-004C-84B4-13D376FF0F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4724400"/>
              <a:ext cx="5334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9723" name="Line 27">
              <a:extLst>
                <a:ext uri="{FF2B5EF4-FFF2-40B4-BE49-F238E27FC236}">
                  <a16:creationId xmlns:a16="http://schemas.microsoft.com/office/drawing/2014/main" id="{7F980740-AF9E-AC48-95A9-A797C0AC76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8400" y="5562600"/>
              <a:ext cx="5334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9724" name="Text Box 28">
              <a:extLst>
                <a:ext uri="{FF2B5EF4-FFF2-40B4-BE49-F238E27FC236}">
                  <a16:creationId xmlns:a16="http://schemas.microsoft.com/office/drawing/2014/main" id="{0578ACC8-959F-D448-98D2-97E144AC27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1066800"/>
              <a:ext cx="5572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/>
                <a:t> A </a:t>
              </a:r>
            </a:p>
          </p:txBody>
        </p:sp>
        <p:sp>
          <p:nvSpPr>
            <p:cNvPr id="29725" name="Text Box 29">
              <a:extLst>
                <a:ext uri="{FF2B5EF4-FFF2-40B4-BE49-F238E27FC236}">
                  <a16:creationId xmlns:a16="http://schemas.microsoft.com/office/drawing/2014/main" id="{EED376C1-E5F6-C04B-98B8-EEB684049C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6600" y="1752600"/>
              <a:ext cx="3873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/>
                <a:t>B</a:t>
              </a:r>
            </a:p>
          </p:txBody>
        </p:sp>
        <p:sp>
          <p:nvSpPr>
            <p:cNvPr id="29726" name="Text Box 30">
              <a:extLst>
                <a:ext uri="{FF2B5EF4-FFF2-40B4-BE49-F238E27FC236}">
                  <a16:creationId xmlns:a16="http://schemas.microsoft.com/office/drawing/2014/main" id="{9025CC8D-813B-CA49-893E-C55598CD7E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4400" y="2362200"/>
              <a:ext cx="4810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/>
                <a:t> C</a:t>
              </a:r>
            </a:p>
          </p:txBody>
        </p:sp>
        <p:sp>
          <p:nvSpPr>
            <p:cNvPr id="29727" name="Text Box 31">
              <a:extLst>
                <a:ext uri="{FF2B5EF4-FFF2-40B4-BE49-F238E27FC236}">
                  <a16:creationId xmlns:a16="http://schemas.microsoft.com/office/drawing/2014/main" id="{07201AD3-E58B-0C48-B302-82EE929043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10200" y="3276600"/>
              <a:ext cx="5572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  </a:t>
              </a:r>
              <a:r>
                <a:rPr lang="en-US" altLang="zh-TW" sz="2400" b="1"/>
                <a:t>D</a:t>
              </a:r>
              <a:endParaRPr lang="en-US" altLang="zh-TW" sz="2400"/>
            </a:p>
          </p:txBody>
        </p:sp>
        <p:sp>
          <p:nvSpPr>
            <p:cNvPr id="29728" name="Text Box 32">
              <a:extLst>
                <a:ext uri="{FF2B5EF4-FFF2-40B4-BE49-F238E27FC236}">
                  <a16:creationId xmlns:a16="http://schemas.microsoft.com/office/drawing/2014/main" id="{BC9894A2-8677-A045-979E-42E0B9E7D5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9800" y="2438400"/>
              <a:ext cx="463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 </a:t>
              </a:r>
              <a:r>
                <a:rPr lang="en-US" altLang="zh-TW" sz="2400" b="1"/>
                <a:t>E</a:t>
              </a:r>
              <a:endParaRPr lang="en-US" altLang="zh-TW" sz="2400"/>
            </a:p>
          </p:txBody>
        </p:sp>
        <p:sp>
          <p:nvSpPr>
            <p:cNvPr id="29729" name="Text Box 34">
              <a:extLst>
                <a:ext uri="{FF2B5EF4-FFF2-40B4-BE49-F238E27FC236}">
                  <a16:creationId xmlns:a16="http://schemas.microsoft.com/office/drawing/2014/main" id="{B945ED49-214C-CE4E-BDBA-F8C990269A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8000" y="3429000"/>
              <a:ext cx="4460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 </a:t>
              </a:r>
              <a:r>
                <a:rPr lang="en-US" altLang="zh-TW" sz="2400" b="1"/>
                <a:t>F</a:t>
              </a:r>
              <a:endParaRPr lang="en-US" altLang="zh-TW" sz="2400"/>
            </a:p>
          </p:txBody>
        </p:sp>
        <p:sp>
          <p:nvSpPr>
            <p:cNvPr id="29730" name="Text Box 35">
              <a:extLst>
                <a:ext uri="{FF2B5EF4-FFF2-40B4-BE49-F238E27FC236}">
                  <a16:creationId xmlns:a16="http://schemas.microsoft.com/office/drawing/2014/main" id="{06736C4E-131F-1B4C-9D1F-D7EEDC647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5125" y="3394075"/>
              <a:ext cx="4206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/>
                <a:t>G</a:t>
              </a:r>
            </a:p>
          </p:txBody>
        </p:sp>
        <p:sp>
          <p:nvSpPr>
            <p:cNvPr id="29731" name="Text Box 36">
              <a:extLst>
                <a:ext uri="{FF2B5EF4-FFF2-40B4-BE49-F238E27FC236}">
                  <a16:creationId xmlns:a16="http://schemas.microsoft.com/office/drawing/2014/main" id="{9DEC148E-2E78-5944-AA0B-07DC53E0ED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9525" y="3470275"/>
              <a:ext cx="5730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/>
                <a:t>  K</a:t>
              </a:r>
            </a:p>
          </p:txBody>
        </p:sp>
      </p:grpSp>
      <p:sp>
        <p:nvSpPr>
          <p:cNvPr id="29698" name="Text Box 43">
            <a:extLst>
              <a:ext uri="{FF2B5EF4-FFF2-40B4-BE49-F238E27FC236}">
                <a16:creationId xmlns:a16="http://schemas.microsoft.com/office/drawing/2014/main" id="{19D0F85C-FECC-6342-856B-B21BD69D0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88" y="6261100"/>
            <a:ext cx="86042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/>
              <a:t>*Figure 5.7:</a:t>
            </a:r>
            <a:r>
              <a:rPr lang="en-US" altLang="zh-TW" sz="2000" u="sng"/>
              <a:t> Left child-right child tree representation of tree of Figure 5.2 (p.197)</a:t>
            </a:r>
            <a:endParaRPr lang="en-US" altLang="zh-TW" sz="2000" b="1" u="sng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頁尾版面配置區 1">
            <a:extLst>
              <a:ext uri="{FF2B5EF4-FFF2-40B4-BE49-F238E27FC236}">
                <a16:creationId xmlns:a16="http://schemas.microsoft.com/office/drawing/2014/main" id="{D094D249-6084-D142-86FB-DE545BF37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30722" name="投影片編號版面配置區 2">
            <a:extLst>
              <a:ext uri="{FF2B5EF4-FFF2-40B4-BE49-F238E27FC236}">
                <a16:creationId xmlns:a16="http://schemas.microsoft.com/office/drawing/2014/main" id="{8B1D119C-AABB-1444-A24F-0AD4D63AE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E1C16CD6-55CB-AA45-B48E-CDBA866B237E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23</a:t>
            </a:fld>
            <a:endParaRPr lang="en-US" altLang="zh-TW" sz="1400"/>
          </a:p>
        </p:txBody>
      </p:sp>
      <p:grpSp>
        <p:nvGrpSpPr>
          <p:cNvPr id="30723" name="Group 3">
            <a:extLst>
              <a:ext uri="{FF2B5EF4-FFF2-40B4-BE49-F238E27FC236}">
                <a16:creationId xmlns:a16="http://schemas.microsoft.com/office/drawing/2014/main" id="{4565F5B1-5F78-0042-B8F7-7642F7D4782D}"/>
              </a:ext>
            </a:extLst>
          </p:cNvPr>
          <p:cNvGrpSpPr>
            <a:grpSpLocks/>
          </p:cNvGrpSpPr>
          <p:nvPr/>
        </p:nvGrpSpPr>
        <p:grpSpPr bwMode="auto">
          <a:xfrm>
            <a:off x="3600450" y="4151313"/>
            <a:ext cx="571500" cy="569912"/>
            <a:chOff x="1389" y="1133"/>
            <a:chExt cx="360" cy="359"/>
          </a:xfrm>
        </p:grpSpPr>
        <p:sp>
          <p:nvSpPr>
            <p:cNvPr id="30737" name="Oval 4">
              <a:extLst>
                <a:ext uri="{FF2B5EF4-FFF2-40B4-BE49-F238E27FC236}">
                  <a16:creationId xmlns:a16="http://schemas.microsoft.com/office/drawing/2014/main" id="{7D82AFE6-6940-DE4A-A869-A1861E924C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9" y="1133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0738" name="Rectangle 5">
              <a:extLst>
                <a:ext uri="{FF2B5EF4-FFF2-40B4-BE49-F238E27FC236}">
                  <a16:creationId xmlns:a16="http://schemas.microsoft.com/office/drawing/2014/main" id="{84BADC1D-68A1-B34E-8083-000ADAA03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8" y="1186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A</a:t>
              </a:r>
            </a:p>
          </p:txBody>
        </p:sp>
      </p:grpSp>
      <p:grpSp>
        <p:nvGrpSpPr>
          <p:cNvPr id="30724" name="Group 6">
            <a:extLst>
              <a:ext uri="{FF2B5EF4-FFF2-40B4-BE49-F238E27FC236}">
                <a16:creationId xmlns:a16="http://schemas.microsoft.com/office/drawing/2014/main" id="{64806D41-08BC-E84F-88AF-57DAC8581D1A}"/>
              </a:ext>
            </a:extLst>
          </p:cNvPr>
          <p:cNvGrpSpPr>
            <a:grpSpLocks/>
          </p:cNvGrpSpPr>
          <p:nvPr/>
        </p:nvGrpSpPr>
        <p:grpSpPr bwMode="auto">
          <a:xfrm>
            <a:off x="2989263" y="5054600"/>
            <a:ext cx="571500" cy="569913"/>
            <a:chOff x="1004" y="1702"/>
            <a:chExt cx="360" cy="359"/>
          </a:xfrm>
        </p:grpSpPr>
        <p:sp>
          <p:nvSpPr>
            <p:cNvPr id="30735" name="Oval 7">
              <a:extLst>
                <a:ext uri="{FF2B5EF4-FFF2-40B4-BE49-F238E27FC236}">
                  <a16:creationId xmlns:a16="http://schemas.microsoft.com/office/drawing/2014/main" id="{381BAF4E-D4D9-2E4B-814A-62F79B9BD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1702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0736" name="Rectangle 8">
              <a:extLst>
                <a:ext uri="{FF2B5EF4-FFF2-40B4-BE49-F238E27FC236}">
                  <a16:creationId xmlns:a16="http://schemas.microsoft.com/office/drawing/2014/main" id="{844E15A5-B7E1-4541-882A-6ADCAB8577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3" y="1755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B</a:t>
              </a:r>
            </a:p>
          </p:txBody>
        </p:sp>
      </p:grpSp>
      <p:sp>
        <p:nvSpPr>
          <p:cNvPr id="30725" name="Line 9">
            <a:extLst>
              <a:ext uri="{FF2B5EF4-FFF2-40B4-BE49-F238E27FC236}">
                <a16:creationId xmlns:a16="http://schemas.microsoft.com/office/drawing/2014/main" id="{ED1064A8-19AA-A24D-9598-CDCE679781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71850" y="4710113"/>
            <a:ext cx="341313" cy="3571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30726" name="Group 10">
            <a:extLst>
              <a:ext uri="{FF2B5EF4-FFF2-40B4-BE49-F238E27FC236}">
                <a16:creationId xmlns:a16="http://schemas.microsoft.com/office/drawing/2014/main" id="{3AA5CAB7-8513-8341-81B8-92ACA6333477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135438"/>
            <a:ext cx="571500" cy="569912"/>
            <a:chOff x="2097" y="1123"/>
            <a:chExt cx="360" cy="359"/>
          </a:xfrm>
        </p:grpSpPr>
        <p:sp>
          <p:nvSpPr>
            <p:cNvPr id="30733" name="Oval 11">
              <a:extLst>
                <a:ext uri="{FF2B5EF4-FFF2-40B4-BE49-F238E27FC236}">
                  <a16:creationId xmlns:a16="http://schemas.microsoft.com/office/drawing/2014/main" id="{26607A07-8288-F74C-BC14-3EC8CC9B62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7" y="1123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0734" name="Rectangle 12">
              <a:extLst>
                <a:ext uri="{FF2B5EF4-FFF2-40B4-BE49-F238E27FC236}">
                  <a16:creationId xmlns:a16="http://schemas.microsoft.com/office/drawing/2014/main" id="{40593485-1710-914E-B643-AC610713B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6" y="1176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A</a:t>
              </a:r>
            </a:p>
          </p:txBody>
        </p:sp>
      </p:grpSp>
      <p:grpSp>
        <p:nvGrpSpPr>
          <p:cNvPr id="30727" name="Group 13">
            <a:extLst>
              <a:ext uri="{FF2B5EF4-FFF2-40B4-BE49-F238E27FC236}">
                <a16:creationId xmlns:a16="http://schemas.microsoft.com/office/drawing/2014/main" id="{21CC40AF-A0EC-9447-892B-BB0E09789BAB}"/>
              </a:ext>
            </a:extLst>
          </p:cNvPr>
          <p:cNvGrpSpPr>
            <a:grpSpLocks/>
          </p:cNvGrpSpPr>
          <p:nvPr/>
        </p:nvGrpSpPr>
        <p:grpSpPr bwMode="auto">
          <a:xfrm>
            <a:off x="5319713" y="5056188"/>
            <a:ext cx="571500" cy="569912"/>
            <a:chOff x="2472" y="1703"/>
            <a:chExt cx="360" cy="359"/>
          </a:xfrm>
        </p:grpSpPr>
        <p:sp>
          <p:nvSpPr>
            <p:cNvPr id="30731" name="Oval 14">
              <a:extLst>
                <a:ext uri="{FF2B5EF4-FFF2-40B4-BE49-F238E27FC236}">
                  <a16:creationId xmlns:a16="http://schemas.microsoft.com/office/drawing/2014/main" id="{6E68E09A-0022-594E-BEDE-3B3C0585D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2" y="1703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0732" name="Rectangle 15">
              <a:extLst>
                <a:ext uri="{FF2B5EF4-FFF2-40B4-BE49-F238E27FC236}">
                  <a16:creationId xmlns:a16="http://schemas.microsoft.com/office/drawing/2014/main" id="{A3BF400B-3E39-6540-BC46-C839BC6B3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1" y="1756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B</a:t>
              </a:r>
            </a:p>
          </p:txBody>
        </p:sp>
      </p:grpSp>
      <p:sp>
        <p:nvSpPr>
          <p:cNvPr id="30728" name="Line 16">
            <a:extLst>
              <a:ext uri="{FF2B5EF4-FFF2-40B4-BE49-F238E27FC236}">
                <a16:creationId xmlns:a16="http://schemas.microsoft.com/office/drawing/2014/main" id="{44144EE7-CC0E-D948-BE20-A42FA2DC8527}"/>
              </a:ext>
            </a:extLst>
          </p:cNvPr>
          <p:cNvSpPr>
            <a:spLocks noChangeShapeType="1"/>
          </p:cNvSpPr>
          <p:nvPr/>
        </p:nvSpPr>
        <p:spPr bwMode="auto">
          <a:xfrm>
            <a:off x="5141913" y="4692650"/>
            <a:ext cx="406400" cy="3413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0729" name="Rectangle 1027">
            <a:extLst>
              <a:ext uri="{FF2B5EF4-FFF2-40B4-BE49-F238E27FC236}">
                <a16:creationId xmlns:a16="http://schemas.microsoft.com/office/drawing/2014/main" id="{9B598B4A-2282-D34D-80D0-FE85D08C2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960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Trees and Binary Trees</a:t>
            </a:r>
          </a:p>
        </p:txBody>
      </p:sp>
      <p:sp>
        <p:nvSpPr>
          <p:cNvPr id="30730" name="Rectangle 1028">
            <a:extLst>
              <a:ext uri="{FF2B5EF4-FFF2-40B4-BE49-F238E27FC236}">
                <a16:creationId xmlns:a16="http://schemas.microsoft.com/office/drawing/2014/main" id="{97CD2BAA-478D-744D-9450-13BB1C295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775" y="1674813"/>
            <a:ext cx="82486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/>
              <a:t>Are the two following trees identical?</a:t>
            </a:r>
          </a:p>
          <a:p>
            <a:pPr eaLnBrk="1" hangingPunct="1"/>
            <a:r>
              <a:rPr lang="en-US" altLang="zh-TW"/>
              <a:t>Are the two following binary trees different?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頁尾版面配置區 2">
            <a:extLst>
              <a:ext uri="{FF2B5EF4-FFF2-40B4-BE49-F238E27FC236}">
                <a16:creationId xmlns:a16="http://schemas.microsoft.com/office/drawing/2014/main" id="{0CC1A5FE-A510-F54C-B59D-754771D8B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31746" name="投影片編號版面配置區 3">
            <a:extLst>
              <a:ext uri="{FF2B5EF4-FFF2-40B4-BE49-F238E27FC236}">
                <a16:creationId xmlns:a16="http://schemas.microsoft.com/office/drawing/2014/main" id="{BF5385E4-F0E2-1942-B674-3F01C7E01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1B09908B-F993-A940-A115-C04E264F9796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24</a:t>
            </a:fld>
            <a:endParaRPr lang="en-US" altLang="zh-TW" sz="1400"/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3B2C495A-2F1C-374C-B11F-627D41DC7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3" y="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Abstract Data Type Binary_Tree</a:t>
            </a:r>
          </a:p>
        </p:txBody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875EB80C-DFFA-DC46-A98E-240674D08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908050"/>
            <a:ext cx="8659813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Monotype Sorts" pitchFamily="2" charset="2"/>
              <a:buNone/>
            </a:pPr>
            <a:r>
              <a:rPr lang="en-US" altLang="zh-TW" sz="2800" b="1" dirty="0"/>
              <a:t>ADT</a:t>
            </a:r>
            <a:r>
              <a:rPr lang="en-US" altLang="zh-TW" sz="2800" dirty="0"/>
              <a:t> </a:t>
            </a:r>
            <a:r>
              <a:rPr lang="en-US" altLang="zh-TW" sz="2800" i="1" dirty="0" err="1"/>
              <a:t>Binary_Tree</a:t>
            </a:r>
            <a:r>
              <a:rPr lang="en-US" altLang="zh-TW" sz="2800" dirty="0"/>
              <a:t>(abbreviated </a:t>
            </a:r>
            <a:r>
              <a:rPr lang="en-US" altLang="zh-TW" sz="2800" i="1" dirty="0" err="1"/>
              <a:t>BinTree</a:t>
            </a:r>
            <a:r>
              <a:rPr lang="en-US" altLang="zh-TW" sz="2800" dirty="0"/>
              <a:t>) is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b="1" dirty="0"/>
              <a:t>objects</a:t>
            </a:r>
            <a:r>
              <a:rPr lang="en-US" altLang="zh-TW" sz="2800" dirty="0"/>
              <a:t>: a finite set of nodes either empty or </a:t>
            </a:r>
            <a:br>
              <a:rPr lang="en-US" altLang="zh-TW" sz="2800" dirty="0"/>
            </a:br>
            <a:r>
              <a:rPr lang="en-US" altLang="zh-TW" sz="2800" dirty="0"/>
              <a:t>consisting of a root node, left </a:t>
            </a:r>
            <a:r>
              <a:rPr lang="en-US" altLang="zh-TW" sz="2800" i="1" dirty="0" err="1"/>
              <a:t>Binary_Tree</a:t>
            </a:r>
            <a:r>
              <a:rPr lang="en-US" altLang="zh-TW" sz="2800" dirty="0"/>
              <a:t>, </a:t>
            </a:r>
            <a:br>
              <a:rPr lang="en-US" altLang="zh-TW" sz="2800" dirty="0"/>
            </a:br>
            <a:r>
              <a:rPr lang="en-US" altLang="zh-TW" sz="2800" dirty="0"/>
              <a:t>and right </a:t>
            </a:r>
            <a:r>
              <a:rPr lang="en-US" altLang="zh-TW" sz="2800" i="1" dirty="0" err="1"/>
              <a:t>Binary_Tree</a:t>
            </a:r>
            <a:r>
              <a:rPr lang="en-US" altLang="zh-TW" sz="2800" dirty="0"/>
              <a:t>.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b="1" dirty="0"/>
              <a:t>functions</a:t>
            </a:r>
            <a:r>
              <a:rPr lang="en-US" altLang="zh-TW" sz="2800" dirty="0"/>
              <a:t>: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dirty="0"/>
              <a:t>  for all </a:t>
            </a:r>
            <a:r>
              <a:rPr lang="en-US" altLang="zh-TW" sz="2800" i="1" dirty="0" err="1"/>
              <a:t>bt</a:t>
            </a:r>
            <a:r>
              <a:rPr lang="en-US" altLang="zh-TW" sz="2800" dirty="0"/>
              <a:t>, </a:t>
            </a:r>
            <a:r>
              <a:rPr lang="en-US" altLang="zh-TW" sz="2800" i="1" dirty="0"/>
              <a:t>bt1</a:t>
            </a:r>
            <a:r>
              <a:rPr lang="en-US" altLang="zh-TW" sz="2800" dirty="0"/>
              <a:t>, </a:t>
            </a:r>
            <a:r>
              <a:rPr lang="en-US" altLang="zh-TW" sz="2800" i="1" dirty="0"/>
              <a:t>bt2</a:t>
            </a:r>
            <a:r>
              <a:rPr lang="en-US" altLang="zh-TW" sz="2800" dirty="0"/>
              <a:t> </a:t>
            </a:r>
            <a:r>
              <a:rPr lang="en-US" altLang="zh-TW" sz="2800" dirty="0">
                <a:sym typeface="Symbol" pitchFamily="2" charset="2"/>
              </a:rPr>
              <a:t></a:t>
            </a:r>
            <a:r>
              <a:rPr lang="en-US" altLang="zh-TW" sz="2800" dirty="0"/>
              <a:t> </a:t>
            </a:r>
            <a:r>
              <a:rPr lang="en-US" altLang="zh-TW" sz="2800" i="1" dirty="0" err="1"/>
              <a:t>BinTree</a:t>
            </a:r>
            <a:r>
              <a:rPr lang="en-US" altLang="zh-TW" sz="2800" dirty="0"/>
              <a:t>, </a:t>
            </a:r>
            <a:r>
              <a:rPr lang="en-US" altLang="zh-TW" sz="2800" i="1" dirty="0"/>
              <a:t>item</a:t>
            </a:r>
            <a:r>
              <a:rPr lang="en-US" altLang="zh-TW" sz="2800" dirty="0"/>
              <a:t> </a:t>
            </a:r>
            <a:r>
              <a:rPr lang="en-US" altLang="zh-TW" sz="2800" dirty="0">
                <a:sym typeface="Symbol" pitchFamily="2" charset="2"/>
              </a:rPr>
              <a:t></a:t>
            </a:r>
            <a:r>
              <a:rPr lang="en-US" altLang="zh-TW" sz="2800" dirty="0"/>
              <a:t> </a:t>
            </a:r>
            <a:r>
              <a:rPr lang="en-US" altLang="zh-TW" sz="2800" i="1" dirty="0"/>
              <a:t>element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i="1" dirty="0"/>
              <a:t>  </a:t>
            </a:r>
            <a:r>
              <a:rPr lang="en-US" altLang="zh-TW" sz="2800" i="1" dirty="0" err="1"/>
              <a:t>Bintree</a:t>
            </a:r>
            <a:r>
              <a:rPr lang="en-US" altLang="zh-TW" sz="2800" i="1" dirty="0"/>
              <a:t> </a:t>
            </a:r>
            <a:r>
              <a:rPr lang="en-US" altLang="zh-TW" sz="2800" dirty="0"/>
              <a:t>Create()::= creates an empty binary tree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dirty="0"/>
              <a:t>  </a:t>
            </a:r>
            <a:r>
              <a:rPr lang="en-US" altLang="zh-TW" sz="2800" i="1" dirty="0"/>
              <a:t>Boolean</a:t>
            </a:r>
            <a:r>
              <a:rPr lang="en-US" altLang="zh-TW" sz="2800" dirty="0"/>
              <a:t> </a:t>
            </a:r>
            <a:r>
              <a:rPr lang="en-US" altLang="zh-TW" sz="2800" dirty="0" err="1"/>
              <a:t>IsEmpty</a:t>
            </a:r>
            <a:r>
              <a:rPr lang="en-US" altLang="zh-TW" sz="2800" dirty="0"/>
              <a:t>(</a:t>
            </a:r>
            <a:r>
              <a:rPr lang="en-US" altLang="zh-TW" sz="2800" i="1" dirty="0" err="1"/>
              <a:t>bt</a:t>
            </a:r>
            <a:r>
              <a:rPr lang="en-US" altLang="zh-TW" sz="2800" dirty="0"/>
              <a:t>)::= </a:t>
            </a:r>
            <a:r>
              <a:rPr lang="en-US" altLang="zh-TW" sz="2800" b="1" dirty="0"/>
              <a:t>if</a:t>
            </a:r>
            <a:r>
              <a:rPr lang="en-US" altLang="zh-TW" sz="2800" dirty="0"/>
              <a:t> (</a:t>
            </a:r>
            <a:r>
              <a:rPr lang="en-US" altLang="zh-TW" sz="2800" i="1" dirty="0" err="1"/>
              <a:t>bt</a:t>
            </a:r>
            <a:r>
              <a:rPr lang="en-US" altLang="zh-TW" sz="2800" dirty="0"/>
              <a:t>==empty binary tree)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b="1" dirty="0"/>
              <a:t>                                         return</a:t>
            </a:r>
            <a:r>
              <a:rPr lang="en-US" altLang="zh-TW" sz="2800" dirty="0"/>
              <a:t> </a:t>
            </a:r>
            <a:r>
              <a:rPr lang="en-US" altLang="zh-TW" sz="2800" i="1" dirty="0"/>
              <a:t>TRUE</a:t>
            </a:r>
            <a:r>
              <a:rPr lang="en-US" altLang="zh-TW" sz="2800" dirty="0"/>
              <a:t> </a:t>
            </a:r>
            <a:r>
              <a:rPr lang="en-US" altLang="zh-TW" sz="2800" b="1" dirty="0"/>
              <a:t>else return</a:t>
            </a:r>
            <a:r>
              <a:rPr lang="en-US" altLang="zh-TW" sz="2800" dirty="0"/>
              <a:t> </a:t>
            </a:r>
            <a:r>
              <a:rPr lang="en-US" altLang="zh-TW" sz="2800" i="1" dirty="0"/>
              <a:t>FALSE</a:t>
            </a:r>
            <a:endParaRPr lang="en-US" altLang="zh-TW" sz="28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頁尾版面配置區 2">
            <a:extLst>
              <a:ext uri="{FF2B5EF4-FFF2-40B4-BE49-F238E27FC236}">
                <a16:creationId xmlns:a16="http://schemas.microsoft.com/office/drawing/2014/main" id="{133783BD-D554-AC49-BF53-F77445047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32770" name="投影片編號版面配置區 3">
            <a:extLst>
              <a:ext uri="{FF2B5EF4-FFF2-40B4-BE49-F238E27FC236}">
                <a16:creationId xmlns:a16="http://schemas.microsoft.com/office/drawing/2014/main" id="{AB2E23F4-C693-7A4A-8767-F2B7C7A2A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FBB2A3D6-680A-5D4F-A635-BE23560216A5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25</a:t>
            </a:fld>
            <a:endParaRPr lang="en-US" altLang="zh-TW" sz="14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38C53D07-B603-DB48-B2F5-D578568C9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" y="652463"/>
            <a:ext cx="9023350" cy="3935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i="1"/>
              <a:t>BinTree</a:t>
            </a:r>
            <a:r>
              <a:rPr lang="en-US" altLang="zh-TW" sz="2800"/>
              <a:t> MakeBT(</a:t>
            </a:r>
            <a:r>
              <a:rPr lang="en-US" altLang="zh-TW" sz="2800" i="1"/>
              <a:t>bt1</a:t>
            </a:r>
            <a:r>
              <a:rPr lang="en-US" altLang="zh-TW" sz="2800"/>
              <a:t>, </a:t>
            </a:r>
            <a:r>
              <a:rPr lang="en-US" altLang="zh-TW" sz="2800" i="1"/>
              <a:t>item</a:t>
            </a:r>
            <a:r>
              <a:rPr lang="en-US" altLang="zh-TW" sz="2800"/>
              <a:t>, </a:t>
            </a:r>
            <a:r>
              <a:rPr lang="en-US" altLang="zh-TW" sz="2800" i="1"/>
              <a:t>bt2</a:t>
            </a:r>
            <a:r>
              <a:rPr lang="en-US" altLang="zh-TW" sz="2800"/>
              <a:t>)::= </a:t>
            </a:r>
            <a:r>
              <a:rPr lang="en-US" altLang="zh-TW" sz="2800" b="1"/>
              <a:t>return</a:t>
            </a:r>
            <a:r>
              <a:rPr lang="en-US" altLang="zh-TW" sz="2800"/>
              <a:t> a binary tree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/>
              <a:t>                whose left subtree is </a:t>
            </a:r>
            <a:r>
              <a:rPr lang="en-US" altLang="zh-TW" sz="2800" i="1"/>
              <a:t>bt1</a:t>
            </a:r>
            <a:r>
              <a:rPr lang="en-US" altLang="zh-TW" sz="2800"/>
              <a:t>, whose right subtree is </a:t>
            </a:r>
            <a:r>
              <a:rPr lang="en-US" altLang="zh-TW" sz="2800" i="1"/>
              <a:t>bt2</a:t>
            </a:r>
            <a:r>
              <a:rPr lang="en-US" altLang="zh-TW" sz="2800"/>
              <a:t>,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/>
              <a:t>                and whose root node contains the data </a:t>
            </a:r>
            <a:r>
              <a:rPr lang="en-US" altLang="zh-TW" sz="2800" i="1"/>
              <a:t>item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i="1"/>
              <a:t>BinTree</a:t>
            </a:r>
            <a:r>
              <a:rPr lang="en-US" altLang="zh-TW" sz="2800"/>
              <a:t> Lchild(</a:t>
            </a:r>
            <a:r>
              <a:rPr lang="en-US" altLang="zh-TW" sz="2800" i="1"/>
              <a:t>bt</a:t>
            </a:r>
            <a:r>
              <a:rPr lang="en-US" altLang="zh-TW" sz="2800"/>
              <a:t>)::= </a:t>
            </a:r>
            <a:r>
              <a:rPr lang="en-US" altLang="zh-TW" sz="2800" b="1"/>
              <a:t>if</a:t>
            </a:r>
            <a:r>
              <a:rPr lang="en-US" altLang="zh-TW" sz="2800"/>
              <a:t> (IsEmpty(</a:t>
            </a:r>
            <a:r>
              <a:rPr lang="en-US" altLang="zh-TW" sz="2800" i="1"/>
              <a:t>bt</a:t>
            </a:r>
            <a:r>
              <a:rPr lang="en-US" altLang="zh-TW" sz="2800"/>
              <a:t>)) </a:t>
            </a:r>
            <a:r>
              <a:rPr lang="en-US" altLang="zh-TW" sz="2800" b="1"/>
              <a:t>return</a:t>
            </a:r>
            <a:r>
              <a:rPr lang="en-US" altLang="zh-TW" sz="2800"/>
              <a:t> error </a:t>
            </a:r>
            <a:br>
              <a:rPr lang="en-US" altLang="zh-TW" sz="2800"/>
            </a:br>
            <a:r>
              <a:rPr lang="en-US" altLang="zh-TW" sz="2800"/>
              <a:t>                                  </a:t>
            </a:r>
            <a:r>
              <a:rPr lang="en-US" altLang="zh-TW" sz="2800" b="1"/>
              <a:t>else return </a:t>
            </a:r>
            <a:r>
              <a:rPr lang="en-US" altLang="zh-TW" sz="2800"/>
              <a:t>the left subtree of </a:t>
            </a:r>
            <a:r>
              <a:rPr lang="en-US" altLang="zh-TW" sz="2800" i="1"/>
              <a:t>bt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i="1"/>
              <a:t>element </a:t>
            </a:r>
            <a:r>
              <a:rPr lang="en-US" altLang="zh-TW" sz="2800"/>
              <a:t>Data(</a:t>
            </a:r>
            <a:r>
              <a:rPr lang="en-US" altLang="zh-TW" sz="2800" i="1"/>
              <a:t>bt</a:t>
            </a:r>
            <a:r>
              <a:rPr lang="en-US" altLang="zh-TW" sz="2800"/>
              <a:t>)::= </a:t>
            </a:r>
            <a:r>
              <a:rPr lang="en-US" altLang="zh-TW" sz="2800" b="1"/>
              <a:t>if</a:t>
            </a:r>
            <a:r>
              <a:rPr lang="en-US" altLang="zh-TW" sz="2800"/>
              <a:t> (IsEmpty(</a:t>
            </a:r>
            <a:r>
              <a:rPr lang="en-US" altLang="zh-TW" sz="2800" i="1"/>
              <a:t>bt</a:t>
            </a:r>
            <a:r>
              <a:rPr lang="en-US" altLang="zh-TW" sz="2800"/>
              <a:t>)) </a:t>
            </a:r>
            <a:r>
              <a:rPr lang="en-US" altLang="zh-TW" sz="2800" b="1"/>
              <a:t>return</a:t>
            </a:r>
            <a:r>
              <a:rPr lang="en-US" altLang="zh-TW" sz="2800"/>
              <a:t> error</a:t>
            </a:r>
            <a:br>
              <a:rPr lang="en-US" altLang="zh-TW" sz="2800"/>
            </a:br>
            <a:r>
              <a:rPr lang="en-US" altLang="zh-TW" sz="2800"/>
              <a:t>                                </a:t>
            </a:r>
            <a:r>
              <a:rPr lang="en-US" altLang="zh-TW" sz="2800" b="1"/>
              <a:t>else</a:t>
            </a:r>
            <a:r>
              <a:rPr lang="en-US" altLang="zh-TW" sz="2800"/>
              <a:t> return the data in the root node of </a:t>
            </a:r>
            <a:r>
              <a:rPr lang="en-US" altLang="zh-TW" sz="2800" i="1"/>
              <a:t>bt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i="1"/>
              <a:t>BinTree</a:t>
            </a:r>
            <a:r>
              <a:rPr lang="en-US" altLang="zh-TW" sz="2800"/>
              <a:t> Rchild(</a:t>
            </a:r>
            <a:r>
              <a:rPr lang="en-US" altLang="zh-TW" sz="2800" i="1"/>
              <a:t>bt</a:t>
            </a:r>
            <a:r>
              <a:rPr lang="en-US" altLang="zh-TW" sz="2800"/>
              <a:t>)::= </a:t>
            </a:r>
            <a:r>
              <a:rPr lang="en-US" altLang="zh-TW" sz="2800" b="1"/>
              <a:t>if</a:t>
            </a:r>
            <a:r>
              <a:rPr lang="en-US" altLang="zh-TW" sz="2800"/>
              <a:t> (IsEmpty(</a:t>
            </a:r>
            <a:r>
              <a:rPr lang="en-US" altLang="zh-TW" sz="2800" i="1"/>
              <a:t>bt</a:t>
            </a:r>
            <a:r>
              <a:rPr lang="en-US" altLang="zh-TW" sz="2800"/>
              <a:t>)) </a:t>
            </a:r>
            <a:r>
              <a:rPr lang="en-US" altLang="zh-TW" sz="2800" b="1"/>
              <a:t>return</a:t>
            </a:r>
            <a:r>
              <a:rPr lang="en-US" altLang="zh-TW" sz="2800"/>
              <a:t> error </a:t>
            </a:r>
            <a:br>
              <a:rPr lang="en-US" altLang="zh-TW" sz="2800"/>
            </a:br>
            <a:r>
              <a:rPr lang="en-US" altLang="zh-TW" sz="2800"/>
              <a:t>                                  </a:t>
            </a:r>
            <a:r>
              <a:rPr lang="en-US" altLang="zh-TW" sz="2800" b="1"/>
              <a:t>else</a:t>
            </a:r>
            <a:r>
              <a:rPr lang="en-US" altLang="zh-TW" sz="2800"/>
              <a:t> </a:t>
            </a:r>
            <a:r>
              <a:rPr lang="en-US" altLang="zh-TW" sz="2800" b="1"/>
              <a:t>return</a:t>
            </a:r>
            <a:r>
              <a:rPr lang="en-US" altLang="zh-TW" sz="2800"/>
              <a:t> the right subtree of </a:t>
            </a:r>
            <a:r>
              <a:rPr lang="en-US" altLang="zh-TW" sz="2800" i="1"/>
              <a:t>bt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頁尾版面配置區 2">
            <a:extLst>
              <a:ext uri="{FF2B5EF4-FFF2-40B4-BE49-F238E27FC236}">
                <a16:creationId xmlns:a16="http://schemas.microsoft.com/office/drawing/2014/main" id="{A631772A-3FD5-7341-A309-0DA1DDA5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33794" name="投影片編號版面配置區 3">
            <a:extLst>
              <a:ext uri="{FF2B5EF4-FFF2-40B4-BE49-F238E27FC236}">
                <a16:creationId xmlns:a16="http://schemas.microsoft.com/office/drawing/2014/main" id="{D30BB395-3FC2-8941-84D4-81A0810C4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4748B097-EB07-7C4F-AC16-EAC9A69E995E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26</a:t>
            </a:fld>
            <a:endParaRPr lang="en-US" altLang="zh-TW" sz="1400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45CEB8E5-964E-BF4F-89EE-91CB13E72A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Samples of Binary Trees</a:t>
            </a:r>
          </a:p>
        </p:txBody>
      </p:sp>
      <p:grpSp>
        <p:nvGrpSpPr>
          <p:cNvPr id="33796" name="Group 3">
            <a:extLst>
              <a:ext uri="{FF2B5EF4-FFF2-40B4-BE49-F238E27FC236}">
                <a16:creationId xmlns:a16="http://schemas.microsoft.com/office/drawing/2014/main" id="{5AA88DB2-C7BE-B34E-8B17-12F22F901784}"/>
              </a:ext>
            </a:extLst>
          </p:cNvPr>
          <p:cNvGrpSpPr>
            <a:grpSpLocks/>
          </p:cNvGrpSpPr>
          <p:nvPr/>
        </p:nvGrpSpPr>
        <p:grpSpPr bwMode="auto">
          <a:xfrm>
            <a:off x="2347913" y="1703388"/>
            <a:ext cx="571500" cy="569912"/>
            <a:chOff x="1389" y="1133"/>
            <a:chExt cx="360" cy="359"/>
          </a:xfrm>
        </p:grpSpPr>
        <p:sp>
          <p:nvSpPr>
            <p:cNvPr id="33856" name="Oval 4">
              <a:extLst>
                <a:ext uri="{FF2B5EF4-FFF2-40B4-BE49-F238E27FC236}">
                  <a16:creationId xmlns:a16="http://schemas.microsoft.com/office/drawing/2014/main" id="{6914BDD7-64E9-4248-BC44-4DD09CD7D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9" y="1133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3857" name="Rectangle 5">
              <a:extLst>
                <a:ext uri="{FF2B5EF4-FFF2-40B4-BE49-F238E27FC236}">
                  <a16:creationId xmlns:a16="http://schemas.microsoft.com/office/drawing/2014/main" id="{2FC1E419-C467-024B-8229-19C01F4F3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8" y="1186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A</a:t>
              </a:r>
            </a:p>
          </p:txBody>
        </p:sp>
      </p:grpSp>
      <p:grpSp>
        <p:nvGrpSpPr>
          <p:cNvPr id="33797" name="Group 6">
            <a:extLst>
              <a:ext uri="{FF2B5EF4-FFF2-40B4-BE49-F238E27FC236}">
                <a16:creationId xmlns:a16="http://schemas.microsoft.com/office/drawing/2014/main" id="{98E209C4-AEB6-004C-B4DE-679A2AB45BF6}"/>
              </a:ext>
            </a:extLst>
          </p:cNvPr>
          <p:cNvGrpSpPr>
            <a:grpSpLocks/>
          </p:cNvGrpSpPr>
          <p:nvPr/>
        </p:nvGrpSpPr>
        <p:grpSpPr bwMode="auto">
          <a:xfrm>
            <a:off x="1798638" y="2606675"/>
            <a:ext cx="571500" cy="569913"/>
            <a:chOff x="1004" y="1702"/>
            <a:chExt cx="360" cy="359"/>
          </a:xfrm>
        </p:grpSpPr>
        <p:sp>
          <p:nvSpPr>
            <p:cNvPr id="33854" name="Oval 7">
              <a:extLst>
                <a:ext uri="{FF2B5EF4-FFF2-40B4-BE49-F238E27FC236}">
                  <a16:creationId xmlns:a16="http://schemas.microsoft.com/office/drawing/2014/main" id="{E9646B48-98E8-E245-927B-135CD495A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1702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3855" name="Rectangle 8">
              <a:extLst>
                <a:ext uri="{FF2B5EF4-FFF2-40B4-BE49-F238E27FC236}">
                  <a16:creationId xmlns:a16="http://schemas.microsoft.com/office/drawing/2014/main" id="{97DF2928-0AE5-B840-BAA6-15917D22B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3" y="1755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B</a:t>
              </a:r>
            </a:p>
          </p:txBody>
        </p:sp>
      </p:grpSp>
      <p:grpSp>
        <p:nvGrpSpPr>
          <p:cNvPr id="33798" name="Group 17">
            <a:extLst>
              <a:ext uri="{FF2B5EF4-FFF2-40B4-BE49-F238E27FC236}">
                <a16:creationId xmlns:a16="http://schemas.microsoft.com/office/drawing/2014/main" id="{885BA8D5-468A-C241-BBBE-FB38C5E33058}"/>
              </a:ext>
            </a:extLst>
          </p:cNvPr>
          <p:cNvGrpSpPr>
            <a:grpSpLocks/>
          </p:cNvGrpSpPr>
          <p:nvPr/>
        </p:nvGrpSpPr>
        <p:grpSpPr bwMode="auto">
          <a:xfrm>
            <a:off x="6184900" y="1595438"/>
            <a:ext cx="571500" cy="569912"/>
            <a:chOff x="4229" y="1348"/>
            <a:chExt cx="360" cy="359"/>
          </a:xfrm>
        </p:grpSpPr>
        <p:sp>
          <p:nvSpPr>
            <p:cNvPr id="33852" name="Oval 18">
              <a:extLst>
                <a:ext uri="{FF2B5EF4-FFF2-40B4-BE49-F238E27FC236}">
                  <a16:creationId xmlns:a16="http://schemas.microsoft.com/office/drawing/2014/main" id="{8D6397DA-3D15-044D-9182-246D0D5BF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348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3853" name="Rectangle 19">
              <a:extLst>
                <a:ext uri="{FF2B5EF4-FFF2-40B4-BE49-F238E27FC236}">
                  <a16:creationId xmlns:a16="http://schemas.microsoft.com/office/drawing/2014/main" id="{872BA808-109A-4E4A-B8E5-9BA0E74D5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8" y="1401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A</a:t>
              </a:r>
            </a:p>
          </p:txBody>
        </p:sp>
      </p:grpSp>
      <p:grpSp>
        <p:nvGrpSpPr>
          <p:cNvPr id="33799" name="Group 20">
            <a:extLst>
              <a:ext uri="{FF2B5EF4-FFF2-40B4-BE49-F238E27FC236}">
                <a16:creationId xmlns:a16="http://schemas.microsoft.com/office/drawing/2014/main" id="{A9029C79-B1C4-684B-AD23-F805920F4338}"/>
              </a:ext>
            </a:extLst>
          </p:cNvPr>
          <p:cNvGrpSpPr>
            <a:grpSpLocks/>
          </p:cNvGrpSpPr>
          <p:nvPr/>
        </p:nvGrpSpPr>
        <p:grpSpPr bwMode="auto">
          <a:xfrm>
            <a:off x="5214938" y="2586038"/>
            <a:ext cx="571500" cy="569912"/>
            <a:chOff x="3618" y="2067"/>
            <a:chExt cx="360" cy="359"/>
          </a:xfrm>
        </p:grpSpPr>
        <p:sp>
          <p:nvSpPr>
            <p:cNvPr id="33850" name="Oval 21">
              <a:extLst>
                <a:ext uri="{FF2B5EF4-FFF2-40B4-BE49-F238E27FC236}">
                  <a16:creationId xmlns:a16="http://schemas.microsoft.com/office/drawing/2014/main" id="{36B4FF1C-6A27-B64E-978C-EA7612AF59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8" y="2067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3851" name="Rectangle 22">
              <a:extLst>
                <a:ext uri="{FF2B5EF4-FFF2-40B4-BE49-F238E27FC236}">
                  <a16:creationId xmlns:a16="http://schemas.microsoft.com/office/drawing/2014/main" id="{68A56321-8B50-F443-9A09-4F4F8C47B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7" y="2120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B</a:t>
              </a:r>
            </a:p>
          </p:txBody>
        </p:sp>
      </p:grpSp>
      <p:grpSp>
        <p:nvGrpSpPr>
          <p:cNvPr id="33800" name="Group 24">
            <a:extLst>
              <a:ext uri="{FF2B5EF4-FFF2-40B4-BE49-F238E27FC236}">
                <a16:creationId xmlns:a16="http://schemas.microsoft.com/office/drawing/2014/main" id="{4ECAACA0-4828-6F49-80CB-8D8289CA1416}"/>
              </a:ext>
            </a:extLst>
          </p:cNvPr>
          <p:cNvGrpSpPr>
            <a:grpSpLocks/>
          </p:cNvGrpSpPr>
          <p:nvPr/>
        </p:nvGrpSpPr>
        <p:grpSpPr bwMode="auto">
          <a:xfrm>
            <a:off x="7154863" y="2557463"/>
            <a:ext cx="571500" cy="569912"/>
            <a:chOff x="4809" y="2088"/>
            <a:chExt cx="360" cy="359"/>
          </a:xfrm>
        </p:grpSpPr>
        <p:sp>
          <p:nvSpPr>
            <p:cNvPr id="33848" name="Oval 25">
              <a:extLst>
                <a:ext uri="{FF2B5EF4-FFF2-40B4-BE49-F238E27FC236}">
                  <a16:creationId xmlns:a16="http://schemas.microsoft.com/office/drawing/2014/main" id="{29F8B764-F19E-0245-9CA0-9E80107D98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9" y="2088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3849" name="Rectangle 26">
              <a:extLst>
                <a:ext uri="{FF2B5EF4-FFF2-40B4-BE49-F238E27FC236}">
                  <a16:creationId xmlns:a16="http://schemas.microsoft.com/office/drawing/2014/main" id="{2115B2EE-29E7-AF4F-8734-68768DD24C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8" y="2141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C</a:t>
              </a:r>
            </a:p>
          </p:txBody>
        </p:sp>
      </p:grpSp>
      <p:grpSp>
        <p:nvGrpSpPr>
          <p:cNvPr id="33801" name="Group 27">
            <a:extLst>
              <a:ext uri="{FF2B5EF4-FFF2-40B4-BE49-F238E27FC236}">
                <a16:creationId xmlns:a16="http://schemas.microsoft.com/office/drawing/2014/main" id="{2CAD1C20-5310-2449-8E51-52EB8ADF1895}"/>
              </a:ext>
            </a:extLst>
          </p:cNvPr>
          <p:cNvGrpSpPr>
            <a:grpSpLocks/>
          </p:cNvGrpSpPr>
          <p:nvPr/>
        </p:nvGrpSpPr>
        <p:grpSpPr bwMode="auto">
          <a:xfrm>
            <a:off x="7615238" y="3567113"/>
            <a:ext cx="571500" cy="569912"/>
            <a:chOff x="5130" y="2764"/>
            <a:chExt cx="360" cy="359"/>
          </a:xfrm>
        </p:grpSpPr>
        <p:sp>
          <p:nvSpPr>
            <p:cNvPr id="33846" name="Oval 28">
              <a:extLst>
                <a:ext uri="{FF2B5EF4-FFF2-40B4-BE49-F238E27FC236}">
                  <a16:creationId xmlns:a16="http://schemas.microsoft.com/office/drawing/2014/main" id="{900B20FB-22AA-0E41-9496-FD31A6B01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0" y="2764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3847" name="Rectangle 29">
              <a:extLst>
                <a:ext uri="{FF2B5EF4-FFF2-40B4-BE49-F238E27FC236}">
                  <a16:creationId xmlns:a16="http://schemas.microsoft.com/office/drawing/2014/main" id="{A584888C-782D-7C4E-AD31-96A167F996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" y="2817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G</a:t>
              </a:r>
            </a:p>
          </p:txBody>
        </p:sp>
      </p:grpSp>
      <p:grpSp>
        <p:nvGrpSpPr>
          <p:cNvPr id="33802" name="Group 31">
            <a:extLst>
              <a:ext uri="{FF2B5EF4-FFF2-40B4-BE49-F238E27FC236}">
                <a16:creationId xmlns:a16="http://schemas.microsoft.com/office/drawing/2014/main" id="{C30C8246-8175-5943-8220-5B77873B8CB6}"/>
              </a:ext>
            </a:extLst>
          </p:cNvPr>
          <p:cNvGrpSpPr>
            <a:grpSpLocks/>
          </p:cNvGrpSpPr>
          <p:nvPr/>
        </p:nvGrpSpPr>
        <p:grpSpPr bwMode="auto">
          <a:xfrm>
            <a:off x="5657850" y="3621088"/>
            <a:ext cx="571500" cy="569912"/>
            <a:chOff x="3951" y="2795"/>
            <a:chExt cx="360" cy="359"/>
          </a:xfrm>
        </p:grpSpPr>
        <p:sp>
          <p:nvSpPr>
            <p:cNvPr id="33844" name="Oval 32">
              <a:extLst>
                <a:ext uri="{FF2B5EF4-FFF2-40B4-BE49-F238E27FC236}">
                  <a16:creationId xmlns:a16="http://schemas.microsoft.com/office/drawing/2014/main" id="{136BE1C0-3F5E-6746-A602-64338E600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1" y="2795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3845" name="Rectangle 33">
              <a:extLst>
                <a:ext uri="{FF2B5EF4-FFF2-40B4-BE49-F238E27FC236}">
                  <a16:creationId xmlns:a16="http://schemas.microsoft.com/office/drawing/2014/main" id="{A858BC28-219D-D140-8EBA-6D1B74810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0" y="2848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E</a:t>
              </a:r>
            </a:p>
          </p:txBody>
        </p:sp>
      </p:grpSp>
      <p:grpSp>
        <p:nvGrpSpPr>
          <p:cNvPr id="33803" name="Group 34">
            <a:extLst>
              <a:ext uri="{FF2B5EF4-FFF2-40B4-BE49-F238E27FC236}">
                <a16:creationId xmlns:a16="http://schemas.microsoft.com/office/drawing/2014/main" id="{F4A6C7D6-C21F-3947-93E7-F4BFBED29282}"/>
              </a:ext>
            </a:extLst>
          </p:cNvPr>
          <p:cNvGrpSpPr>
            <a:grpSpLocks/>
          </p:cNvGrpSpPr>
          <p:nvPr/>
        </p:nvGrpSpPr>
        <p:grpSpPr bwMode="auto">
          <a:xfrm>
            <a:off x="5195888" y="4664075"/>
            <a:ext cx="571500" cy="569913"/>
            <a:chOff x="3662" y="3556"/>
            <a:chExt cx="360" cy="359"/>
          </a:xfrm>
        </p:grpSpPr>
        <p:sp>
          <p:nvSpPr>
            <p:cNvPr id="33842" name="Oval 35">
              <a:extLst>
                <a:ext uri="{FF2B5EF4-FFF2-40B4-BE49-F238E27FC236}">
                  <a16:creationId xmlns:a16="http://schemas.microsoft.com/office/drawing/2014/main" id="{CC8C7BFA-7959-7340-A914-54A4F0ECF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2" y="3556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3843" name="Rectangle 36">
              <a:extLst>
                <a:ext uri="{FF2B5EF4-FFF2-40B4-BE49-F238E27FC236}">
                  <a16:creationId xmlns:a16="http://schemas.microsoft.com/office/drawing/2014/main" id="{C2385A25-DE4E-8B4C-B234-597BE1E548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1" y="3609"/>
              <a:ext cx="1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I</a:t>
              </a:r>
            </a:p>
          </p:txBody>
        </p:sp>
      </p:grpSp>
      <p:grpSp>
        <p:nvGrpSpPr>
          <p:cNvPr id="33804" name="Group 38">
            <a:extLst>
              <a:ext uri="{FF2B5EF4-FFF2-40B4-BE49-F238E27FC236}">
                <a16:creationId xmlns:a16="http://schemas.microsoft.com/office/drawing/2014/main" id="{2B662E20-E421-8B43-9284-3BB41464B2C6}"/>
              </a:ext>
            </a:extLst>
          </p:cNvPr>
          <p:cNvGrpSpPr>
            <a:grpSpLocks/>
          </p:cNvGrpSpPr>
          <p:nvPr/>
        </p:nvGrpSpPr>
        <p:grpSpPr bwMode="auto">
          <a:xfrm>
            <a:off x="4668838" y="3603625"/>
            <a:ext cx="571500" cy="569913"/>
            <a:chOff x="3328" y="2784"/>
            <a:chExt cx="360" cy="359"/>
          </a:xfrm>
        </p:grpSpPr>
        <p:sp>
          <p:nvSpPr>
            <p:cNvPr id="33840" name="Oval 39">
              <a:extLst>
                <a:ext uri="{FF2B5EF4-FFF2-40B4-BE49-F238E27FC236}">
                  <a16:creationId xmlns:a16="http://schemas.microsoft.com/office/drawing/2014/main" id="{7DA62225-15D3-F14B-86CC-646F01395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8" y="2784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3841" name="Rectangle 40">
              <a:extLst>
                <a:ext uri="{FF2B5EF4-FFF2-40B4-BE49-F238E27FC236}">
                  <a16:creationId xmlns:a16="http://schemas.microsoft.com/office/drawing/2014/main" id="{65D83637-FD25-EA4D-89C1-4A285681AC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7" y="2837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D</a:t>
              </a:r>
            </a:p>
          </p:txBody>
        </p:sp>
      </p:grpSp>
      <p:grpSp>
        <p:nvGrpSpPr>
          <p:cNvPr id="33805" name="Group 41">
            <a:extLst>
              <a:ext uri="{FF2B5EF4-FFF2-40B4-BE49-F238E27FC236}">
                <a16:creationId xmlns:a16="http://schemas.microsoft.com/office/drawing/2014/main" id="{DC79285C-9863-4C45-97FF-8724A99B5151}"/>
              </a:ext>
            </a:extLst>
          </p:cNvPr>
          <p:cNvGrpSpPr>
            <a:grpSpLocks/>
          </p:cNvGrpSpPr>
          <p:nvPr/>
        </p:nvGrpSpPr>
        <p:grpSpPr bwMode="auto">
          <a:xfrm>
            <a:off x="4152900" y="4664075"/>
            <a:ext cx="571500" cy="569913"/>
            <a:chOff x="2975" y="3533"/>
            <a:chExt cx="360" cy="359"/>
          </a:xfrm>
        </p:grpSpPr>
        <p:sp>
          <p:nvSpPr>
            <p:cNvPr id="33838" name="Oval 42">
              <a:extLst>
                <a:ext uri="{FF2B5EF4-FFF2-40B4-BE49-F238E27FC236}">
                  <a16:creationId xmlns:a16="http://schemas.microsoft.com/office/drawing/2014/main" id="{4745B6B7-F0C2-2C44-81E3-5FA43BCF1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5" y="3533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3839" name="Rectangle 43">
              <a:extLst>
                <a:ext uri="{FF2B5EF4-FFF2-40B4-BE49-F238E27FC236}">
                  <a16:creationId xmlns:a16="http://schemas.microsoft.com/office/drawing/2014/main" id="{9A4E2B15-7F9A-1843-8A5D-221BE0C81A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4" y="3586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H</a:t>
              </a:r>
            </a:p>
          </p:txBody>
        </p:sp>
      </p:grpSp>
      <p:grpSp>
        <p:nvGrpSpPr>
          <p:cNvPr id="33806" name="Group 44">
            <a:extLst>
              <a:ext uri="{FF2B5EF4-FFF2-40B4-BE49-F238E27FC236}">
                <a16:creationId xmlns:a16="http://schemas.microsoft.com/office/drawing/2014/main" id="{F5EF41AF-12FF-1044-B367-BD6DC83F6EFE}"/>
              </a:ext>
            </a:extLst>
          </p:cNvPr>
          <p:cNvGrpSpPr>
            <a:grpSpLocks/>
          </p:cNvGrpSpPr>
          <p:nvPr/>
        </p:nvGrpSpPr>
        <p:grpSpPr bwMode="auto">
          <a:xfrm>
            <a:off x="6643688" y="3565525"/>
            <a:ext cx="571500" cy="569913"/>
            <a:chOff x="4518" y="2763"/>
            <a:chExt cx="360" cy="359"/>
          </a:xfrm>
        </p:grpSpPr>
        <p:sp>
          <p:nvSpPr>
            <p:cNvPr id="33836" name="Oval 45">
              <a:extLst>
                <a:ext uri="{FF2B5EF4-FFF2-40B4-BE49-F238E27FC236}">
                  <a16:creationId xmlns:a16="http://schemas.microsoft.com/office/drawing/2014/main" id="{B4A98338-A3CB-6C4E-B5E7-63DCFDDB99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" y="2763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3837" name="Rectangle 46">
              <a:extLst>
                <a:ext uri="{FF2B5EF4-FFF2-40B4-BE49-F238E27FC236}">
                  <a16:creationId xmlns:a16="http://schemas.microsoft.com/office/drawing/2014/main" id="{9C806E81-2431-5746-8690-7DD883998E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7" y="281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F</a:t>
              </a:r>
            </a:p>
          </p:txBody>
        </p:sp>
      </p:grpSp>
      <p:sp>
        <p:nvSpPr>
          <p:cNvPr id="33807" name="Rectangle 52">
            <a:extLst>
              <a:ext uri="{FF2B5EF4-FFF2-40B4-BE49-F238E27FC236}">
                <a16:creationId xmlns:a16="http://schemas.microsoft.com/office/drawing/2014/main" id="{CCFBBC04-4F69-7347-A2AD-E9E749474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1588" y="1071563"/>
            <a:ext cx="2905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solidFill>
                  <a:srgbClr val="003399"/>
                </a:solidFill>
              </a:rPr>
              <a:t>Complete Binary Tree</a:t>
            </a:r>
            <a:endParaRPr lang="en-US" altLang="zh-TW" sz="2400"/>
          </a:p>
        </p:txBody>
      </p:sp>
      <p:sp>
        <p:nvSpPr>
          <p:cNvPr id="33808" name="Rectangle 53">
            <a:extLst>
              <a:ext uri="{FF2B5EF4-FFF2-40B4-BE49-F238E27FC236}">
                <a16:creationId xmlns:a16="http://schemas.microsoft.com/office/drawing/2014/main" id="{975D3422-E21B-6146-8CC4-62865F73F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363" y="1093788"/>
            <a:ext cx="2687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solidFill>
                  <a:srgbClr val="003399"/>
                </a:solidFill>
              </a:rPr>
              <a:t>Skewed Binary Tree</a:t>
            </a:r>
            <a:endParaRPr lang="en-US" altLang="zh-TW" sz="2400"/>
          </a:p>
        </p:txBody>
      </p:sp>
      <p:grpSp>
        <p:nvGrpSpPr>
          <p:cNvPr id="33809" name="Group 54">
            <a:extLst>
              <a:ext uri="{FF2B5EF4-FFF2-40B4-BE49-F238E27FC236}">
                <a16:creationId xmlns:a16="http://schemas.microsoft.com/office/drawing/2014/main" id="{FD26EDF6-1216-4A48-A46C-81ADB0871823}"/>
              </a:ext>
            </a:extLst>
          </p:cNvPr>
          <p:cNvGrpSpPr>
            <a:grpSpLocks/>
          </p:cNvGrpSpPr>
          <p:nvPr/>
        </p:nvGrpSpPr>
        <p:grpSpPr bwMode="auto">
          <a:xfrm>
            <a:off x="373063" y="5440363"/>
            <a:ext cx="571500" cy="569912"/>
            <a:chOff x="468" y="3468"/>
            <a:chExt cx="360" cy="359"/>
          </a:xfrm>
        </p:grpSpPr>
        <p:sp>
          <p:nvSpPr>
            <p:cNvPr id="33834" name="Oval 55">
              <a:extLst>
                <a:ext uri="{FF2B5EF4-FFF2-40B4-BE49-F238E27FC236}">
                  <a16:creationId xmlns:a16="http://schemas.microsoft.com/office/drawing/2014/main" id="{B89811F4-6BCB-8D45-90FE-9C1AEFC08C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" y="3468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3835" name="Rectangle 56">
              <a:extLst>
                <a:ext uri="{FF2B5EF4-FFF2-40B4-BE49-F238E27FC236}">
                  <a16:creationId xmlns:a16="http://schemas.microsoft.com/office/drawing/2014/main" id="{AE45234D-068F-8046-934F-4C53E433C1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" y="3521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E</a:t>
              </a:r>
            </a:p>
          </p:txBody>
        </p:sp>
      </p:grpSp>
      <p:grpSp>
        <p:nvGrpSpPr>
          <p:cNvPr id="33810" name="Group 58">
            <a:extLst>
              <a:ext uri="{FF2B5EF4-FFF2-40B4-BE49-F238E27FC236}">
                <a16:creationId xmlns:a16="http://schemas.microsoft.com/office/drawing/2014/main" id="{4FD8690B-CDE1-F84B-8A8E-57C03F4B0DF2}"/>
              </a:ext>
            </a:extLst>
          </p:cNvPr>
          <p:cNvGrpSpPr>
            <a:grpSpLocks/>
          </p:cNvGrpSpPr>
          <p:nvPr/>
        </p:nvGrpSpPr>
        <p:grpSpPr bwMode="auto">
          <a:xfrm>
            <a:off x="1277938" y="3508375"/>
            <a:ext cx="571500" cy="569913"/>
            <a:chOff x="873" y="2289"/>
            <a:chExt cx="360" cy="359"/>
          </a:xfrm>
        </p:grpSpPr>
        <p:sp>
          <p:nvSpPr>
            <p:cNvPr id="33832" name="Oval 59">
              <a:extLst>
                <a:ext uri="{FF2B5EF4-FFF2-40B4-BE49-F238E27FC236}">
                  <a16:creationId xmlns:a16="http://schemas.microsoft.com/office/drawing/2014/main" id="{FB61B69D-F122-7E47-89C7-7B98B858E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" y="2289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3833" name="Rectangle 60">
              <a:extLst>
                <a:ext uri="{FF2B5EF4-FFF2-40B4-BE49-F238E27FC236}">
                  <a16:creationId xmlns:a16="http://schemas.microsoft.com/office/drawing/2014/main" id="{8F12DB43-3314-264B-ACBE-6A36B52E68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2" y="2342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C</a:t>
              </a:r>
            </a:p>
          </p:txBody>
        </p:sp>
      </p:grpSp>
      <p:grpSp>
        <p:nvGrpSpPr>
          <p:cNvPr id="33811" name="Group 61">
            <a:extLst>
              <a:ext uri="{FF2B5EF4-FFF2-40B4-BE49-F238E27FC236}">
                <a16:creationId xmlns:a16="http://schemas.microsoft.com/office/drawing/2014/main" id="{ADA5D57A-7086-6B40-9439-F641C590E360}"/>
              </a:ext>
            </a:extLst>
          </p:cNvPr>
          <p:cNvGrpSpPr>
            <a:grpSpLocks/>
          </p:cNvGrpSpPr>
          <p:nvPr/>
        </p:nvGrpSpPr>
        <p:grpSpPr bwMode="auto">
          <a:xfrm>
            <a:off x="833438" y="4486275"/>
            <a:ext cx="571500" cy="569913"/>
            <a:chOff x="648" y="2834"/>
            <a:chExt cx="360" cy="359"/>
          </a:xfrm>
        </p:grpSpPr>
        <p:sp>
          <p:nvSpPr>
            <p:cNvPr id="33830" name="Oval 62">
              <a:extLst>
                <a:ext uri="{FF2B5EF4-FFF2-40B4-BE49-F238E27FC236}">
                  <a16:creationId xmlns:a16="http://schemas.microsoft.com/office/drawing/2014/main" id="{6FBD891B-478F-3345-8A27-F1C83436F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" y="2834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3831" name="Rectangle 63">
              <a:extLst>
                <a:ext uri="{FF2B5EF4-FFF2-40B4-BE49-F238E27FC236}">
                  <a16:creationId xmlns:a16="http://schemas.microsoft.com/office/drawing/2014/main" id="{929C117B-8CF6-3646-90A7-3206A95523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" y="2887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D</a:t>
              </a:r>
            </a:p>
          </p:txBody>
        </p:sp>
      </p:grpSp>
      <p:sp>
        <p:nvSpPr>
          <p:cNvPr id="33812" name="Text Box 66">
            <a:extLst>
              <a:ext uri="{FF2B5EF4-FFF2-40B4-BE49-F238E27FC236}">
                <a16:creationId xmlns:a16="http://schemas.microsoft.com/office/drawing/2014/main" id="{F630AF3D-3A77-FE45-8A93-B9891D85C3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2188" y="1595438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solidFill>
                  <a:srgbClr val="CC3300"/>
                </a:solidFill>
              </a:rPr>
              <a:t>1</a:t>
            </a:r>
          </a:p>
        </p:txBody>
      </p:sp>
      <p:sp>
        <p:nvSpPr>
          <p:cNvPr id="33813" name="Text Box 67">
            <a:extLst>
              <a:ext uri="{FF2B5EF4-FFF2-40B4-BE49-F238E27FC236}">
                <a16:creationId xmlns:a16="http://schemas.microsoft.com/office/drawing/2014/main" id="{A8F6C48D-7A2B-BE43-9E72-A1EDBAAB7E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2188" y="269875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solidFill>
                  <a:srgbClr val="CC3300"/>
                </a:solidFill>
              </a:rPr>
              <a:t>2</a:t>
            </a:r>
          </a:p>
        </p:txBody>
      </p:sp>
      <p:sp>
        <p:nvSpPr>
          <p:cNvPr id="33814" name="Text Box 68">
            <a:extLst>
              <a:ext uri="{FF2B5EF4-FFF2-40B4-BE49-F238E27FC236}">
                <a16:creationId xmlns:a16="http://schemas.microsoft.com/office/drawing/2014/main" id="{1E65BA13-C154-A94B-8B5A-94B264769B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5363" y="370205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solidFill>
                  <a:srgbClr val="CC3300"/>
                </a:solidFill>
              </a:rPr>
              <a:t>3</a:t>
            </a:r>
          </a:p>
        </p:txBody>
      </p:sp>
      <p:sp>
        <p:nvSpPr>
          <p:cNvPr id="33815" name="Text Box 69">
            <a:extLst>
              <a:ext uri="{FF2B5EF4-FFF2-40B4-BE49-F238E27FC236}">
                <a16:creationId xmlns:a16="http://schemas.microsoft.com/office/drawing/2014/main" id="{4A08D426-B4F1-4845-85CB-D37889A082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6950" y="474821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solidFill>
                  <a:srgbClr val="CC3300"/>
                </a:solidFill>
              </a:rPr>
              <a:t>4</a:t>
            </a:r>
          </a:p>
        </p:txBody>
      </p:sp>
      <p:sp>
        <p:nvSpPr>
          <p:cNvPr id="33816" name="Text Box 70">
            <a:extLst>
              <a:ext uri="{FF2B5EF4-FFF2-40B4-BE49-F238E27FC236}">
                <a16:creationId xmlns:a16="http://schemas.microsoft.com/office/drawing/2014/main" id="{02BCF13C-C30D-454C-86B8-F4A2AB7FDA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2188" y="562451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solidFill>
                  <a:srgbClr val="CC3300"/>
                </a:solidFill>
              </a:rPr>
              <a:t>5</a:t>
            </a:r>
          </a:p>
        </p:txBody>
      </p:sp>
      <p:cxnSp>
        <p:nvCxnSpPr>
          <p:cNvPr id="33817" name="直線接點 2">
            <a:extLst>
              <a:ext uri="{FF2B5EF4-FFF2-40B4-BE49-F238E27FC236}">
                <a16:creationId xmlns:a16="http://schemas.microsoft.com/office/drawing/2014/main" id="{10845182-7F9C-A945-BC56-4BD7127CD5FE}"/>
              </a:ext>
            </a:extLst>
          </p:cNvPr>
          <p:cNvCxnSpPr>
            <a:cxnSpLocks/>
            <a:stCxn id="33852" idx="3"/>
            <a:endCxn id="33850" idx="7"/>
          </p:cNvCxnSpPr>
          <p:nvPr/>
        </p:nvCxnSpPr>
        <p:spPr bwMode="auto">
          <a:xfrm flipH="1">
            <a:off x="5702300" y="2081213"/>
            <a:ext cx="566738" cy="58896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818" name="直線接點 76">
            <a:extLst>
              <a:ext uri="{FF2B5EF4-FFF2-40B4-BE49-F238E27FC236}">
                <a16:creationId xmlns:a16="http://schemas.microsoft.com/office/drawing/2014/main" id="{40E9C0DD-70FF-5C4B-B240-B6535DD093FD}"/>
              </a:ext>
            </a:extLst>
          </p:cNvPr>
          <p:cNvCxnSpPr>
            <a:cxnSpLocks/>
            <a:stCxn id="33852" idx="5"/>
            <a:endCxn id="33848" idx="1"/>
          </p:cNvCxnSpPr>
          <p:nvPr/>
        </p:nvCxnSpPr>
        <p:spPr bwMode="auto">
          <a:xfrm>
            <a:off x="6672263" y="2081213"/>
            <a:ext cx="565150" cy="5603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819" name="直線接點 80">
            <a:extLst>
              <a:ext uri="{FF2B5EF4-FFF2-40B4-BE49-F238E27FC236}">
                <a16:creationId xmlns:a16="http://schemas.microsoft.com/office/drawing/2014/main" id="{1BB842BA-B03F-8D41-AFB9-9A2BED281A85}"/>
              </a:ext>
            </a:extLst>
          </p:cNvPr>
          <p:cNvCxnSpPr>
            <a:cxnSpLocks/>
            <a:stCxn id="33848" idx="5"/>
            <a:endCxn id="33846" idx="0"/>
          </p:cNvCxnSpPr>
          <p:nvPr/>
        </p:nvCxnSpPr>
        <p:spPr bwMode="auto">
          <a:xfrm>
            <a:off x="7642225" y="3043238"/>
            <a:ext cx="258763" cy="5238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820" name="直線接點 84">
            <a:extLst>
              <a:ext uri="{FF2B5EF4-FFF2-40B4-BE49-F238E27FC236}">
                <a16:creationId xmlns:a16="http://schemas.microsoft.com/office/drawing/2014/main" id="{2A8AB94A-C8FF-6241-AE31-C1BA0A35238E}"/>
              </a:ext>
            </a:extLst>
          </p:cNvPr>
          <p:cNvCxnSpPr>
            <a:cxnSpLocks/>
            <a:stCxn id="33848" idx="3"/>
            <a:endCxn id="33836" idx="0"/>
          </p:cNvCxnSpPr>
          <p:nvPr/>
        </p:nvCxnSpPr>
        <p:spPr bwMode="auto">
          <a:xfrm flipH="1">
            <a:off x="6929438" y="3043238"/>
            <a:ext cx="307975" cy="5222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821" name="直線接點 87">
            <a:extLst>
              <a:ext uri="{FF2B5EF4-FFF2-40B4-BE49-F238E27FC236}">
                <a16:creationId xmlns:a16="http://schemas.microsoft.com/office/drawing/2014/main" id="{68F4429F-D5CE-2043-BB8D-07E6AD42C206}"/>
              </a:ext>
            </a:extLst>
          </p:cNvPr>
          <p:cNvCxnSpPr>
            <a:cxnSpLocks/>
            <a:stCxn id="33850" idx="3"/>
            <a:endCxn id="33840" idx="0"/>
          </p:cNvCxnSpPr>
          <p:nvPr/>
        </p:nvCxnSpPr>
        <p:spPr bwMode="auto">
          <a:xfrm flipH="1">
            <a:off x="4954588" y="3071813"/>
            <a:ext cx="344487" cy="53181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822" name="直線接點 90">
            <a:extLst>
              <a:ext uri="{FF2B5EF4-FFF2-40B4-BE49-F238E27FC236}">
                <a16:creationId xmlns:a16="http://schemas.microsoft.com/office/drawing/2014/main" id="{3BB7ED03-E19B-234F-B209-BE396B242935}"/>
              </a:ext>
            </a:extLst>
          </p:cNvPr>
          <p:cNvCxnSpPr>
            <a:cxnSpLocks/>
            <a:stCxn id="33850" idx="5"/>
            <a:endCxn id="33844" idx="0"/>
          </p:cNvCxnSpPr>
          <p:nvPr/>
        </p:nvCxnSpPr>
        <p:spPr bwMode="auto">
          <a:xfrm>
            <a:off x="5702300" y="3071813"/>
            <a:ext cx="241300" cy="5492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823" name="直線接點 94">
            <a:extLst>
              <a:ext uri="{FF2B5EF4-FFF2-40B4-BE49-F238E27FC236}">
                <a16:creationId xmlns:a16="http://schemas.microsoft.com/office/drawing/2014/main" id="{BD674F71-0555-AC4D-9F41-F81718FA2160}"/>
              </a:ext>
            </a:extLst>
          </p:cNvPr>
          <p:cNvCxnSpPr>
            <a:cxnSpLocks/>
            <a:endCxn id="33838" idx="0"/>
          </p:cNvCxnSpPr>
          <p:nvPr/>
        </p:nvCxnSpPr>
        <p:spPr bwMode="auto">
          <a:xfrm flipH="1">
            <a:off x="4438650" y="4106863"/>
            <a:ext cx="358775" cy="55721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824" name="直線接點 98">
            <a:extLst>
              <a:ext uri="{FF2B5EF4-FFF2-40B4-BE49-F238E27FC236}">
                <a16:creationId xmlns:a16="http://schemas.microsoft.com/office/drawing/2014/main" id="{8C986ADB-A506-4841-B150-3D8C7DC7C7D3}"/>
              </a:ext>
            </a:extLst>
          </p:cNvPr>
          <p:cNvCxnSpPr>
            <a:cxnSpLocks/>
            <a:stCxn id="33840" idx="5"/>
            <a:endCxn id="33842" idx="0"/>
          </p:cNvCxnSpPr>
          <p:nvPr/>
        </p:nvCxnSpPr>
        <p:spPr bwMode="auto">
          <a:xfrm>
            <a:off x="5156200" y="4089400"/>
            <a:ext cx="325438" cy="5746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825" name="直線接點 101">
            <a:extLst>
              <a:ext uri="{FF2B5EF4-FFF2-40B4-BE49-F238E27FC236}">
                <a16:creationId xmlns:a16="http://schemas.microsoft.com/office/drawing/2014/main" id="{20D2FB07-8276-8847-A5CC-DF7EEAF5E6A4}"/>
              </a:ext>
            </a:extLst>
          </p:cNvPr>
          <p:cNvCxnSpPr>
            <a:cxnSpLocks/>
            <a:stCxn id="33856" idx="3"/>
            <a:endCxn id="33854" idx="0"/>
          </p:cNvCxnSpPr>
          <p:nvPr/>
        </p:nvCxnSpPr>
        <p:spPr bwMode="auto">
          <a:xfrm flipH="1">
            <a:off x="2084388" y="2189163"/>
            <a:ext cx="347662" cy="41751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826" name="直線接點 107">
            <a:extLst>
              <a:ext uri="{FF2B5EF4-FFF2-40B4-BE49-F238E27FC236}">
                <a16:creationId xmlns:a16="http://schemas.microsoft.com/office/drawing/2014/main" id="{6BFF9BA1-D1BE-EA4F-8808-344A2386F41F}"/>
              </a:ext>
            </a:extLst>
          </p:cNvPr>
          <p:cNvCxnSpPr>
            <a:cxnSpLocks/>
            <a:stCxn id="33854" idx="3"/>
            <a:endCxn id="33832" idx="0"/>
          </p:cNvCxnSpPr>
          <p:nvPr/>
        </p:nvCxnSpPr>
        <p:spPr bwMode="auto">
          <a:xfrm flipH="1">
            <a:off x="1563688" y="3092450"/>
            <a:ext cx="319087" cy="4159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827" name="直線接點 117">
            <a:extLst>
              <a:ext uri="{FF2B5EF4-FFF2-40B4-BE49-F238E27FC236}">
                <a16:creationId xmlns:a16="http://schemas.microsoft.com/office/drawing/2014/main" id="{66819120-5B3D-5247-83E9-5ABD4C7B2D53}"/>
              </a:ext>
            </a:extLst>
          </p:cNvPr>
          <p:cNvCxnSpPr>
            <a:cxnSpLocks/>
            <a:stCxn id="33832" idx="3"/>
            <a:endCxn id="33830" idx="0"/>
          </p:cNvCxnSpPr>
          <p:nvPr/>
        </p:nvCxnSpPr>
        <p:spPr bwMode="auto">
          <a:xfrm flipH="1">
            <a:off x="1119188" y="3994150"/>
            <a:ext cx="242887" cy="4921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828" name="直線接點 120">
            <a:extLst>
              <a:ext uri="{FF2B5EF4-FFF2-40B4-BE49-F238E27FC236}">
                <a16:creationId xmlns:a16="http://schemas.microsoft.com/office/drawing/2014/main" id="{2287CC20-E1CE-884F-AB02-12C3E4A83D7F}"/>
              </a:ext>
            </a:extLst>
          </p:cNvPr>
          <p:cNvCxnSpPr>
            <a:cxnSpLocks/>
            <a:stCxn id="33830" idx="3"/>
            <a:endCxn id="33834" idx="0"/>
          </p:cNvCxnSpPr>
          <p:nvPr/>
        </p:nvCxnSpPr>
        <p:spPr bwMode="auto">
          <a:xfrm flipH="1">
            <a:off x="658813" y="4972050"/>
            <a:ext cx="257175" cy="4683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829" name="Text Box 43">
            <a:extLst>
              <a:ext uri="{FF2B5EF4-FFF2-40B4-BE49-F238E27FC236}">
                <a16:creationId xmlns:a16="http://schemas.microsoft.com/office/drawing/2014/main" id="{6F1CB670-7F62-7148-B04D-A15D4D81D6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8463" y="5973763"/>
            <a:ext cx="602138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/>
              <a:t>*Figure 5.10:</a:t>
            </a:r>
            <a:r>
              <a:rPr lang="en-US" altLang="zh-TW" sz="2000" u="sng"/>
              <a:t> Skewed and complete binary trees (p.200)</a:t>
            </a:r>
            <a:endParaRPr lang="en-US" altLang="zh-TW" sz="2000" b="1" u="sng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頁尾版面配置區 2">
            <a:extLst>
              <a:ext uri="{FF2B5EF4-FFF2-40B4-BE49-F238E27FC236}">
                <a16:creationId xmlns:a16="http://schemas.microsoft.com/office/drawing/2014/main" id="{45B61A93-62E5-EB4D-B3BB-40F87CE8F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34818" name="投影片編號版面配置區 3">
            <a:extLst>
              <a:ext uri="{FF2B5EF4-FFF2-40B4-BE49-F238E27FC236}">
                <a16:creationId xmlns:a16="http://schemas.microsoft.com/office/drawing/2014/main" id="{6E7EEFD3-D9E8-3B49-B603-9F34686F0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2CE50A27-2D62-7A4B-A727-C9ED303D31EE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27</a:t>
            </a:fld>
            <a:endParaRPr lang="en-US" altLang="zh-TW" sz="1400"/>
          </a:p>
        </p:txBody>
      </p:sp>
      <p:sp>
        <p:nvSpPr>
          <p:cNvPr id="34819" name="Rectangle 1026">
            <a:extLst>
              <a:ext uri="{FF2B5EF4-FFF2-40B4-BE49-F238E27FC236}">
                <a16:creationId xmlns:a16="http://schemas.microsoft.com/office/drawing/2014/main" id="{90CC229F-3A2F-E241-A6A0-F64909929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8588" y="33338"/>
            <a:ext cx="94519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Maximum Number of Nodes in BinTree</a:t>
            </a:r>
          </a:p>
        </p:txBody>
      </p:sp>
      <p:sp>
        <p:nvSpPr>
          <p:cNvPr id="34820" name="Rectangle 1027">
            <a:extLst>
              <a:ext uri="{FF2B5EF4-FFF2-40B4-BE49-F238E27FC236}">
                <a16:creationId xmlns:a16="http://schemas.microsoft.com/office/drawing/2014/main" id="{7B12E592-C51A-C248-8024-4EF4C7FE0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390650"/>
            <a:ext cx="8534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/>
              <a:t>The maximum number of nodes on level </a:t>
            </a:r>
            <a:r>
              <a:rPr lang="en-US" altLang="zh-TW" i="1">
                <a:solidFill>
                  <a:srgbClr val="003399"/>
                </a:solidFill>
              </a:rPr>
              <a:t>i</a:t>
            </a:r>
            <a:r>
              <a:rPr lang="en-US" altLang="zh-TW"/>
              <a:t> of a binary tree is </a:t>
            </a:r>
            <a:r>
              <a:rPr lang="en-US" altLang="zh-TW">
                <a:solidFill>
                  <a:srgbClr val="CC3300"/>
                </a:solidFill>
              </a:rPr>
              <a:t>2</a:t>
            </a:r>
            <a:r>
              <a:rPr lang="en-US" altLang="zh-TW" i="1" baseline="30000">
                <a:solidFill>
                  <a:srgbClr val="CC3300"/>
                </a:solidFill>
              </a:rPr>
              <a:t>i</a:t>
            </a:r>
            <a:r>
              <a:rPr lang="en-US" altLang="zh-TW" baseline="30000">
                <a:solidFill>
                  <a:srgbClr val="CC3300"/>
                </a:solidFill>
              </a:rPr>
              <a:t>-1</a:t>
            </a:r>
            <a:r>
              <a:rPr lang="en-US" altLang="zh-TW"/>
              <a:t>, </a:t>
            </a:r>
            <a:r>
              <a:rPr lang="en-US" altLang="zh-TW" i="1"/>
              <a:t>i</a:t>
            </a:r>
            <a:r>
              <a:rPr lang="zh-TW" altLang="en-US"/>
              <a:t> ≥</a:t>
            </a:r>
            <a:r>
              <a:rPr lang="en-US" altLang="zh-TW"/>
              <a:t> 1.</a:t>
            </a:r>
          </a:p>
          <a:p>
            <a:pPr eaLnBrk="1" hangingPunct="1"/>
            <a:endParaRPr lang="en-US" altLang="zh-TW"/>
          </a:p>
          <a:p>
            <a:pPr eaLnBrk="1" hangingPunct="1"/>
            <a:endParaRPr lang="en-US" altLang="zh-TW"/>
          </a:p>
          <a:p>
            <a:pPr eaLnBrk="1" hangingPunct="1"/>
            <a:r>
              <a:rPr lang="en-US" altLang="zh-TW"/>
              <a:t>The maximum nubmer of nodes in a binary tree </a:t>
            </a:r>
            <a:br>
              <a:rPr lang="en-US" altLang="zh-TW"/>
            </a:br>
            <a:r>
              <a:rPr lang="en-US" altLang="zh-TW"/>
              <a:t>of depth </a:t>
            </a:r>
            <a:r>
              <a:rPr lang="en-US" altLang="zh-TW" i="1">
                <a:solidFill>
                  <a:srgbClr val="003399"/>
                </a:solidFill>
              </a:rPr>
              <a:t>k</a:t>
            </a:r>
            <a:r>
              <a:rPr lang="en-US" altLang="zh-TW"/>
              <a:t> is </a:t>
            </a:r>
            <a:r>
              <a:rPr lang="en-US" altLang="zh-TW">
                <a:solidFill>
                  <a:srgbClr val="CC3300"/>
                </a:solidFill>
              </a:rPr>
              <a:t>2</a:t>
            </a:r>
            <a:r>
              <a:rPr lang="en-US" altLang="zh-TW" i="1" baseline="30000">
                <a:solidFill>
                  <a:srgbClr val="CC3300"/>
                </a:solidFill>
              </a:rPr>
              <a:t>k</a:t>
            </a:r>
            <a:r>
              <a:rPr lang="en-US" altLang="zh-TW">
                <a:solidFill>
                  <a:srgbClr val="CC3300"/>
                </a:solidFill>
              </a:rPr>
              <a:t>-1</a:t>
            </a:r>
            <a:r>
              <a:rPr lang="en-US" altLang="zh-TW"/>
              <a:t>, </a:t>
            </a:r>
            <a:r>
              <a:rPr lang="en-US" altLang="zh-TW" i="1"/>
              <a:t>k</a:t>
            </a:r>
            <a:r>
              <a:rPr lang="en-US" altLang="zh-TW"/>
              <a:t> </a:t>
            </a:r>
            <a:r>
              <a:rPr lang="zh-TW" altLang="en-US"/>
              <a:t>≥</a:t>
            </a:r>
            <a:r>
              <a:rPr lang="en-US" altLang="zh-TW"/>
              <a:t> 1.</a:t>
            </a:r>
          </a:p>
        </p:txBody>
      </p:sp>
      <p:sp>
        <p:nvSpPr>
          <p:cNvPr id="34821" name="Text Box 1031">
            <a:extLst>
              <a:ext uri="{FF2B5EF4-FFF2-40B4-BE49-F238E27FC236}">
                <a16:creationId xmlns:a16="http://schemas.microsoft.com/office/drawing/2014/main" id="{787E72AE-32C4-474D-9B5A-7A4819E005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9538" y="2670175"/>
            <a:ext cx="3579812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b="1">
                <a:solidFill>
                  <a:srgbClr val="CC3300"/>
                </a:solidFill>
              </a:rPr>
              <a:t>Prove by induction.</a:t>
            </a:r>
            <a:br>
              <a:rPr lang="en-US" altLang="zh-TW" b="1">
                <a:solidFill>
                  <a:srgbClr val="CC3300"/>
                </a:solidFill>
              </a:rPr>
            </a:br>
            <a:endParaRPr lang="en-US" altLang="zh-TW" b="1">
              <a:solidFill>
                <a:srgbClr val="CC3300"/>
              </a:solidFill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TW" b="1">
              <a:solidFill>
                <a:srgbClr val="CC3300"/>
              </a:solidFill>
            </a:endParaRPr>
          </a:p>
        </p:txBody>
      </p:sp>
      <p:graphicFrame>
        <p:nvGraphicFramePr>
          <p:cNvPr id="34822" name="Object 1032">
            <a:extLst>
              <a:ext uri="{FF2B5EF4-FFF2-40B4-BE49-F238E27FC236}">
                <a16:creationId xmlns:a16="http://schemas.microsoft.com/office/drawing/2014/main" id="{BF1CA7CF-DB49-0447-B6F2-F60F407889A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33750" y="5073650"/>
          <a:ext cx="2209800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13" name="方程式" r:id="rId3" imgW="50901600" imgH="19900900" progId="Equation.2">
                  <p:embed/>
                </p:oleObj>
              </mc:Choice>
              <mc:Fallback>
                <p:oleObj name="方程式" r:id="rId3" imgW="50901600" imgH="19900900" progId="Equation.2">
                  <p:embed/>
                  <p:pic>
                    <p:nvPicPr>
                      <p:cNvPr id="0" name="Object 10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3750" y="5073650"/>
                        <a:ext cx="2209800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頁尾版面配置區 2">
            <a:extLst>
              <a:ext uri="{FF2B5EF4-FFF2-40B4-BE49-F238E27FC236}">
                <a16:creationId xmlns:a16="http://schemas.microsoft.com/office/drawing/2014/main" id="{D99E8CD2-3EF5-F84E-BEA7-46C53E1AE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35842" name="投影片編號版面配置區 3">
            <a:extLst>
              <a:ext uri="{FF2B5EF4-FFF2-40B4-BE49-F238E27FC236}">
                <a16:creationId xmlns:a16="http://schemas.microsoft.com/office/drawing/2014/main" id="{98688C33-E278-1644-B943-14F62885C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CED0CEF1-F1A8-9246-A2D6-86615C485D49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28</a:t>
            </a:fld>
            <a:endParaRPr lang="en-US" altLang="zh-TW" sz="1400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D256D902-85BF-A24F-9A4A-968E520BA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" y="152400"/>
            <a:ext cx="86296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3600">
                <a:solidFill>
                  <a:schemeClr val="tx2"/>
                </a:solidFill>
              </a:rPr>
              <a:t>Relations between Number of</a:t>
            </a:r>
            <a:br>
              <a:rPr lang="en-US" altLang="zh-TW" sz="3600">
                <a:solidFill>
                  <a:schemeClr val="tx2"/>
                </a:solidFill>
              </a:rPr>
            </a:br>
            <a:r>
              <a:rPr lang="en-US" altLang="zh-TW" sz="3600">
                <a:solidFill>
                  <a:schemeClr val="tx2"/>
                </a:solidFill>
              </a:rPr>
              <a:t>Leaf Nodes and Nodes of Degree 2</a:t>
            </a:r>
            <a:endParaRPr lang="en-US" altLang="zh-TW" sz="4000">
              <a:solidFill>
                <a:schemeClr val="tx2"/>
              </a:solidFill>
            </a:endParaRPr>
          </a:p>
        </p:txBody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E1767241-DB30-B94B-819B-0AACBDCD2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3" y="1433513"/>
            <a:ext cx="9144000" cy="485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Monotype Sorts" pitchFamily="2" charset="2"/>
              <a:buNone/>
            </a:pPr>
            <a:r>
              <a:rPr lang="en-US" altLang="zh-TW" sz="2800" b="1" i="1" dirty="0"/>
              <a:t>Lemma  5.3.</a:t>
            </a:r>
            <a:r>
              <a:rPr lang="en-US" altLang="zh-TW" sz="2800" i="1" dirty="0"/>
              <a:t> For any nonempty binary tree, T, if </a:t>
            </a:r>
            <a:r>
              <a:rPr lang="en-US" altLang="zh-TW" sz="2800" i="1" dirty="0">
                <a:solidFill>
                  <a:srgbClr val="003399"/>
                </a:solidFill>
              </a:rPr>
              <a:t>n</a:t>
            </a:r>
            <a:r>
              <a:rPr lang="en-US" altLang="zh-TW" sz="2800" i="1" baseline="-25000" dirty="0">
                <a:solidFill>
                  <a:srgbClr val="003399"/>
                </a:solidFill>
              </a:rPr>
              <a:t>0</a:t>
            </a:r>
            <a:r>
              <a:rPr lang="en-US" altLang="zh-TW" sz="2800" i="1" dirty="0"/>
              <a:t> is the </a:t>
            </a:r>
            <a:br>
              <a:rPr lang="en-US" altLang="zh-TW" sz="2800" i="1" dirty="0"/>
            </a:br>
            <a:r>
              <a:rPr lang="en-US" altLang="zh-TW" sz="2800" i="1" dirty="0"/>
              <a:t>number of leaf nodes and </a:t>
            </a:r>
            <a:r>
              <a:rPr lang="en-US" altLang="zh-TW" sz="2800" i="1" dirty="0">
                <a:solidFill>
                  <a:srgbClr val="003399"/>
                </a:solidFill>
              </a:rPr>
              <a:t>n</a:t>
            </a:r>
            <a:r>
              <a:rPr lang="en-US" altLang="zh-TW" sz="2800" i="1" baseline="-25000" dirty="0">
                <a:solidFill>
                  <a:srgbClr val="003399"/>
                </a:solidFill>
              </a:rPr>
              <a:t>2</a:t>
            </a:r>
            <a:r>
              <a:rPr lang="en-US" altLang="zh-TW" sz="2800" i="1" dirty="0"/>
              <a:t> the number of nodes </a:t>
            </a:r>
            <a:br>
              <a:rPr lang="en-US" altLang="zh-TW" sz="2800" i="1" dirty="0"/>
            </a:br>
            <a:r>
              <a:rPr lang="en-US" altLang="zh-TW" sz="2800" i="1" dirty="0"/>
              <a:t>of degree 2, then </a:t>
            </a:r>
            <a:r>
              <a:rPr lang="en-US" altLang="zh-TW" sz="2800" i="1" dirty="0">
                <a:solidFill>
                  <a:srgbClr val="CC3300"/>
                </a:solidFill>
              </a:rPr>
              <a:t>n</a:t>
            </a:r>
            <a:r>
              <a:rPr lang="en-US" altLang="zh-TW" sz="2800" i="1" baseline="-25000" dirty="0">
                <a:solidFill>
                  <a:srgbClr val="CC3300"/>
                </a:solidFill>
              </a:rPr>
              <a:t>0</a:t>
            </a:r>
            <a:r>
              <a:rPr lang="en-US" altLang="zh-TW" sz="2800" i="1" dirty="0">
                <a:solidFill>
                  <a:srgbClr val="CC3300"/>
                </a:solidFill>
              </a:rPr>
              <a:t>=n</a:t>
            </a:r>
            <a:r>
              <a:rPr lang="en-US" altLang="zh-TW" sz="2800" i="1" baseline="-25000" dirty="0">
                <a:solidFill>
                  <a:srgbClr val="CC3300"/>
                </a:solidFill>
              </a:rPr>
              <a:t>2</a:t>
            </a:r>
            <a:r>
              <a:rPr lang="en-US" altLang="zh-TW" sz="2800" i="1" dirty="0">
                <a:solidFill>
                  <a:srgbClr val="CC3300"/>
                </a:solidFill>
              </a:rPr>
              <a:t>+1</a:t>
            </a:r>
            <a:endParaRPr lang="en-US" altLang="zh-TW" sz="2800" dirty="0"/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dirty="0"/>
              <a:t> </a:t>
            </a:r>
            <a:r>
              <a:rPr lang="en-US" altLang="zh-TW" sz="2800" dirty="0">
                <a:solidFill>
                  <a:srgbClr val="006600"/>
                </a:solidFill>
              </a:rPr>
              <a:t>Proof:</a:t>
            </a:r>
            <a:endParaRPr lang="en-US" altLang="zh-TW" sz="2800" dirty="0"/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dirty="0"/>
              <a:t>    Let </a:t>
            </a:r>
            <a:r>
              <a:rPr lang="en-US" altLang="zh-TW" sz="2800" i="1" dirty="0"/>
              <a:t>n</a:t>
            </a:r>
            <a:r>
              <a:rPr lang="en-US" altLang="zh-TW" sz="2800" dirty="0"/>
              <a:t> and </a:t>
            </a:r>
            <a:r>
              <a:rPr lang="en-US" altLang="zh-TW" sz="2800" i="1" dirty="0"/>
              <a:t>B</a:t>
            </a:r>
            <a:r>
              <a:rPr lang="en-US" altLang="zh-TW" sz="2800" dirty="0"/>
              <a:t> denote the total number of nodes &amp;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dirty="0"/>
              <a:t>    branches (edges) in </a:t>
            </a:r>
            <a:r>
              <a:rPr lang="en-US" altLang="zh-TW" sz="2800" i="1" dirty="0"/>
              <a:t>T</a:t>
            </a:r>
            <a:r>
              <a:rPr lang="en-US" altLang="zh-TW" sz="2800" dirty="0"/>
              <a:t>.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dirty="0"/>
              <a:t>    Let </a:t>
            </a:r>
            <a:r>
              <a:rPr lang="en-US" altLang="zh-TW" sz="2800" i="1" dirty="0"/>
              <a:t>n</a:t>
            </a:r>
            <a:r>
              <a:rPr lang="en-US" altLang="zh-TW" sz="2800" baseline="-25000" dirty="0"/>
              <a:t>0</a:t>
            </a:r>
            <a:r>
              <a:rPr lang="en-US" altLang="zh-TW" sz="2800" dirty="0"/>
              <a:t>, </a:t>
            </a:r>
            <a:r>
              <a:rPr lang="en-US" altLang="zh-TW" sz="2800" i="1" dirty="0"/>
              <a:t>n</a:t>
            </a:r>
            <a:r>
              <a:rPr lang="en-US" altLang="zh-TW" sz="2800" baseline="-25000" dirty="0"/>
              <a:t>1</a:t>
            </a:r>
            <a:r>
              <a:rPr lang="en-US" altLang="zh-TW" sz="2800" dirty="0"/>
              <a:t>, </a:t>
            </a:r>
            <a:r>
              <a:rPr lang="en-US" altLang="zh-TW" sz="2800" i="1" dirty="0"/>
              <a:t>n</a:t>
            </a:r>
            <a:r>
              <a:rPr lang="en-US" altLang="zh-TW" sz="2800" baseline="-25000" dirty="0"/>
              <a:t>2</a:t>
            </a:r>
            <a:r>
              <a:rPr lang="en-US" altLang="zh-TW" sz="2800" dirty="0"/>
              <a:t> represent the nodes with no children, 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dirty="0"/>
              <a:t>    single child, and two children respectively.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zh-TW" altLang="en-US" sz="2800" i="1" dirty="0"/>
              <a:t>    </a:t>
            </a:r>
            <a:r>
              <a:rPr lang="en-US" altLang="zh-TW" sz="2800" i="1" dirty="0"/>
              <a:t>B=n</a:t>
            </a:r>
            <a:r>
              <a:rPr lang="en-US" altLang="zh-TW" sz="2800" dirty="0"/>
              <a:t>-1,  </a:t>
            </a:r>
            <a:r>
              <a:rPr lang="en-US" altLang="zh-TW" sz="2800" i="1" dirty="0"/>
              <a:t>B</a:t>
            </a:r>
            <a:r>
              <a:rPr lang="en-US" altLang="zh-TW" sz="2800" dirty="0"/>
              <a:t>=</a:t>
            </a:r>
            <a:r>
              <a:rPr lang="en-US" altLang="zh-TW" sz="2800" i="1" dirty="0"/>
              <a:t>n</a:t>
            </a:r>
            <a:r>
              <a:rPr lang="en-US" altLang="zh-TW" sz="2800" baseline="-25000" dirty="0"/>
              <a:t>1</a:t>
            </a:r>
            <a:r>
              <a:rPr lang="en-US" altLang="zh-TW" sz="2800" dirty="0"/>
              <a:t>+2</a:t>
            </a:r>
            <a:r>
              <a:rPr lang="en-US" altLang="zh-TW" sz="2800" i="1" dirty="0"/>
              <a:t>n</a:t>
            </a:r>
            <a:r>
              <a:rPr lang="en-US" altLang="zh-TW" sz="2800" baseline="-25000" dirty="0"/>
              <a:t>2</a:t>
            </a:r>
            <a:r>
              <a:rPr lang="en-US" altLang="zh-TW" sz="2800" dirty="0"/>
              <a:t> </a:t>
            </a:r>
            <a:r>
              <a:rPr lang="en-US" altLang="zh-TW" sz="2800" dirty="0">
                <a:sym typeface="Wingdings" pitchFamily="2" charset="2"/>
              </a:rPr>
              <a:t></a:t>
            </a:r>
            <a:r>
              <a:rPr lang="en-US" altLang="zh-TW" sz="2800" dirty="0"/>
              <a:t> </a:t>
            </a:r>
            <a:r>
              <a:rPr lang="en-US" altLang="zh-TW" sz="2800" i="1" dirty="0"/>
              <a:t>n</a:t>
            </a:r>
            <a:r>
              <a:rPr lang="en-US" altLang="zh-TW" sz="2800" baseline="-25000" dirty="0"/>
              <a:t>1</a:t>
            </a:r>
            <a:r>
              <a:rPr lang="en-US" altLang="zh-TW" sz="2800" dirty="0"/>
              <a:t>+2</a:t>
            </a:r>
            <a:r>
              <a:rPr lang="en-US" altLang="zh-TW" sz="2800" i="1" dirty="0"/>
              <a:t>n</a:t>
            </a:r>
            <a:r>
              <a:rPr lang="en-US" altLang="zh-TW" sz="2800" baseline="-25000" dirty="0"/>
              <a:t>2</a:t>
            </a:r>
            <a:r>
              <a:rPr lang="en-US" altLang="zh-TW" sz="2800" dirty="0"/>
              <a:t>+1= </a:t>
            </a:r>
            <a:r>
              <a:rPr lang="en-US" altLang="zh-TW" sz="2800" i="1" dirty="0"/>
              <a:t>n</a:t>
            </a:r>
            <a:r>
              <a:rPr lang="en-US" altLang="zh-TW" sz="2800" dirty="0"/>
              <a:t>,</a:t>
            </a:r>
          </a:p>
          <a:p>
            <a:pPr eaLnBrk="1" hangingPunct="1">
              <a:lnSpc>
                <a:spcPct val="70000"/>
              </a:lnSpc>
              <a:buNone/>
            </a:pPr>
            <a:r>
              <a:rPr lang="en-US" altLang="zh-TW" sz="2800" i="1" dirty="0"/>
              <a:t>    n</a:t>
            </a:r>
            <a:r>
              <a:rPr lang="zh-TW" altLang="en-US" sz="2800" i="1" dirty="0"/>
              <a:t> </a:t>
            </a:r>
            <a:r>
              <a:rPr lang="en-US" altLang="zh-TW" sz="2800" dirty="0"/>
              <a:t>=</a:t>
            </a:r>
            <a:r>
              <a:rPr lang="zh-TW" altLang="en-US" sz="2800" i="1" dirty="0"/>
              <a:t> </a:t>
            </a:r>
            <a:r>
              <a:rPr lang="en-US" altLang="zh-TW" sz="2800" i="1" dirty="0"/>
              <a:t>n</a:t>
            </a:r>
            <a:r>
              <a:rPr lang="en-US" altLang="zh-TW" sz="2800" baseline="-25000" dirty="0"/>
              <a:t>0</a:t>
            </a:r>
            <a:r>
              <a:rPr lang="en-US" altLang="zh-TW" sz="2800" dirty="0"/>
              <a:t>+</a:t>
            </a:r>
            <a:r>
              <a:rPr lang="en-US" altLang="zh-TW" sz="2800" i="1" dirty="0"/>
              <a:t>n</a:t>
            </a:r>
            <a:r>
              <a:rPr lang="en-US" altLang="zh-TW" sz="2800" baseline="-25000" dirty="0"/>
              <a:t>1</a:t>
            </a:r>
            <a:r>
              <a:rPr lang="en-US" altLang="zh-TW" sz="2800" dirty="0"/>
              <a:t>+</a:t>
            </a:r>
            <a:r>
              <a:rPr lang="en-US" altLang="zh-TW" sz="2800" i="1" dirty="0"/>
              <a:t>n</a:t>
            </a:r>
            <a:r>
              <a:rPr lang="en-US" altLang="zh-TW" sz="2800" baseline="-25000" dirty="0"/>
              <a:t>2 </a:t>
            </a:r>
            <a:r>
              <a:rPr lang="en-US" altLang="zh-TW" sz="2800" i="1" dirty="0"/>
              <a:t>= n</a:t>
            </a:r>
            <a:r>
              <a:rPr lang="en-US" altLang="zh-TW" sz="2800" baseline="-25000" dirty="0"/>
              <a:t>1</a:t>
            </a:r>
            <a:r>
              <a:rPr lang="en-US" altLang="zh-TW" sz="2800" dirty="0"/>
              <a:t>+2</a:t>
            </a:r>
            <a:r>
              <a:rPr lang="en-US" altLang="zh-TW" sz="2800" i="1" dirty="0"/>
              <a:t>n</a:t>
            </a:r>
            <a:r>
              <a:rPr lang="en-US" altLang="zh-TW" sz="2800" baseline="-25000" dirty="0"/>
              <a:t>2</a:t>
            </a:r>
            <a:r>
              <a:rPr lang="en-US" altLang="zh-TW" sz="2800" dirty="0"/>
              <a:t>+1</a:t>
            </a:r>
            <a:r>
              <a:rPr lang="en-US" altLang="zh-TW" sz="2800" dirty="0">
                <a:sym typeface="Wingdings" pitchFamily="2" charset="2"/>
              </a:rPr>
              <a:t></a:t>
            </a:r>
            <a:r>
              <a:rPr lang="en-US" altLang="zh-TW" sz="2800" dirty="0"/>
              <a:t> </a:t>
            </a:r>
            <a:r>
              <a:rPr lang="en-US" altLang="zh-TW" sz="2800" i="1" dirty="0">
                <a:solidFill>
                  <a:srgbClr val="CC3300"/>
                </a:solidFill>
              </a:rPr>
              <a:t>n</a:t>
            </a:r>
            <a:r>
              <a:rPr lang="en-US" altLang="zh-TW" sz="2800" baseline="-25000" dirty="0">
                <a:solidFill>
                  <a:srgbClr val="CC3300"/>
                </a:solidFill>
              </a:rPr>
              <a:t>0</a:t>
            </a:r>
            <a:r>
              <a:rPr lang="en-US" altLang="zh-TW" sz="2800" dirty="0">
                <a:solidFill>
                  <a:srgbClr val="CC3300"/>
                </a:solidFill>
              </a:rPr>
              <a:t>=</a:t>
            </a:r>
            <a:r>
              <a:rPr lang="en-US" altLang="zh-TW" sz="2800" i="1" dirty="0">
                <a:solidFill>
                  <a:srgbClr val="CC3300"/>
                </a:solidFill>
              </a:rPr>
              <a:t>n</a:t>
            </a:r>
            <a:r>
              <a:rPr lang="en-US" altLang="zh-TW" sz="2800" baseline="-25000" dirty="0">
                <a:solidFill>
                  <a:srgbClr val="CC3300"/>
                </a:solidFill>
              </a:rPr>
              <a:t>2</a:t>
            </a:r>
            <a:r>
              <a:rPr lang="en-US" altLang="zh-TW" sz="2800" dirty="0">
                <a:solidFill>
                  <a:srgbClr val="CC3300"/>
                </a:solidFill>
              </a:rPr>
              <a:t>+1</a:t>
            </a:r>
            <a:endParaRPr lang="en-US" altLang="zh-TW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頁尾版面配置區 2">
            <a:extLst>
              <a:ext uri="{FF2B5EF4-FFF2-40B4-BE49-F238E27FC236}">
                <a16:creationId xmlns:a16="http://schemas.microsoft.com/office/drawing/2014/main" id="{0247B748-15C8-6E49-9538-E4CE14F72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36866" name="投影片編號版面配置區 3">
            <a:extLst>
              <a:ext uri="{FF2B5EF4-FFF2-40B4-BE49-F238E27FC236}">
                <a16:creationId xmlns:a16="http://schemas.microsoft.com/office/drawing/2014/main" id="{873AB04C-3D04-F64A-8200-90857D0E9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E2175FCE-6BD0-D44F-A289-3F1843D8F2CB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29</a:t>
            </a:fld>
            <a:endParaRPr lang="en-US" altLang="zh-TW" sz="1400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050DE69D-D1F0-C745-8CB1-8E341D6D0E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Full BinTree and Complete BinTree</a:t>
            </a:r>
          </a:p>
        </p:txBody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72C446AF-2856-6E44-AD6C-920524F90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175" y="1058863"/>
            <a:ext cx="9163050" cy="2281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dirty="0"/>
              <a:t>A full binary tree of depth </a:t>
            </a:r>
            <a:r>
              <a:rPr lang="en-US" altLang="zh-TW" i="1" dirty="0"/>
              <a:t>k</a:t>
            </a:r>
            <a:r>
              <a:rPr lang="en-US" altLang="zh-TW" dirty="0"/>
              <a:t> is a binary tree of </a:t>
            </a:r>
            <a:br>
              <a:rPr lang="en-US" altLang="zh-TW" dirty="0"/>
            </a:br>
            <a:r>
              <a:rPr lang="en-US" altLang="zh-TW" dirty="0"/>
              <a:t>depth </a:t>
            </a:r>
            <a:r>
              <a:rPr lang="en-US" altLang="zh-TW" i="1" dirty="0"/>
              <a:t>k</a:t>
            </a:r>
            <a:r>
              <a:rPr lang="en-US" altLang="zh-TW" dirty="0"/>
              <a:t> having 2</a:t>
            </a:r>
            <a:r>
              <a:rPr lang="en-US" altLang="zh-TW" baseline="30000" dirty="0"/>
              <a:t>k</a:t>
            </a:r>
            <a:r>
              <a:rPr lang="en-US" altLang="zh-TW" dirty="0"/>
              <a:t>-1 nodes, </a:t>
            </a:r>
            <a:r>
              <a:rPr lang="en-US" altLang="zh-TW" i="1" dirty="0"/>
              <a:t>k </a:t>
            </a:r>
            <a:r>
              <a:rPr lang="en-US" altLang="zh-TW" dirty="0"/>
              <a:t>&gt;= 0.</a:t>
            </a:r>
          </a:p>
          <a:p>
            <a:pPr eaLnBrk="1" hangingPunct="1"/>
            <a:r>
              <a:rPr lang="en-US" altLang="zh-TW" dirty="0"/>
              <a:t>A binary tree with </a:t>
            </a:r>
            <a:r>
              <a:rPr lang="en-US" altLang="zh-TW" i="1" dirty="0"/>
              <a:t>n</a:t>
            </a:r>
            <a:r>
              <a:rPr lang="en-US" altLang="zh-TW" dirty="0"/>
              <a:t> nodes and depth </a:t>
            </a:r>
            <a:r>
              <a:rPr lang="en-US" altLang="zh-TW" i="1" dirty="0"/>
              <a:t>k</a:t>
            </a:r>
            <a:r>
              <a:rPr lang="en-US" altLang="zh-TW" dirty="0"/>
              <a:t> is </a:t>
            </a:r>
            <a:br>
              <a:rPr lang="en-US" altLang="zh-TW" dirty="0"/>
            </a:br>
            <a:r>
              <a:rPr lang="en-US" altLang="zh-TW" dirty="0"/>
              <a:t>complete </a:t>
            </a:r>
            <a:r>
              <a:rPr lang="en-US" altLang="zh-TW" i="1" dirty="0" err="1"/>
              <a:t>iff</a:t>
            </a:r>
            <a:r>
              <a:rPr lang="en-US" altLang="zh-TW" dirty="0"/>
              <a:t> its nodes correspond to the nodes numbered from 1 to </a:t>
            </a:r>
            <a:r>
              <a:rPr lang="en-US" altLang="zh-TW" i="1" dirty="0"/>
              <a:t>n</a:t>
            </a:r>
            <a:r>
              <a:rPr lang="en-US" altLang="zh-TW" dirty="0"/>
              <a:t> in the full binary tree of </a:t>
            </a:r>
            <a:br>
              <a:rPr lang="en-US" altLang="zh-TW" dirty="0"/>
            </a:br>
            <a:r>
              <a:rPr lang="en-US" altLang="zh-TW" dirty="0"/>
              <a:t>depth </a:t>
            </a:r>
            <a:r>
              <a:rPr lang="en-US" altLang="zh-TW" i="1" dirty="0"/>
              <a:t>k</a:t>
            </a:r>
            <a:r>
              <a:rPr lang="en-US" altLang="zh-TW" dirty="0"/>
              <a:t>.</a:t>
            </a:r>
          </a:p>
        </p:txBody>
      </p:sp>
      <p:grpSp>
        <p:nvGrpSpPr>
          <p:cNvPr id="36869" name="群組 4">
            <a:extLst>
              <a:ext uri="{FF2B5EF4-FFF2-40B4-BE49-F238E27FC236}">
                <a16:creationId xmlns:a16="http://schemas.microsoft.com/office/drawing/2014/main" id="{BD1242E1-5DA4-EF4A-BB35-A51F2150C5D2}"/>
              </a:ext>
            </a:extLst>
          </p:cNvPr>
          <p:cNvGrpSpPr>
            <a:grpSpLocks/>
          </p:cNvGrpSpPr>
          <p:nvPr/>
        </p:nvGrpSpPr>
        <p:grpSpPr bwMode="auto">
          <a:xfrm>
            <a:off x="3336925" y="3876675"/>
            <a:ext cx="2019300" cy="838200"/>
            <a:chOff x="3829050" y="3905250"/>
            <a:chExt cx="2019300" cy="838200"/>
          </a:xfrm>
        </p:grpSpPr>
        <p:sp>
          <p:nvSpPr>
            <p:cNvPr id="36944" name="Text Box 75">
              <a:extLst>
                <a:ext uri="{FF2B5EF4-FFF2-40B4-BE49-F238E27FC236}">
                  <a16:creationId xmlns:a16="http://schemas.microsoft.com/office/drawing/2014/main" id="{FC0C1845-3DB8-E740-9214-2673572936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2225" y="3905250"/>
              <a:ext cx="2012950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TW" altLang="en-US" sz="2400" b="1">
                  <a:solidFill>
                    <a:srgbClr val="CC3300"/>
                  </a:solidFill>
                  <a:ea typeface="標楷體" panose="02010601000101010101" pitchFamily="2" charset="-120"/>
                </a:rPr>
                <a:t>由上至下，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TW" altLang="en-US" sz="2400" b="1">
                  <a:solidFill>
                    <a:srgbClr val="CC3300"/>
                  </a:solidFill>
                  <a:ea typeface="標楷體" panose="02010601000101010101" pitchFamily="2" charset="-120"/>
                </a:rPr>
                <a:t>由左至右編號</a:t>
              </a:r>
              <a:endParaRPr lang="zh-TW" altLang="en-US" b="1">
                <a:solidFill>
                  <a:srgbClr val="CC3300"/>
                </a:solidFill>
                <a:ea typeface="標楷體" panose="02010601000101010101" pitchFamily="2" charset="-120"/>
              </a:endParaRPr>
            </a:p>
          </p:txBody>
        </p:sp>
        <p:sp>
          <p:nvSpPr>
            <p:cNvPr id="36945" name="Rectangle 77">
              <a:extLst>
                <a:ext uri="{FF2B5EF4-FFF2-40B4-BE49-F238E27FC236}">
                  <a16:creationId xmlns:a16="http://schemas.microsoft.com/office/drawing/2014/main" id="{C0201944-1396-7840-BEF6-BD875463D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9050" y="3905250"/>
              <a:ext cx="2019300" cy="838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</p:grpSp>
      <p:grpSp>
        <p:nvGrpSpPr>
          <p:cNvPr id="36870" name="群組 2">
            <a:extLst>
              <a:ext uri="{FF2B5EF4-FFF2-40B4-BE49-F238E27FC236}">
                <a16:creationId xmlns:a16="http://schemas.microsoft.com/office/drawing/2014/main" id="{7BB233C0-1D65-104D-8320-B35E92142EAF}"/>
              </a:ext>
            </a:extLst>
          </p:cNvPr>
          <p:cNvGrpSpPr>
            <a:grpSpLocks/>
          </p:cNvGrpSpPr>
          <p:nvPr/>
        </p:nvGrpSpPr>
        <p:grpSpPr bwMode="auto">
          <a:xfrm>
            <a:off x="4845050" y="4162425"/>
            <a:ext cx="3609975" cy="2606675"/>
            <a:chOff x="5534025" y="4090988"/>
            <a:chExt cx="3609975" cy="2606675"/>
          </a:xfrm>
        </p:grpSpPr>
        <p:sp>
          <p:nvSpPr>
            <p:cNvPr id="36899" name="Oval 31">
              <a:extLst>
                <a:ext uri="{FF2B5EF4-FFF2-40B4-BE49-F238E27FC236}">
                  <a16:creationId xmlns:a16="http://schemas.microsoft.com/office/drawing/2014/main" id="{B42336F1-EBBA-AE46-918D-D10BFC64D7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2163" y="4102100"/>
              <a:ext cx="357187" cy="29845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6900" name="Rectangle 32">
              <a:extLst>
                <a:ext uri="{FF2B5EF4-FFF2-40B4-BE49-F238E27FC236}">
                  <a16:creationId xmlns:a16="http://schemas.microsoft.com/office/drawing/2014/main" id="{805E27D3-67B7-7B40-A0EE-52AD2EC67C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9625" y="4090988"/>
              <a:ext cx="3492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/>
                <a:t>A</a:t>
              </a:r>
            </a:p>
          </p:txBody>
        </p:sp>
        <p:sp>
          <p:nvSpPr>
            <p:cNvPr id="36901" name="Oval 33">
              <a:extLst>
                <a:ext uri="{FF2B5EF4-FFF2-40B4-BE49-F238E27FC236}">
                  <a16:creationId xmlns:a16="http://schemas.microsoft.com/office/drawing/2014/main" id="{258BADDD-7516-7541-9619-DE36BC2463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738" y="4678363"/>
              <a:ext cx="357187" cy="29845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6902" name="Rectangle 34">
              <a:extLst>
                <a:ext uri="{FF2B5EF4-FFF2-40B4-BE49-F238E27FC236}">
                  <a16:creationId xmlns:a16="http://schemas.microsoft.com/office/drawing/2014/main" id="{73B8F91A-CF80-1745-B0B3-B5607EBD4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9663" y="4684713"/>
              <a:ext cx="3365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/>
                <a:t>B</a:t>
              </a:r>
            </a:p>
          </p:txBody>
        </p:sp>
        <p:sp>
          <p:nvSpPr>
            <p:cNvPr id="36903" name="Line 35">
              <a:extLst>
                <a:ext uri="{FF2B5EF4-FFF2-40B4-BE49-F238E27FC236}">
                  <a16:creationId xmlns:a16="http://schemas.microsoft.com/office/drawing/2014/main" id="{AA0CCC1D-CB18-F64E-A174-460E51A2C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335713" y="4349750"/>
              <a:ext cx="817562" cy="3397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904" name="Oval 36">
              <a:extLst>
                <a:ext uri="{FF2B5EF4-FFF2-40B4-BE49-F238E27FC236}">
                  <a16:creationId xmlns:a16="http://schemas.microsoft.com/office/drawing/2014/main" id="{2D547392-0902-EE4D-A405-FFFDA786D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2763" y="4695825"/>
              <a:ext cx="355600" cy="29845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6905" name="Rectangle 37">
              <a:extLst>
                <a:ext uri="{FF2B5EF4-FFF2-40B4-BE49-F238E27FC236}">
                  <a16:creationId xmlns:a16="http://schemas.microsoft.com/office/drawing/2014/main" id="{D3075722-A95B-F848-A510-9ED8022697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7688" y="4702175"/>
              <a:ext cx="3365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/>
                <a:t>C</a:t>
              </a:r>
            </a:p>
          </p:txBody>
        </p:sp>
        <p:sp>
          <p:nvSpPr>
            <p:cNvPr id="36906" name="Oval 38">
              <a:extLst>
                <a:ext uri="{FF2B5EF4-FFF2-40B4-BE49-F238E27FC236}">
                  <a16:creationId xmlns:a16="http://schemas.microsoft.com/office/drawing/2014/main" id="{BC136AC3-E53F-0D4D-9EB6-1239C44BAA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20113" y="5305425"/>
              <a:ext cx="357187" cy="29845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6907" name="Rectangle 39">
              <a:extLst>
                <a:ext uri="{FF2B5EF4-FFF2-40B4-BE49-F238E27FC236}">
                  <a16:creationId xmlns:a16="http://schemas.microsoft.com/office/drawing/2014/main" id="{DB04CB7F-1792-BD4E-BF0F-9E003D5976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0913" y="5311775"/>
              <a:ext cx="3492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/>
                <a:t>G</a:t>
              </a:r>
            </a:p>
          </p:txBody>
        </p:sp>
        <p:sp>
          <p:nvSpPr>
            <p:cNvPr id="36908" name="Line 40">
              <a:extLst>
                <a:ext uri="{FF2B5EF4-FFF2-40B4-BE49-F238E27FC236}">
                  <a16:creationId xmlns:a16="http://schemas.microsoft.com/office/drawing/2014/main" id="{C7C45E90-71C7-154E-8177-71905218A3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47088" y="4959350"/>
              <a:ext cx="271462" cy="3413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909" name="Oval 41">
              <a:extLst>
                <a:ext uri="{FF2B5EF4-FFF2-40B4-BE49-F238E27FC236}">
                  <a16:creationId xmlns:a16="http://schemas.microsoft.com/office/drawing/2014/main" id="{8E5B5A39-BD0A-2040-BC44-DFD48E9F3B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6225" y="5297488"/>
              <a:ext cx="355600" cy="29845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6910" name="Rectangle 42">
              <a:extLst>
                <a:ext uri="{FF2B5EF4-FFF2-40B4-BE49-F238E27FC236}">
                  <a16:creationId xmlns:a16="http://schemas.microsoft.com/office/drawing/2014/main" id="{FFC5A280-DDFB-9E46-958A-63783AF64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9563" y="5319713"/>
              <a:ext cx="3238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/>
                <a:t>E</a:t>
              </a:r>
            </a:p>
          </p:txBody>
        </p:sp>
        <p:sp>
          <p:nvSpPr>
            <p:cNvPr id="36911" name="Oval 43">
              <a:extLst>
                <a:ext uri="{FF2B5EF4-FFF2-40B4-BE49-F238E27FC236}">
                  <a16:creationId xmlns:a16="http://schemas.microsoft.com/office/drawing/2014/main" id="{077F2E8F-15B2-5A4A-8B21-9FB3C52B7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9588" y="5907088"/>
              <a:ext cx="357187" cy="29845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6912" name="Rectangle 44">
              <a:extLst>
                <a:ext uri="{FF2B5EF4-FFF2-40B4-BE49-F238E27FC236}">
                  <a16:creationId xmlns:a16="http://schemas.microsoft.com/office/drawing/2014/main" id="{09EF1002-1BA2-5347-9347-E24FC528DC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2138" y="5930900"/>
              <a:ext cx="3492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/>
                <a:t>K</a:t>
              </a:r>
            </a:p>
          </p:txBody>
        </p:sp>
        <p:sp>
          <p:nvSpPr>
            <p:cNvPr id="36913" name="Line 45">
              <a:extLst>
                <a:ext uri="{FF2B5EF4-FFF2-40B4-BE49-F238E27FC236}">
                  <a16:creationId xmlns:a16="http://schemas.microsoft.com/office/drawing/2014/main" id="{74C81D1A-A7A4-E64C-9A8D-0FD371B8EC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86575" y="5591175"/>
              <a:ext cx="163513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914" name="Oval 46">
              <a:extLst>
                <a:ext uri="{FF2B5EF4-FFF2-40B4-BE49-F238E27FC236}">
                  <a16:creationId xmlns:a16="http://schemas.microsoft.com/office/drawing/2014/main" id="{E360426B-2752-E74A-B822-FD57A94925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1825" y="5321300"/>
              <a:ext cx="357188" cy="29845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6915" name="Rectangle 47">
              <a:extLst>
                <a:ext uri="{FF2B5EF4-FFF2-40B4-BE49-F238E27FC236}">
                  <a16:creationId xmlns:a16="http://schemas.microsoft.com/office/drawing/2014/main" id="{FDD407E0-5426-4041-95A9-2C0BD6387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5163" y="5327650"/>
              <a:ext cx="3492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/>
                <a:t>D</a:t>
              </a:r>
            </a:p>
          </p:txBody>
        </p:sp>
        <p:sp>
          <p:nvSpPr>
            <p:cNvPr id="36916" name="Oval 48">
              <a:extLst>
                <a:ext uri="{FF2B5EF4-FFF2-40B4-BE49-F238E27FC236}">
                  <a16:creationId xmlns:a16="http://schemas.microsoft.com/office/drawing/2014/main" id="{D9617B6C-BDBA-0C40-BFB8-A7F852D8BD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7788" y="5905500"/>
              <a:ext cx="357187" cy="29845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6917" name="Rectangle 49">
              <a:extLst>
                <a:ext uri="{FF2B5EF4-FFF2-40B4-BE49-F238E27FC236}">
                  <a16:creationId xmlns:a16="http://schemas.microsoft.com/office/drawing/2014/main" id="{2A1F76A8-01BA-7F4F-8682-88B5BDB1F3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2713" y="5927725"/>
              <a:ext cx="2730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/>
                <a:t>J</a:t>
              </a:r>
            </a:p>
          </p:txBody>
        </p:sp>
        <p:sp>
          <p:nvSpPr>
            <p:cNvPr id="36918" name="Oval 50">
              <a:extLst>
                <a:ext uri="{FF2B5EF4-FFF2-40B4-BE49-F238E27FC236}">
                  <a16:creationId xmlns:a16="http://schemas.microsoft.com/office/drawing/2014/main" id="{425C2BF5-B0E8-CE47-99EB-3604C0590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7463" y="5286375"/>
              <a:ext cx="355600" cy="30003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6919" name="Rectangle 51">
              <a:extLst>
                <a:ext uri="{FF2B5EF4-FFF2-40B4-BE49-F238E27FC236}">
                  <a16:creationId xmlns:a16="http://schemas.microsoft.com/office/drawing/2014/main" id="{DA642D1A-E421-7E4E-B71C-0F87B3B115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3338" y="5310188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/>
                <a:t>F</a:t>
              </a:r>
            </a:p>
          </p:txBody>
        </p:sp>
        <p:sp>
          <p:nvSpPr>
            <p:cNvPr id="36920" name="Line 52">
              <a:extLst>
                <a:ext uri="{FF2B5EF4-FFF2-40B4-BE49-F238E27FC236}">
                  <a16:creationId xmlns:a16="http://schemas.microsoft.com/office/drawing/2014/main" id="{F481B74A-ABAE-0141-BDBE-71259A3FD5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81925" y="4957763"/>
              <a:ext cx="392113" cy="342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921" name="Line 53">
              <a:extLst>
                <a:ext uri="{FF2B5EF4-FFF2-40B4-BE49-F238E27FC236}">
                  <a16:creationId xmlns:a16="http://schemas.microsoft.com/office/drawing/2014/main" id="{B3EFC665-DFFE-C743-B864-72B219197E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13500" y="4964113"/>
              <a:ext cx="365125" cy="3032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922" name="Line 54">
              <a:extLst>
                <a:ext uri="{FF2B5EF4-FFF2-40B4-BE49-F238E27FC236}">
                  <a16:creationId xmlns:a16="http://schemas.microsoft.com/office/drawing/2014/main" id="{A2170D8B-20D1-454B-9FB9-139CD2866E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59463" y="4972050"/>
              <a:ext cx="374650" cy="3460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923" name="Line 55">
              <a:extLst>
                <a:ext uri="{FF2B5EF4-FFF2-40B4-BE49-F238E27FC236}">
                  <a16:creationId xmlns:a16="http://schemas.microsoft.com/office/drawing/2014/main" id="{0697B1C8-8831-1040-BF61-6958904F72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72250" y="5581650"/>
              <a:ext cx="163513" cy="330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924" name="Line 56">
              <a:extLst>
                <a:ext uri="{FF2B5EF4-FFF2-40B4-BE49-F238E27FC236}">
                  <a16:creationId xmlns:a16="http://schemas.microsoft.com/office/drawing/2014/main" id="{B5A3BD4A-B2ED-6A4C-933C-E4DE9CC661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93000" y="4365625"/>
              <a:ext cx="800100" cy="3238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925" name="Oval 57">
              <a:extLst>
                <a:ext uri="{FF2B5EF4-FFF2-40B4-BE49-F238E27FC236}">
                  <a16:creationId xmlns:a16="http://schemas.microsoft.com/office/drawing/2014/main" id="{47E87B4E-A0D4-D149-8D1D-1E16FC14D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1225" y="5907088"/>
              <a:ext cx="357188" cy="29845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6926" name="Rectangle 58">
              <a:extLst>
                <a:ext uri="{FF2B5EF4-FFF2-40B4-BE49-F238E27FC236}">
                  <a16:creationId xmlns:a16="http://schemas.microsoft.com/office/drawing/2014/main" id="{87AFDEEB-208A-D745-BEB7-C9C2791452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3775" y="5930900"/>
              <a:ext cx="2603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/>
                <a:t>I</a:t>
              </a:r>
            </a:p>
          </p:txBody>
        </p:sp>
        <p:sp>
          <p:nvSpPr>
            <p:cNvPr id="36927" name="Oval 59">
              <a:extLst>
                <a:ext uri="{FF2B5EF4-FFF2-40B4-BE49-F238E27FC236}">
                  <a16:creationId xmlns:a16="http://schemas.microsoft.com/office/drawing/2014/main" id="{2FBEC72D-C669-364A-91BF-2D282CEB7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4025" y="5921375"/>
              <a:ext cx="357188" cy="29845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6928" name="Rectangle 60">
              <a:extLst>
                <a:ext uri="{FF2B5EF4-FFF2-40B4-BE49-F238E27FC236}">
                  <a16:creationId xmlns:a16="http://schemas.microsoft.com/office/drawing/2014/main" id="{CA297672-3CF2-304D-8F1D-ED2FE050E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8950" y="5943600"/>
              <a:ext cx="3492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/>
                <a:t>H</a:t>
              </a:r>
            </a:p>
          </p:txBody>
        </p:sp>
        <p:sp>
          <p:nvSpPr>
            <p:cNvPr id="36929" name="Line 61">
              <a:extLst>
                <a:ext uri="{FF2B5EF4-FFF2-40B4-BE49-F238E27FC236}">
                  <a16:creationId xmlns:a16="http://schemas.microsoft.com/office/drawing/2014/main" id="{904750B0-DDBC-154D-BE33-711F5D05A7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89600" y="5624513"/>
              <a:ext cx="169863" cy="2889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930" name="Line 62">
              <a:extLst>
                <a:ext uri="{FF2B5EF4-FFF2-40B4-BE49-F238E27FC236}">
                  <a16:creationId xmlns:a16="http://schemas.microsoft.com/office/drawing/2014/main" id="{15398332-FDE4-7A45-B02E-32D69BD48F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62650" y="5624513"/>
              <a:ext cx="169863" cy="2555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931" name="Oval 63">
              <a:extLst>
                <a:ext uri="{FF2B5EF4-FFF2-40B4-BE49-F238E27FC236}">
                  <a16:creationId xmlns:a16="http://schemas.microsoft.com/office/drawing/2014/main" id="{88CF6209-EA27-1848-B64C-2D38D2136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63000" y="5889625"/>
              <a:ext cx="357188" cy="29845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6932" name="Rectangle 64">
              <a:extLst>
                <a:ext uri="{FF2B5EF4-FFF2-40B4-BE49-F238E27FC236}">
                  <a16:creationId xmlns:a16="http://schemas.microsoft.com/office/drawing/2014/main" id="{4702BE0E-862C-9744-9EEC-45F48A914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94750" y="5878513"/>
              <a:ext cx="3492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/>
                <a:t>O</a:t>
              </a:r>
            </a:p>
          </p:txBody>
        </p:sp>
        <p:sp>
          <p:nvSpPr>
            <p:cNvPr id="36933" name="Oval 65">
              <a:extLst>
                <a:ext uri="{FF2B5EF4-FFF2-40B4-BE49-F238E27FC236}">
                  <a16:creationId xmlns:a16="http://schemas.microsoft.com/office/drawing/2014/main" id="{42E6908D-7EF0-AE40-92B9-667E40ADF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1200" y="5888038"/>
              <a:ext cx="357188" cy="29845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6934" name="Rectangle 66">
              <a:extLst>
                <a:ext uri="{FF2B5EF4-FFF2-40B4-BE49-F238E27FC236}">
                  <a16:creationId xmlns:a16="http://schemas.microsoft.com/office/drawing/2014/main" id="{EF422F68-E0C5-6F44-AC8D-05B63D0360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7075" y="5875338"/>
              <a:ext cx="3492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/>
                <a:t>N</a:t>
              </a:r>
            </a:p>
          </p:txBody>
        </p:sp>
        <p:sp>
          <p:nvSpPr>
            <p:cNvPr id="36935" name="Oval 67">
              <a:extLst>
                <a:ext uri="{FF2B5EF4-FFF2-40B4-BE49-F238E27FC236}">
                  <a16:creationId xmlns:a16="http://schemas.microsoft.com/office/drawing/2014/main" id="{3B427471-FE79-C941-8EDD-6F4CE2B316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4638" y="5889625"/>
              <a:ext cx="357187" cy="29845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6936" name="Rectangle 68">
              <a:extLst>
                <a:ext uri="{FF2B5EF4-FFF2-40B4-BE49-F238E27FC236}">
                  <a16:creationId xmlns:a16="http://schemas.microsoft.com/office/drawing/2014/main" id="{9A45B697-C953-F441-B6BB-064E8A628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8925" y="5880100"/>
              <a:ext cx="3873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/>
                <a:t>M</a:t>
              </a:r>
            </a:p>
          </p:txBody>
        </p:sp>
        <p:sp>
          <p:nvSpPr>
            <p:cNvPr id="36937" name="Oval 69">
              <a:extLst>
                <a:ext uri="{FF2B5EF4-FFF2-40B4-BE49-F238E27FC236}">
                  <a16:creationId xmlns:a16="http://schemas.microsoft.com/office/drawing/2014/main" id="{518F11EF-F0FC-3645-AF35-9A0C07D47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7438" y="5903913"/>
              <a:ext cx="357187" cy="29845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6938" name="Rectangle 70">
              <a:extLst>
                <a:ext uri="{FF2B5EF4-FFF2-40B4-BE49-F238E27FC236}">
                  <a16:creationId xmlns:a16="http://schemas.microsoft.com/office/drawing/2014/main" id="{A5F22247-2C5B-5849-A8A9-43B013DF3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9825" y="5892800"/>
              <a:ext cx="3238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/>
                <a:t>L</a:t>
              </a:r>
            </a:p>
          </p:txBody>
        </p:sp>
        <p:sp>
          <p:nvSpPr>
            <p:cNvPr id="36939" name="Line 71">
              <a:extLst>
                <a:ext uri="{FF2B5EF4-FFF2-40B4-BE49-F238E27FC236}">
                  <a16:creationId xmlns:a16="http://schemas.microsoft.com/office/drawing/2014/main" id="{C0A2727D-9D64-404F-8AB9-3C4485C2DD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07450" y="5573713"/>
              <a:ext cx="163513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940" name="Line 72">
              <a:extLst>
                <a:ext uri="{FF2B5EF4-FFF2-40B4-BE49-F238E27FC236}">
                  <a16:creationId xmlns:a16="http://schemas.microsoft.com/office/drawing/2014/main" id="{79D93B83-3CB3-9542-878F-B488B38716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93125" y="5564188"/>
              <a:ext cx="163513" cy="330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941" name="Line 73">
              <a:extLst>
                <a:ext uri="{FF2B5EF4-FFF2-40B4-BE49-F238E27FC236}">
                  <a16:creationId xmlns:a16="http://schemas.microsoft.com/office/drawing/2014/main" id="{F61A50DD-B479-BA41-B2CF-FB8E70F3F7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10475" y="5607050"/>
              <a:ext cx="169863" cy="2889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942" name="Line 74">
              <a:extLst>
                <a:ext uri="{FF2B5EF4-FFF2-40B4-BE49-F238E27FC236}">
                  <a16:creationId xmlns:a16="http://schemas.microsoft.com/office/drawing/2014/main" id="{BF6E2050-7AC0-5244-B009-0E91E6DDC0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3525" y="5607050"/>
              <a:ext cx="169863" cy="2555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943" name="Text Box 78">
              <a:extLst>
                <a:ext uri="{FF2B5EF4-FFF2-40B4-BE49-F238E27FC236}">
                  <a16:creationId xmlns:a16="http://schemas.microsoft.com/office/drawing/2014/main" id="{77830A4B-F619-4046-A1AE-B895C1264B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0425" y="6300788"/>
              <a:ext cx="28384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>
                  <a:solidFill>
                    <a:srgbClr val="CC3300"/>
                  </a:solidFill>
                </a:rPr>
                <a:t>Full binary tree of depth 4</a:t>
              </a:r>
            </a:p>
          </p:txBody>
        </p:sp>
      </p:grpSp>
      <p:grpSp>
        <p:nvGrpSpPr>
          <p:cNvPr id="36871" name="群組 3">
            <a:extLst>
              <a:ext uri="{FF2B5EF4-FFF2-40B4-BE49-F238E27FC236}">
                <a16:creationId xmlns:a16="http://schemas.microsoft.com/office/drawing/2014/main" id="{05264553-4990-8443-A5A1-3D73E7C8FBAB}"/>
              </a:ext>
            </a:extLst>
          </p:cNvPr>
          <p:cNvGrpSpPr>
            <a:grpSpLocks/>
          </p:cNvGrpSpPr>
          <p:nvPr/>
        </p:nvGrpSpPr>
        <p:grpSpPr bwMode="auto">
          <a:xfrm>
            <a:off x="776288" y="4256088"/>
            <a:ext cx="2625725" cy="2528887"/>
            <a:chOff x="1343025" y="4092575"/>
            <a:chExt cx="2625725" cy="2528888"/>
          </a:xfrm>
        </p:grpSpPr>
        <p:sp>
          <p:nvSpPr>
            <p:cNvPr id="36872" name="Oval 5">
              <a:extLst>
                <a:ext uri="{FF2B5EF4-FFF2-40B4-BE49-F238E27FC236}">
                  <a16:creationId xmlns:a16="http://schemas.microsoft.com/office/drawing/2014/main" id="{F93E139E-8E8A-F840-8CC6-BF936B656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75" y="4103688"/>
              <a:ext cx="357188" cy="29845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6873" name="Rectangle 6">
              <a:extLst>
                <a:ext uri="{FF2B5EF4-FFF2-40B4-BE49-F238E27FC236}">
                  <a16:creationId xmlns:a16="http://schemas.microsoft.com/office/drawing/2014/main" id="{145026B2-A3C2-AA42-AAAF-CA7B70AB0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6038" y="4092575"/>
              <a:ext cx="3492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/>
                <a:t>A</a:t>
              </a:r>
            </a:p>
          </p:txBody>
        </p:sp>
        <p:sp>
          <p:nvSpPr>
            <p:cNvPr id="36874" name="Oval 7">
              <a:extLst>
                <a:ext uri="{FF2B5EF4-FFF2-40B4-BE49-F238E27FC236}">
                  <a16:creationId xmlns:a16="http://schemas.microsoft.com/office/drawing/2014/main" id="{A68E7739-68F7-4041-95B4-83CC3A559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5800" y="4713288"/>
              <a:ext cx="357188" cy="29845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6875" name="Rectangle 8">
              <a:extLst>
                <a:ext uri="{FF2B5EF4-FFF2-40B4-BE49-F238E27FC236}">
                  <a16:creationId xmlns:a16="http://schemas.microsoft.com/office/drawing/2014/main" id="{E23638D6-0D8D-7548-877E-91B0785FF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0725" y="4719638"/>
              <a:ext cx="3365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/>
                <a:t>B</a:t>
              </a:r>
            </a:p>
          </p:txBody>
        </p:sp>
        <p:sp>
          <p:nvSpPr>
            <p:cNvPr id="36876" name="Line 9">
              <a:extLst>
                <a:ext uri="{FF2B5EF4-FFF2-40B4-BE49-F238E27FC236}">
                  <a16:creationId xmlns:a16="http://schemas.microsoft.com/office/drawing/2014/main" id="{10C531D7-91ED-AA46-8D13-81D98CDFE8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43125" y="4362450"/>
              <a:ext cx="482600" cy="3460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877" name="Oval 10">
              <a:extLst>
                <a:ext uri="{FF2B5EF4-FFF2-40B4-BE49-F238E27FC236}">
                  <a16:creationId xmlns:a16="http://schemas.microsoft.com/office/drawing/2014/main" id="{2E9FBA5F-5C64-7344-B3D6-38B80C55FC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1188" y="4730750"/>
              <a:ext cx="355600" cy="29845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6878" name="Rectangle 11">
              <a:extLst>
                <a:ext uri="{FF2B5EF4-FFF2-40B4-BE49-F238E27FC236}">
                  <a16:creationId xmlns:a16="http://schemas.microsoft.com/office/drawing/2014/main" id="{3C04BB2D-1ECA-7442-BD86-3DD7982F4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6113" y="4737100"/>
              <a:ext cx="3365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/>
                <a:t>C</a:t>
              </a:r>
            </a:p>
          </p:txBody>
        </p:sp>
        <p:sp>
          <p:nvSpPr>
            <p:cNvPr id="36879" name="Oval 12">
              <a:extLst>
                <a:ext uri="{FF2B5EF4-FFF2-40B4-BE49-F238E27FC236}">
                  <a16:creationId xmlns:a16="http://schemas.microsoft.com/office/drawing/2014/main" id="{AE4FFFB2-2B67-1440-A8DA-C512DC8A1E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1863" y="5305425"/>
              <a:ext cx="357187" cy="29845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6880" name="Rectangle 13">
              <a:extLst>
                <a:ext uri="{FF2B5EF4-FFF2-40B4-BE49-F238E27FC236}">
                  <a16:creationId xmlns:a16="http://schemas.microsoft.com/office/drawing/2014/main" id="{8A43375B-A6B9-6849-BFFA-580FCBB435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2663" y="5311775"/>
              <a:ext cx="3492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/>
                <a:t>G</a:t>
              </a:r>
            </a:p>
          </p:txBody>
        </p:sp>
        <p:sp>
          <p:nvSpPr>
            <p:cNvPr id="36881" name="Line 14">
              <a:extLst>
                <a:ext uri="{FF2B5EF4-FFF2-40B4-BE49-F238E27FC236}">
                  <a16:creationId xmlns:a16="http://schemas.microsoft.com/office/drawing/2014/main" id="{70FCD6EE-37FD-0D4F-A72C-FFF2EFCF0F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2175" y="5027613"/>
              <a:ext cx="182563" cy="2619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882" name="Oval 15">
              <a:extLst>
                <a:ext uri="{FF2B5EF4-FFF2-40B4-BE49-F238E27FC236}">
                  <a16:creationId xmlns:a16="http://schemas.microsoft.com/office/drawing/2014/main" id="{2C054D4E-6F43-7C45-9330-C995ED32D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763" y="5332413"/>
              <a:ext cx="355600" cy="29845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6883" name="Rectangle 16">
              <a:extLst>
                <a:ext uri="{FF2B5EF4-FFF2-40B4-BE49-F238E27FC236}">
                  <a16:creationId xmlns:a16="http://schemas.microsoft.com/office/drawing/2014/main" id="{FE069930-AC04-0A47-87F3-2FD047C07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4100" y="5354638"/>
              <a:ext cx="3238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/>
                <a:t>E</a:t>
              </a:r>
            </a:p>
          </p:txBody>
        </p:sp>
        <p:sp>
          <p:nvSpPr>
            <p:cNvPr id="36884" name="Oval 17">
              <a:extLst>
                <a:ext uri="{FF2B5EF4-FFF2-40B4-BE49-F238E27FC236}">
                  <a16:creationId xmlns:a16="http://schemas.microsoft.com/office/drawing/2014/main" id="{EA0E703B-D0D4-434B-B5FD-93D0D972B5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2000" y="5992813"/>
              <a:ext cx="357188" cy="29845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6885" name="Rectangle 18">
              <a:extLst>
                <a:ext uri="{FF2B5EF4-FFF2-40B4-BE49-F238E27FC236}">
                  <a16:creationId xmlns:a16="http://schemas.microsoft.com/office/drawing/2014/main" id="{19F42AA9-00AC-C847-9E24-145F83CEB9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4550" y="6016625"/>
              <a:ext cx="2603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/>
                <a:t>I</a:t>
              </a:r>
            </a:p>
          </p:txBody>
        </p:sp>
        <p:sp>
          <p:nvSpPr>
            <p:cNvPr id="36886" name="Line 19">
              <a:extLst>
                <a:ext uri="{FF2B5EF4-FFF2-40B4-BE49-F238E27FC236}">
                  <a16:creationId xmlns:a16="http://schemas.microsoft.com/office/drawing/2014/main" id="{CB314253-0FBB-934F-8FF8-8D0389C73B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8338" y="5659438"/>
              <a:ext cx="268287" cy="3286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887" name="Oval 20">
              <a:extLst>
                <a:ext uri="{FF2B5EF4-FFF2-40B4-BE49-F238E27FC236}">
                  <a16:creationId xmlns:a16="http://schemas.microsoft.com/office/drawing/2014/main" id="{5BC194ED-9F5A-6F45-B62E-B680025089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5288" y="5321300"/>
              <a:ext cx="357187" cy="29845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6888" name="Rectangle 21">
              <a:extLst>
                <a:ext uri="{FF2B5EF4-FFF2-40B4-BE49-F238E27FC236}">
                  <a16:creationId xmlns:a16="http://schemas.microsoft.com/office/drawing/2014/main" id="{74E2AE51-9A97-CE43-AF0D-F607E6C9DB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8625" y="5327650"/>
              <a:ext cx="3492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/>
                <a:t>D</a:t>
              </a:r>
            </a:p>
          </p:txBody>
        </p:sp>
        <p:sp>
          <p:nvSpPr>
            <p:cNvPr id="36889" name="Oval 22">
              <a:extLst>
                <a:ext uri="{FF2B5EF4-FFF2-40B4-BE49-F238E27FC236}">
                  <a16:creationId xmlns:a16="http://schemas.microsoft.com/office/drawing/2014/main" id="{B55FE268-8D35-FA45-B7E0-3AEFE26578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3025" y="5973763"/>
              <a:ext cx="357188" cy="29845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6890" name="Rectangle 23">
              <a:extLst>
                <a:ext uri="{FF2B5EF4-FFF2-40B4-BE49-F238E27FC236}">
                  <a16:creationId xmlns:a16="http://schemas.microsoft.com/office/drawing/2014/main" id="{74747559-07FA-3C4E-8FE8-60040C7282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7950" y="5995988"/>
              <a:ext cx="3492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/>
                <a:t>H</a:t>
              </a:r>
            </a:p>
          </p:txBody>
        </p:sp>
        <p:sp>
          <p:nvSpPr>
            <p:cNvPr id="36891" name="Oval 24">
              <a:extLst>
                <a:ext uri="{FF2B5EF4-FFF2-40B4-BE49-F238E27FC236}">
                  <a16:creationId xmlns:a16="http://schemas.microsoft.com/office/drawing/2014/main" id="{3C14B4AF-9B68-9146-9823-2D4C84287A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9088" y="5303838"/>
              <a:ext cx="355600" cy="30003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6892" name="Rectangle 25">
              <a:extLst>
                <a:ext uri="{FF2B5EF4-FFF2-40B4-BE49-F238E27FC236}">
                  <a16:creationId xmlns:a16="http://schemas.microsoft.com/office/drawing/2014/main" id="{2EEB23FD-529E-6F41-95E8-9EB7E7218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4963" y="5327650"/>
              <a:ext cx="3111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/>
                <a:t>F</a:t>
              </a:r>
            </a:p>
          </p:txBody>
        </p:sp>
        <p:sp>
          <p:nvSpPr>
            <p:cNvPr id="36893" name="Line 26">
              <a:extLst>
                <a:ext uri="{FF2B5EF4-FFF2-40B4-BE49-F238E27FC236}">
                  <a16:creationId xmlns:a16="http://schemas.microsoft.com/office/drawing/2014/main" id="{9DBC0B90-8B64-A74C-A2EC-03932BE546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24188" y="5026025"/>
              <a:ext cx="203200" cy="2635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894" name="Line 27">
              <a:extLst>
                <a:ext uri="{FF2B5EF4-FFF2-40B4-BE49-F238E27FC236}">
                  <a16:creationId xmlns:a16="http://schemas.microsoft.com/office/drawing/2014/main" id="{B7710A3D-2314-6D47-98DB-F7F2DE1B7D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97100" y="4999038"/>
              <a:ext cx="234950" cy="3270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895" name="Line 28">
              <a:extLst>
                <a:ext uri="{FF2B5EF4-FFF2-40B4-BE49-F238E27FC236}">
                  <a16:creationId xmlns:a16="http://schemas.microsoft.com/office/drawing/2014/main" id="{14346463-835F-2B4F-B032-A3DAF25013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30388" y="4989513"/>
              <a:ext cx="204787" cy="3270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896" name="Line 29">
              <a:extLst>
                <a:ext uri="{FF2B5EF4-FFF2-40B4-BE49-F238E27FC236}">
                  <a16:creationId xmlns:a16="http://schemas.microsoft.com/office/drawing/2014/main" id="{E22090FB-60A6-1545-A5C8-414CA34BA8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19238" y="5649913"/>
              <a:ext cx="268287" cy="3095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897" name="Line 30">
              <a:extLst>
                <a:ext uri="{FF2B5EF4-FFF2-40B4-BE49-F238E27FC236}">
                  <a16:creationId xmlns:a16="http://schemas.microsoft.com/office/drawing/2014/main" id="{80475070-45BD-7442-837A-1B1D5545EC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2263" y="4371975"/>
              <a:ext cx="450850" cy="355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898" name="Text Box 79">
              <a:extLst>
                <a:ext uri="{FF2B5EF4-FFF2-40B4-BE49-F238E27FC236}">
                  <a16:creationId xmlns:a16="http://schemas.microsoft.com/office/drawing/2014/main" id="{70BCA3CF-7973-984E-8218-79BA6B6650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4650" y="6224588"/>
              <a:ext cx="23241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>
                  <a:solidFill>
                    <a:srgbClr val="CC3300"/>
                  </a:solidFill>
                </a:rPr>
                <a:t>Complete binary tree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頁尾版面配置區 3">
            <a:extLst>
              <a:ext uri="{FF2B5EF4-FFF2-40B4-BE49-F238E27FC236}">
                <a16:creationId xmlns:a16="http://schemas.microsoft.com/office/drawing/2014/main" id="{5AA22F7B-6AA7-F945-A3CB-16F876A37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16386" name="投影片編號版面配置區 4">
            <a:extLst>
              <a:ext uri="{FF2B5EF4-FFF2-40B4-BE49-F238E27FC236}">
                <a16:creationId xmlns:a16="http://schemas.microsoft.com/office/drawing/2014/main" id="{6E191FC9-C58B-384E-BE36-746FE6F11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AF93944F-812B-BB45-B146-27C6B29A6B95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3</a:t>
            </a:fld>
            <a:endParaRPr lang="en-US" altLang="zh-TW" sz="1400"/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DC14B3AA-1EB0-0F4E-B314-68C450D1D6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" y="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Definition of (Rooted) Tree</a:t>
            </a:r>
          </a:p>
        </p:txBody>
      </p:sp>
      <p:sp>
        <p:nvSpPr>
          <p:cNvPr id="16388" name="Rectangle 4">
            <a:extLst>
              <a:ext uri="{FF2B5EF4-FFF2-40B4-BE49-F238E27FC236}">
                <a16:creationId xmlns:a16="http://schemas.microsoft.com/office/drawing/2014/main" id="{D4657483-07BD-3D46-8918-1567E641B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" y="1050925"/>
            <a:ext cx="8904288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TW" sz="2800"/>
              <a:t>A tree is a finite set of one or more nodes </a:t>
            </a:r>
            <a:br>
              <a:rPr lang="en-US" altLang="zh-TW" sz="2800"/>
            </a:br>
            <a:r>
              <a:rPr lang="en-US" altLang="zh-TW" sz="2800"/>
              <a:t>such that: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800"/>
              <a:t>There is a specially designated node called the </a:t>
            </a:r>
            <a:r>
              <a:rPr lang="en-US" altLang="zh-TW" sz="2800">
                <a:solidFill>
                  <a:srgbClr val="C00000"/>
                </a:solidFill>
              </a:rPr>
              <a:t>root</a:t>
            </a:r>
            <a:r>
              <a:rPr lang="en-US" altLang="zh-TW" sz="280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800"/>
              <a:t>The remaining nodes are partitioned into </a:t>
            </a:r>
            <a:r>
              <a:rPr lang="en-US" altLang="zh-TW" sz="2800">
                <a:solidFill>
                  <a:srgbClr val="C00000"/>
                </a:solidFill>
              </a:rPr>
              <a:t>n&gt;=0 </a:t>
            </a:r>
            <a:r>
              <a:rPr lang="en-US" altLang="zh-TW" sz="2800"/>
              <a:t>disjoint sets T</a:t>
            </a:r>
            <a:r>
              <a:rPr lang="en-US" altLang="zh-TW" sz="1800"/>
              <a:t>1</a:t>
            </a:r>
            <a:r>
              <a:rPr lang="en-US" altLang="zh-TW" sz="2800"/>
              <a:t>, ..., T</a:t>
            </a:r>
            <a:r>
              <a:rPr lang="en-US" altLang="zh-TW" sz="2000"/>
              <a:t>n</a:t>
            </a:r>
            <a:r>
              <a:rPr lang="en-US" altLang="zh-TW" sz="2800"/>
              <a:t>, where each of these sets is a </a:t>
            </a:r>
            <a:r>
              <a:rPr lang="en-US" altLang="zh-TW" sz="2800">
                <a:solidFill>
                  <a:srgbClr val="C00000"/>
                </a:solidFill>
              </a:rPr>
              <a:t>tree</a:t>
            </a:r>
            <a:r>
              <a:rPr lang="en-US" altLang="zh-TW" sz="280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800"/>
              <a:t>We call T</a:t>
            </a:r>
            <a:r>
              <a:rPr lang="en-US" altLang="zh-TW" sz="1800"/>
              <a:t>1</a:t>
            </a:r>
            <a:r>
              <a:rPr lang="en-US" altLang="zh-TW" sz="2800"/>
              <a:t>, ..., T</a:t>
            </a:r>
            <a:r>
              <a:rPr lang="en-US" altLang="zh-TW" sz="2000"/>
              <a:t>n</a:t>
            </a:r>
            <a:r>
              <a:rPr lang="en-US" altLang="zh-TW" sz="2800"/>
              <a:t> the </a:t>
            </a:r>
            <a:r>
              <a:rPr lang="en-US" altLang="zh-TW" sz="2800">
                <a:solidFill>
                  <a:srgbClr val="C00000"/>
                </a:solidFill>
              </a:rPr>
              <a:t>subtrees</a:t>
            </a:r>
            <a:r>
              <a:rPr lang="en-US" altLang="zh-TW" sz="2800"/>
              <a:t> of the root.</a:t>
            </a:r>
          </a:p>
        </p:txBody>
      </p:sp>
      <p:pic>
        <p:nvPicPr>
          <p:cNvPr id="16389" name="圖片 6">
            <a:extLst>
              <a:ext uri="{FF2B5EF4-FFF2-40B4-BE49-F238E27FC236}">
                <a16:creationId xmlns:a16="http://schemas.microsoft.com/office/drawing/2014/main" id="{0DF163C7-377F-894E-84AA-92565FCC0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63" y="3965575"/>
            <a:ext cx="4879975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矩形 2">
            <a:extLst>
              <a:ext uri="{FF2B5EF4-FFF2-40B4-BE49-F238E27FC236}">
                <a16:creationId xmlns:a16="http://schemas.microsoft.com/office/drawing/2014/main" id="{5CBC274C-6C1A-3842-80A7-4808BFA80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5975" y="3879850"/>
            <a:ext cx="2041525" cy="703263"/>
          </a:xfrm>
          <a:prstGeom prst="rect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6391" name="AutoShape 5">
            <a:extLst>
              <a:ext uri="{FF2B5EF4-FFF2-40B4-BE49-F238E27FC236}">
                <a16:creationId xmlns:a16="http://schemas.microsoft.com/office/drawing/2014/main" id="{E26446EA-4422-BC4D-876D-FAE0ADAE36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1325" y="3503613"/>
            <a:ext cx="1390650" cy="623887"/>
          </a:xfrm>
          <a:prstGeom prst="wedgeRoundRectCallout">
            <a:avLst>
              <a:gd name="adj1" fmla="val -137894"/>
              <a:gd name="adj2" fmla="val 50579"/>
              <a:gd name="adj3" fmla="val 16667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Root</a:t>
            </a:r>
          </a:p>
        </p:txBody>
      </p:sp>
      <p:sp>
        <p:nvSpPr>
          <p:cNvPr id="16392" name="AutoShape 5">
            <a:extLst>
              <a:ext uri="{FF2B5EF4-FFF2-40B4-BE49-F238E27FC236}">
                <a16:creationId xmlns:a16="http://schemas.microsoft.com/office/drawing/2014/main" id="{2A08CEBF-364C-2A4E-9C7A-B72318F263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6650" y="5270500"/>
            <a:ext cx="1390650" cy="623888"/>
          </a:xfrm>
          <a:prstGeom prst="wedgeRoundRectCallout">
            <a:avLst>
              <a:gd name="adj1" fmla="val -86574"/>
              <a:gd name="adj2" fmla="val -54875"/>
              <a:gd name="adj3" fmla="val 16667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Subtree</a:t>
            </a:r>
          </a:p>
        </p:txBody>
      </p:sp>
      <p:sp>
        <p:nvSpPr>
          <p:cNvPr id="16393" name="三角形 3">
            <a:extLst>
              <a:ext uri="{FF2B5EF4-FFF2-40B4-BE49-F238E27FC236}">
                <a16:creationId xmlns:a16="http://schemas.microsoft.com/office/drawing/2014/main" id="{9FABD736-8202-9449-A318-ABFA50EFE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9300" y="4633913"/>
            <a:ext cx="1854200" cy="1301750"/>
          </a:xfrm>
          <a:prstGeom prst="triangle">
            <a:avLst>
              <a:gd name="adj" fmla="val 50000"/>
            </a:avLst>
          </a:prstGeom>
          <a:noFill/>
          <a:ln w="381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6394" name="三角形 13">
            <a:extLst>
              <a:ext uri="{FF2B5EF4-FFF2-40B4-BE49-F238E27FC236}">
                <a16:creationId xmlns:a16="http://schemas.microsoft.com/office/drawing/2014/main" id="{CD6BB4E8-A6A7-8148-AF83-9FADB1EFB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9600" y="4662488"/>
            <a:ext cx="2792413" cy="1273175"/>
          </a:xfrm>
          <a:prstGeom prst="triangle">
            <a:avLst>
              <a:gd name="adj" fmla="val 50000"/>
            </a:avLst>
          </a:prstGeom>
          <a:noFill/>
          <a:ln w="381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6395" name="三角形 14">
            <a:extLst>
              <a:ext uri="{FF2B5EF4-FFF2-40B4-BE49-F238E27FC236}">
                <a16:creationId xmlns:a16="http://schemas.microsoft.com/office/drawing/2014/main" id="{076AB40D-A7A8-2646-8A10-DF492F0D0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0750" y="4611688"/>
            <a:ext cx="1071563" cy="554037"/>
          </a:xfrm>
          <a:prstGeom prst="triangle">
            <a:avLst>
              <a:gd name="adj" fmla="val 50000"/>
            </a:avLst>
          </a:prstGeom>
          <a:noFill/>
          <a:ln w="381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6396" name="AutoShape 5">
            <a:extLst>
              <a:ext uri="{FF2B5EF4-FFF2-40B4-BE49-F238E27FC236}">
                <a16:creationId xmlns:a16="http://schemas.microsoft.com/office/drawing/2014/main" id="{8028F35F-E479-684D-A5F7-87856E04B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9188" y="6089650"/>
            <a:ext cx="1390650" cy="623888"/>
          </a:xfrm>
          <a:prstGeom prst="wedgeRoundRectCallout">
            <a:avLst>
              <a:gd name="adj1" fmla="val -86574"/>
              <a:gd name="adj2" fmla="val -54875"/>
              <a:gd name="adj3" fmla="val 16667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Subtree</a:t>
            </a:r>
          </a:p>
        </p:txBody>
      </p:sp>
      <p:sp>
        <p:nvSpPr>
          <p:cNvPr id="16397" name="AutoShape 5">
            <a:extLst>
              <a:ext uri="{FF2B5EF4-FFF2-40B4-BE49-F238E27FC236}">
                <a16:creationId xmlns:a16="http://schemas.microsoft.com/office/drawing/2014/main" id="{EE7883F4-8989-DC4C-85B4-FFC2E648D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313" y="6091238"/>
            <a:ext cx="1390650" cy="623887"/>
          </a:xfrm>
          <a:prstGeom prst="wedgeRoundRectCallout">
            <a:avLst>
              <a:gd name="adj1" fmla="val 101866"/>
              <a:gd name="adj2" fmla="val -62023"/>
              <a:gd name="adj3" fmla="val 16667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Subtree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頁尾版面配置區 1">
            <a:extLst>
              <a:ext uri="{FF2B5EF4-FFF2-40B4-BE49-F238E27FC236}">
                <a16:creationId xmlns:a16="http://schemas.microsoft.com/office/drawing/2014/main" id="{5E1985DB-7C55-4243-B6D4-86FFE2DED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37890" name="投影片編號版面配置區 2">
            <a:extLst>
              <a:ext uri="{FF2B5EF4-FFF2-40B4-BE49-F238E27FC236}">
                <a16:creationId xmlns:a16="http://schemas.microsoft.com/office/drawing/2014/main" id="{7CA218FB-2D22-FB4C-A585-5F77AD9F8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A764F566-2C44-D948-AAF4-C6A8D7D8B2C2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30</a:t>
            </a:fld>
            <a:endParaRPr lang="en-US" altLang="zh-TW" sz="1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頁尾版面配置區 2">
            <a:extLst>
              <a:ext uri="{FF2B5EF4-FFF2-40B4-BE49-F238E27FC236}">
                <a16:creationId xmlns:a16="http://schemas.microsoft.com/office/drawing/2014/main" id="{EDA59E56-3561-7B41-B070-AA4A6E765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38914" name="投影片編號版面配置區 3">
            <a:extLst>
              <a:ext uri="{FF2B5EF4-FFF2-40B4-BE49-F238E27FC236}">
                <a16:creationId xmlns:a16="http://schemas.microsoft.com/office/drawing/2014/main" id="{682838DE-704E-9940-9ED3-2E216E498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7E50AB0B-0404-2649-9CA0-30316219C574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31</a:t>
            </a:fld>
            <a:endParaRPr lang="en-US" altLang="zh-TW" sz="1400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7944589E-2022-CF4F-857E-6DEAD045A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960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Binary Tree Representations</a:t>
            </a:r>
          </a:p>
        </p:txBody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592B0BD6-62BA-9F45-BECA-3D5AA7EB2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" y="1655763"/>
            <a:ext cx="83629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/>
              <a:t>If a complete binary tree with </a:t>
            </a:r>
            <a:r>
              <a:rPr lang="en-US" altLang="zh-TW" i="1"/>
              <a:t>n</a:t>
            </a:r>
            <a:r>
              <a:rPr lang="en-US" altLang="zh-TW"/>
              <a:t> nodes (depth =</a:t>
            </a:r>
            <a:br>
              <a:rPr lang="en-US" altLang="zh-TW"/>
            </a:br>
            <a:r>
              <a:rPr lang="en-US" altLang="zh-TW"/>
              <a:t>log</a:t>
            </a:r>
            <a:r>
              <a:rPr lang="en-US" altLang="zh-TW" sz="2400"/>
              <a:t> </a:t>
            </a:r>
            <a:r>
              <a:rPr lang="en-US" altLang="zh-TW" i="1"/>
              <a:t>n </a:t>
            </a:r>
            <a:r>
              <a:rPr lang="en-US" altLang="zh-TW"/>
              <a:t>+ 1) is represented </a:t>
            </a:r>
            <a:r>
              <a:rPr lang="en-US" altLang="zh-TW">
                <a:solidFill>
                  <a:srgbClr val="C00000"/>
                </a:solidFill>
              </a:rPr>
              <a:t>sequentially</a:t>
            </a:r>
            <a:r>
              <a:rPr lang="en-US" altLang="zh-TW"/>
              <a:t>, then for</a:t>
            </a:r>
            <a:br>
              <a:rPr lang="en-US" altLang="zh-TW"/>
            </a:br>
            <a:r>
              <a:rPr lang="en-US" altLang="zh-TW"/>
              <a:t>any node with index </a:t>
            </a:r>
            <a:r>
              <a:rPr lang="en-US" altLang="zh-TW" i="1"/>
              <a:t>i</a:t>
            </a:r>
            <a:r>
              <a:rPr lang="en-US" altLang="zh-TW"/>
              <a:t>, </a:t>
            </a:r>
            <a:r>
              <a:rPr lang="en-US" altLang="zh-TW">
                <a:solidFill>
                  <a:srgbClr val="C00000"/>
                </a:solidFill>
              </a:rPr>
              <a:t>1</a:t>
            </a:r>
            <a:r>
              <a:rPr lang="zh-TW" altLang="en-US">
                <a:solidFill>
                  <a:srgbClr val="C00000"/>
                </a:solidFill>
              </a:rPr>
              <a:t> ≤</a:t>
            </a:r>
            <a:r>
              <a:rPr lang="en-US" altLang="zh-TW">
                <a:solidFill>
                  <a:srgbClr val="C00000"/>
                </a:solidFill>
              </a:rPr>
              <a:t> </a:t>
            </a:r>
            <a:r>
              <a:rPr lang="en-US" altLang="zh-TW" i="1">
                <a:solidFill>
                  <a:srgbClr val="C00000"/>
                </a:solidFill>
              </a:rPr>
              <a:t>i</a:t>
            </a:r>
            <a:r>
              <a:rPr lang="en-US" altLang="zh-TW">
                <a:solidFill>
                  <a:srgbClr val="C00000"/>
                </a:solidFill>
              </a:rPr>
              <a:t> </a:t>
            </a:r>
            <a:r>
              <a:rPr lang="zh-TW" altLang="en-US">
                <a:solidFill>
                  <a:srgbClr val="C00000"/>
                </a:solidFill>
              </a:rPr>
              <a:t>≤</a:t>
            </a:r>
            <a:r>
              <a:rPr lang="en-US" altLang="zh-TW">
                <a:solidFill>
                  <a:srgbClr val="C00000"/>
                </a:solidFill>
              </a:rPr>
              <a:t> </a:t>
            </a:r>
            <a:r>
              <a:rPr lang="en-US" altLang="zh-TW" i="1">
                <a:solidFill>
                  <a:srgbClr val="C00000"/>
                </a:solidFill>
              </a:rPr>
              <a:t>n</a:t>
            </a:r>
            <a:r>
              <a:rPr lang="en-US" altLang="zh-TW"/>
              <a:t>, we have:</a:t>
            </a:r>
          </a:p>
          <a:p>
            <a:pPr lvl="1" eaLnBrk="1" hangingPunct="1"/>
            <a:r>
              <a:rPr lang="en-US" altLang="zh-TW" i="1"/>
              <a:t>parent</a:t>
            </a:r>
            <a:r>
              <a:rPr lang="en-US" altLang="zh-TW"/>
              <a:t>(</a:t>
            </a:r>
            <a:r>
              <a:rPr lang="en-US" altLang="zh-TW" i="1"/>
              <a:t>i</a:t>
            </a:r>
            <a:r>
              <a:rPr lang="en-US" altLang="zh-TW"/>
              <a:t>) is at </a:t>
            </a:r>
            <a:r>
              <a:rPr lang="zh-TW" altLang="en-US">
                <a:cs typeface="Times New Roman" panose="02020603050405020304" pitchFamily="18" charset="0"/>
              </a:rPr>
              <a:t>⌊</a:t>
            </a:r>
            <a:r>
              <a:rPr lang="en-US" altLang="zh-TW">
                <a:cs typeface="Times New Roman" panose="02020603050405020304" pitchFamily="18" charset="0"/>
              </a:rPr>
              <a:t> </a:t>
            </a:r>
            <a:r>
              <a:rPr lang="en-US" altLang="zh-TW" i="1">
                <a:solidFill>
                  <a:srgbClr val="CC3300"/>
                </a:solidFill>
              </a:rPr>
              <a:t>i</a:t>
            </a:r>
            <a:r>
              <a:rPr lang="en-US" altLang="zh-TW">
                <a:solidFill>
                  <a:srgbClr val="CC3300"/>
                </a:solidFill>
              </a:rPr>
              <a:t>/2 </a:t>
            </a:r>
            <a:r>
              <a:rPr lang="zh-TW" altLang="en-US"/>
              <a:t>⌋</a:t>
            </a:r>
            <a:r>
              <a:rPr lang="en-US" altLang="zh-TW"/>
              <a:t> if </a:t>
            </a:r>
            <a:r>
              <a:rPr lang="en-US" altLang="zh-TW" i="1"/>
              <a:t>i </a:t>
            </a:r>
            <a:r>
              <a:rPr lang="zh-TW" altLang="en-US"/>
              <a:t>≠</a:t>
            </a:r>
            <a:r>
              <a:rPr lang="en-US" altLang="zh-TW"/>
              <a:t> 1. If </a:t>
            </a:r>
            <a:r>
              <a:rPr lang="en-US" altLang="zh-TW" i="1"/>
              <a:t>i </a:t>
            </a:r>
            <a:r>
              <a:rPr lang="en-US" altLang="zh-TW"/>
              <a:t>= 1, </a:t>
            </a:r>
            <a:r>
              <a:rPr lang="en-US" altLang="zh-TW" i="1"/>
              <a:t>i</a:t>
            </a:r>
            <a:r>
              <a:rPr lang="en-US" altLang="zh-TW"/>
              <a:t> is at the root and has no parent.</a:t>
            </a:r>
          </a:p>
          <a:p>
            <a:pPr lvl="1" eaLnBrk="1" hangingPunct="1"/>
            <a:r>
              <a:rPr lang="en-US" altLang="zh-TW" i="1"/>
              <a:t>leftChild</a:t>
            </a:r>
            <a:r>
              <a:rPr lang="en-US" altLang="zh-TW"/>
              <a:t>(</a:t>
            </a:r>
            <a:r>
              <a:rPr lang="en-US" altLang="zh-TW" i="1"/>
              <a:t>i</a:t>
            </a:r>
            <a:r>
              <a:rPr lang="en-US" altLang="zh-TW"/>
              <a:t>) ia at </a:t>
            </a:r>
            <a:r>
              <a:rPr lang="en-US" altLang="zh-TW">
                <a:solidFill>
                  <a:srgbClr val="CC3300"/>
                </a:solidFill>
              </a:rPr>
              <a:t>2</a:t>
            </a:r>
            <a:r>
              <a:rPr lang="en-US" altLang="zh-TW" i="1">
                <a:solidFill>
                  <a:srgbClr val="CC3300"/>
                </a:solidFill>
              </a:rPr>
              <a:t>i</a:t>
            </a:r>
            <a:r>
              <a:rPr lang="en-US" altLang="zh-TW"/>
              <a:t> if 2</a:t>
            </a:r>
            <a:r>
              <a:rPr lang="en-US" altLang="zh-TW" i="1"/>
              <a:t>i </a:t>
            </a:r>
            <a:r>
              <a:rPr lang="zh-TW" altLang="en-US"/>
              <a:t>≤</a:t>
            </a:r>
            <a:r>
              <a:rPr lang="en-US" altLang="zh-TW"/>
              <a:t> </a:t>
            </a:r>
            <a:r>
              <a:rPr lang="en-US" altLang="zh-TW" i="1"/>
              <a:t>n</a:t>
            </a:r>
            <a:r>
              <a:rPr lang="en-US" altLang="zh-TW"/>
              <a:t>. If 2</a:t>
            </a:r>
            <a:r>
              <a:rPr lang="en-US" altLang="zh-TW" i="1"/>
              <a:t>i </a:t>
            </a:r>
            <a:r>
              <a:rPr lang="en-US" altLang="zh-TW"/>
              <a:t>&gt; n, then </a:t>
            </a:r>
            <a:r>
              <a:rPr lang="en-US" altLang="zh-TW" i="1"/>
              <a:t>i</a:t>
            </a:r>
            <a:r>
              <a:rPr lang="en-US" altLang="zh-TW"/>
              <a:t> has no</a:t>
            </a:r>
            <a:br>
              <a:rPr lang="en-US" altLang="zh-TW"/>
            </a:br>
            <a:r>
              <a:rPr lang="en-US" altLang="zh-TW"/>
              <a:t>left child.</a:t>
            </a:r>
          </a:p>
          <a:p>
            <a:pPr lvl="1" eaLnBrk="1" hangingPunct="1"/>
            <a:r>
              <a:rPr lang="en-US" altLang="zh-TW" i="1"/>
              <a:t>rightChild</a:t>
            </a:r>
            <a:r>
              <a:rPr lang="en-US" altLang="zh-TW"/>
              <a:t>(</a:t>
            </a:r>
            <a:r>
              <a:rPr lang="en-US" altLang="zh-TW" i="1"/>
              <a:t>i</a:t>
            </a:r>
            <a:r>
              <a:rPr lang="en-US" altLang="zh-TW"/>
              <a:t>) ia at </a:t>
            </a:r>
            <a:r>
              <a:rPr lang="en-US" altLang="zh-TW">
                <a:solidFill>
                  <a:srgbClr val="CC3300"/>
                </a:solidFill>
              </a:rPr>
              <a:t>2</a:t>
            </a:r>
            <a:r>
              <a:rPr lang="en-US" altLang="zh-TW" i="1">
                <a:solidFill>
                  <a:srgbClr val="CC3300"/>
                </a:solidFill>
              </a:rPr>
              <a:t>i</a:t>
            </a:r>
            <a:r>
              <a:rPr lang="en-US" altLang="zh-TW">
                <a:solidFill>
                  <a:srgbClr val="CC3300"/>
                </a:solidFill>
              </a:rPr>
              <a:t>+1</a:t>
            </a:r>
            <a:r>
              <a:rPr lang="en-US" altLang="zh-TW"/>
              <a:t> if 2</a:t>
            </a:r>
            <a:r>
              <a:rPr lang="en-US" altLang="zh-TW" i="1"/>
              <a:t>i </a:t>
            </a:r>
            <a:r>
              <a:rPr lang="en-US" altLang="zh-TW"/>
              <a:t>+1 </a:t>
            </a:r>
            <a:r>
              <a:rPr lang="zh-TW" altLang="en-US"/>
              <a:t>≤</a:t>
            </a:r>
            <a:r>
              <a:rPr lang="en-US" altLang="zh-TW"/>
              <a:t> </a:t>
            </a:r>
            <a:r>
              <a:rPr lang="en-US" altLang="zh-TW" i="1"/>
              <a:t>n</a:t>
            </a:r>
            <a:r>
              <a:rPr lang="en-US" altLang="zh-TW"/>
              <a:t>. If 2</a:t>
            </a:r>
            <a:r>
              <a:rPr lang="en-US" altLang="zh-TW" i="1"/>
              <a:t>i </a:t>
            </a:r>
            <a:r>
              <a:rPr lang="en-US" altLang="zh-TW"/>
              <a:t>+1 &gt; n, </a:t>
            </a:r>
            <a:br>
              <a:rPr lang="en-US" altLang="zh-TW"/>
            </a:br>
            <a:r>
              <a:rPr lang="en-US" altLang="zh-TW"/>
              <a:t>then </a:t>
            </a:r>
            <a:r>
              <a:rPr lang="en-US" altLang="zh-TW" i="1"/>
              <a:t>i</a:t>
            </a:r>
            <a:r>
              <a:rPr lang="en-US" altLang="zh-TW"/>
              <a:t> has no right child.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頁尾版面配置區 2">
            <a:extLst>
              <a:ext uri="{FF2B5EF4-FFF2-40B4-BE49-F238E27FC236}">
                <a16:creationId xmlns:a16="http://schemas.microsoft.com/office/drawing/2014/main" id="{CFE24A48-E668-6643-B37D-ABB74BDFA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39938" name="投影片編號版面配置區 3">
            <a:extLst>
              <a:ext uri="{FF2B5EF4-FFF2-40B4-BE49-F238E27FC236}">
                <a16:creationId xmlns:a16="http://schemas.microsoft.com/office/drawing/2014/main" id="{0294C10F-CFAA-4640-9D60-24B75DD73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604C31EF-F160-0E4B-8B48-7E6001ACE1B2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32</a:t>
            </a:fld>
            <a:endParaRPr lang="en-US" altLang="zh-TW" sz="1400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FF220A86-111A-9D49-A80C-A838B1CEE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8938" y="-39688"/>
            <a:ext cx="6057900" cy="857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Sequential Representation</a:t>
            </a:r>
          </a:p>
        </p:txBody>
      </p:sp>
      <p:grpSp>
        <p:nvGrpSpPr>
          <p:cNvPr id="39940" name="群組 2">
            <a:extLst>
              <a:ext uri="{FF2B5EF4-FFF2-40B4-BE49-F238E27FC236}">
                <a16:creationId xmlns:a16="http://schemas.microsoft.com/office/drawing/2014/main" id="{A821D208-90BD-1B4E-B6A6-796F9D7386E8}"/>
              </a:ext>
            </a:extLst>
          </p:cNvPr>
          <p:cNvGrpSpPr>
            <a:grpSpLocks/>
          </p:cNvGrpSpPr>
          <p:nvPr/>
        </p:nvGrpSpPr>
        <p:grpSpPr bwMode="auto">
          <a:xfrm>
            <a:off x="2146300" y="936625"/>
            <a:ext cx="1489075" cy="4552950"/>
            <a:chOff x="2932113" y="1417484"/>
            <a:chExt cx="1489075" cy="4553104"/>
          </a:xfrm>
        </p:grpSpPr>
        <p:sp>
          <p:nvSpPr>
            <p:cNvPr id="40011" name="Rectangle 3">
              <a:extLst>
                <a:ext uri="{FF2B5EF4-FFF2-40B4-BE49-F238E27FC236}">
                  <a16:creationId xmlns:a16="http://schemas.microsoft.com/office/drawing/2014/main" id="{5C2A4C19-B227-C442-8134-E637817D2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0763" y="1455738"/>
              <a:ext cx="854075" cy="445928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40012" name="Line 4">
              <a:extLst>
                <a:ext uri="{FF2B5EF4-FFF2-40B4-BE49-F238E27FC236}">
                  <a16:creationId xmlns:a16="http://schemas.microsoft.com/office/drawing/2014/main" id="{7CF0F1E1-23CC-9442-86E0-B0FC08F729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4413" y="1857375"/>
              <a:ext cx="8667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0013" name="Line 5">
              <a:extLst>
                <a:ext uri="{FF2B5EF4-FFF2-40B4-BE49-F238E27FC236}">
                  <a16:creationId xmlns:a16="http://schemas.microsoft.com/office/drawing/2014/main" id="{E27D3C78-6DE7-C142-B142-71A6E3723C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4413" y="2249488"/>
              <a:ext cx="8667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0014" name="Line 6">
              <a:extLst>
                <a:ext uri="{FF2B5EF4-FFF2-40B4-BE49-F238E27FC236}">
                  <a16:creationId xmlns:a16="http://schemas.microsoft.com/office/drawing/2014/main" id="{C72C50E3-2E25-2C4F-9731-EF4474C713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4413" y="2640013"/>
              <a:ext cx="8667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0015" name="Line 7">
              <a:extLst>
                <a:ext uri="{FF2B5EF4-FFF2-40B4-BE49-F238E27FC236}">
                  <a16:creationId xmlns:a16="http://schemas.microsoft.com/office/drawing/2014/main" id="{C6BDD467-503D-8F4C-A7CE-DFE358F986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4413" y="3048000"/>
              <a:ext cx="8667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0016" name="Line 8">
              <a:extLst>
                <a:ext uri="{FF2B5EF4-FFF2-40B4-BE49-F238E27FC236}">
                  <a16:creationId xmlns:a16="http://schemas.microsoft.com/office/drawing/2014/main" id="{DE0260AF-CB88-964D-AE79-80C77539F5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4413" y="3441700"/>
              <a:ext cx="8667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0017" name="Line 9">
              <a:extLst>
                <a:ext uri="{FF2B5EF4-FFF2-40B4-BE49-F238E27FC236}">
                  <a16:creationId xmlns:a16="http://schemas.microsoft.com/office/drawing/2014/main" id="{EC8106AB-D3F7-8C48-AF71-2ABF56B47C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4413" y="3830638"/>
              <a:ext cx="8667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0018" name="Line 10">
              <a:extLst>
                <a:ext uri="{FF2B5EF4-FFF2-40B4-BE49-F238E27FC236}">
                  <a16:creationId xmlns:a16="http://schemas.microsoft.com/office/drawing/2014/main" id="{9FF60D8B-02BC-F54E-AD06-9689C990F5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4413" y="4221163"/>
              <a:ext cx="8667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0019" name="Line 11">
              <a:extLst>
                <a:ext uri="{FF2B5EF4-FFF2-40B4-BE49-F238E27FC236}">
                  <a16:creationId xmlns:a16="http://schemas.microsoft.com/office/drawing/2014/main" id="{E33775B9-8985-BE49-809A-DEC86FD675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0288" y="5546725"/>
              <a:ext cx="8493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0020" name="Rectangle 12">
              <a:extLst>
                <a:ext uri="{FF2B5EF4-FFF2-40B4-BE49-F238E27FC236}">
                  <a16:creationId xmlns:a16="http://schemas.microsoft.com/office/drawing/2014/main" id="{E2BA82C8-EB3D-A648-9B89-D959FF6552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3800" y="1417484"/>
              <a:ext cx="493725" cy="4532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A</a:t>
              </a:r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B</a:t>
              </a:r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--</a:t>
              </a:r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C</a:t>
              </a:r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--</a:t>
              </a:r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--</a:t>
              </a:r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--</a:t>
              </a:r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D</a:t>
              </a:r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--</a:t>
              </a:r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…</a:t>
              </a:r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E</a:t>
              </a:r>
            </a:p>
          </p:txBody>
        </p:sp>
        <p:sp>
          <p:nvSpPr>
            <p:cNvPr id="40021" name="Line 13">
              <a:extLst>
                <a:ext uri="{FF2B5EF4-FFF2-40B4-BE49-F238E27FC236}">
                  <a16:creationId xmlns:a16="http://schemas.microsoft.com/office/drawing/2014/main" id="{6144357E-9AF6-5740-B868-C8B338FA5A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4413" y="4611688"/>
              <a:ext cx="8667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0022" name="Line 14">
              <a:extLst>
                <a:ext uri="{FF2B5EF4-FFF2-40B4-BE49-F238E27FC236}">
                  <a16:creationId xmlns:a16="http://schemas.microsoft.com/office/drawing/2014/main" id="{8F9B87C3-E21C-7546-AA6B-4C954D3916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4413" y="5002213"/>
              <a:ext cx="8667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0023" name="Rectangle 15">
              <a:extLst>
                <a:ext uri="{FF2B5EF4-FFF2-40B4-BE49-F238E27FC236}">
                  <a16:creationId xmlns:a16="http://schemas.microsoft.com/office/drawing/2014/main" id="{DB591606-3EF7-CC45-9266-1C329E150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2113" y="1460500"/>
              <a:ext cx="692150" cy="45100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[1]</a:t>
              </a:r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[2]</a:t>
              </a:r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[3]</a:t>
              </a:r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[4]</a:t>
              </a:r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[5]</a:t>
              </a:r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[6]</a:t>
              </a:r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[7]</a:t>
              </a:r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[8]</a:t>
              </a:r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[9]</a:t>
              </a:r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…</a:t>
              </a:r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[16]</a:t>
              </a:r>
            </a:p>
          </p:txBody>
        </p:sp>
      </p:grpSp>
      <p:sp>
        <p:nvSpPr>
          <p:cNvPr id="39941" name="Line 16">
            <a:extLst>
              <a:ext uri="{FF2B5EF4-FFF2-40B4-BE49-F238E27FC236}">
                <a16:creationId xmlns:a16="http://schemas.microsoft.com/office/drawing/2014/main" id="{97E1FB69-B93D-1D45-AB4C-B409C580B16F}"/>
              </a:ext>
            </a:extLst>
          </p:cNvPr>
          <p:cNvSpPr>
            <a:spLocks noChangeShapeType="1"/>
          </p:cNvSpPr>
          <p:nvPr/>
        </p:nvSpPr>
        <p:spPr bwMode="auto">
          <a:xfrm>
            <a:off x="8496300" y="1374775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942" name="Line 17">
            <a:extLst>
              <a:ext uri="{FF2B5EF4-FFF2-40B4-BE49-F238E27FC236}">
                <a16:creationId xmlns:a16="http://schemas.microsoft.com/office/drawing/2014/main" id="{48F321E0-FD48-564F-8E3F-4347470D3A36}"/>
              </a:ext>
            </a:extLst>
          </p:cNvPr>
          <p:cNvSpPr>
            <a:spLocks noChangeShapeType="1"/>
          </p:cNvSpPr>
          <p:nvPr/>
        </p:nvSpPr>
        <p:spPr bwMode="auto">
          <a:xfrm>
            <a:off x="8496300" y="1766888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943" name="Line 18">
            <a:extLst>
              <a:ext uri="{FF2B5EF4-FFF2-40B4-BE49-F238E27FC236}">
                <a16:creationId xmlns:a16="http://schemas.microsoft.com/office/drawing/2014/main" id="{F1F3E8E7-10CF-DD44-9146-CD9BAD661449}"/>
              </a:ext>
            </a:extLst>
          </p:cNvPr>
          <p:cNvSpPr>
            <a:spLocks noChangeShapeType="1"/>
          </p:cNvSpPr>
          <p:nvPr/>
        </p:nvSpPr>
        <p:spPr bwMode="auto">
          <a:xfrm>
            <a:off x="8496300" y="2157413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944" name="Line 19">
            <a:extLst>
              <a:ext uri="{FF2B5EF4-FFF2-40B4-BE49-F238E27FC236}">
                <a16:creationId xmlns:a16="http://schemas.microsoft.com/office/drawing/2014/main" id="{167376EB-F8C0-E245-889A-0218FFE63B9A}"/>
              </a:ext>
            </a:extLst>
          </p:cNvPr>
          <p:cNvSpPr>
            <a:spLocks noChangeShapeType="1"/>
          </p:cNvSpPr>
          <p:nvPr/>
        </p:nvSpPr>
        <p:spPr bwMode="auto">
          <a:xfrm>
            <a:off x="8496300" y="2565400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945" name="Line 20">
            <a:extLst>
              <a:ext uri="{FF2B5EF4-FFF2-40B4-BE49-F238E27FC236}">
                <a16:creationId xmlns:a16="http://schemas.microsoft.com/office/drawing/2014/main" id="{6618E820-54C4-D441-AF2F-449F0569D070}"/>
              </a:ext>
            </a:extLst>
          </p:cNvPr>
          <p:cNvSpPr>
            <a:spLocks noChangeShapeType="1"/>
          </p:cNvSpPr>
          <p:nvPr/>
        </p:nvSpPr>
        <p:spPr bwMode="auto">
          <a:xfrm>
            <a:off x="8496300" y="2959100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946" name="Line 21">
            <a:extLst>
              <a:ext uri="{FF2B5EF4-FFF2-40B4-BE49-F238E27FC236}">
                <a16:creationId xmlns:a16="http://schemas.microsoft.com/office/drawing/2014/main" id="{A5F466E5-8657-8744-883E-CAB5B45722FA}"/>
              </a:ext>
            </a:extLst>
          </p:cNvPr>
          <p:cNvSpPr>
            <a:spLocks noChangeShapeType="1"/>
          </p:cNvSpPr>
          <p:nvPr/>
        </p:nvSpPr>
        <p:spPr bwMode="auto">
          <a:xfrm>
            <a:off x="8496300" y="3348038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947" name="Line 22">
            <a:extLst>
              <a:ext uri="{FF2B5EF4-FFF2-40B4-BE49-F238E27FC236}">
                <a16:creationId xmlns:a16="http://schemas.microsoft.com/office/drawing/2014/main" id="{2189D10E-64D1-4047-9F5A-DAE96D8EAAC6}"/>
              </a:ext>
            </a:extLst>
          </p:cNvPr>
          <p:cNvSpPr>
            <a:spLocks noChangeShapeType="1"/>
          </p:cNvSpPr>
          <p:nvPr/>
        </p:nvSpPr>
        <p:spPr bwMode="auto">
          <a:xfrm>
            <a:off x="8496300" y="3738563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948" name="Line 23">
            <a:extLst>
              <a:ext uri="{FF2B5EF4-FFF2-40B4-BE49-F238E27FC236}">
                <a16:creationId xmlns:a16="http://schemas.microsoft.com/office/drawing/2014/main" id="{E86DAE8C-5D49-CD45-854C-12B008B3D17B}"/>
              </a:ext>
            </a:extLst>
          </p:cNvPr>
          <p:cNvSpPr>
            <a:spLocks noChangeShapeType="1"/>
          </p:cNvSpPr>
          <p:nvPr/>
        </p:nvSpPr>
        <p:spPr bwMode="auto">
          <a:xfrm>
            <a:off x="8496300" y="4129088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949" name="Line 24">
            <a:extLst>
              <a:ext uri="{FF2B5EF4-FFF2-40B4-BE49-F238E27FC236}">
                <a16:creationId xmlns:a16="http://schemas.microsoft.com/office/drawing/2014/main" id="{19B3DC18-3452-A04B-B668-9A306D0A087E}"/>
              </a:ext>
            </a:extLst>
          </p:cNvPr>
          <p:cNvSpPr>
            <a:spLocks noChangeShapeType="1"/>
          </p:cNvSpPr>
          <p:nvPr/>
        </p:nvSpPr>
        <p:spPr bwMode="auto">
          <a:xfrm>
            <a:off x="8496300" y="4519613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950" name="Rectangle 25">
            <a:extLst>
              <a:ext uri="{FF2B5EF4-FFF2-40B4-BE49-F238E27FC236}">
                <a16:creationId xmlns:a16="http://schemas.microsoft.com/office/drawing/2014/main" id="{B9A1A4F2-3DAB-B844-A9E6-9A41D42691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1063" y="990600"/>
            <a:ext cx="855662" cy="35242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solidFill>
                <a:srgbClr val="003399"/>
              </a:solidFill>
            </a:endParaRPr>
          </a:p>
        </p:txBody>
      </p:sp>
      <p:sp>
        <p:nvSpPr>
          <p:cNvPr id="39951" name="Rectangle 26">
            <a:extLst>
              <a:ext uri="{FF2B5EF4-FFF2-40B4-BE49-F238E27FC236}">
                <a16:creationId xmlns:a16="http://schemas.microsoft.com/office/drawing/2014/main" id="{01175337-C9DF-7549-8D19-76069EEF3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7625" y="909638"/>
            <a:ext cx="539750" cy="3706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[1]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[2]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[3]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[4]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[5]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[6]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[7]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[8]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[9]</a:t>
            </a:r>
          </a:p>
        </p:txBody>
      </p:sp>
      <p:sp>
        <p:nvSpPr>
          <p:cNvPr id="39952" name="Rectangle 27">
            <a:extLst>
              <a:ext uri="{FF2B5EF4-FFF2-40B4-BE49-F238E27FC236}">
                <a16:creationId xmlns:a16="http://schemas.microsoft.com/office/drawing/2014/main" id="{4E8E1535-7DB1-C64C-A27C-6EBD38A15C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1563" y="960438"/>
            <a:ext cx="404812" cy="3706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A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B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C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D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E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F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G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H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I</a:t>
            </a:r>
          </a:p>
        </p:txBody>
      </p:sp>
      <p:grpSp>
        <p:nvGrpSpPr>
          <p:cNvPr id="39953" name="群組 1">
            <a:extLst>
              <a:ext uri="{FF2B5EF4-FFF2-40B4-BE49-F238E27FC236}">
                <a16:creationId xmlns:a16="http://schemas.microsoft.com/office/drawing/2014/main" id="{714CC397-C4DC-B14B-82CB-FC289C1C16A1}"/>
              </a:ext>
            </a:extLst>
          </p:cNvPr>
          <p:cNvGrpSpPr>
            <a:grpSpLocks/>
          </p:cNvGrpSpPr>
          <p:nvPr/>
        </p:nvGrpSpPr>
        <p:grpSpPr bwMode="auto">
          <a:xfrm>
            <a:off x="61913" y="998538"/>
            <a:ext cx="2033587" cy="4276725"/>
            <a:chOff x="904875" y="1493838"/>
            <a:chExt cx="2033588" cy="4276725"/>
          </a:xfrm>
        </p:grpSpPr>
        <p:grpSp>
          <p:nvGrpSpPr>
            <p:cNvPr id="39992" name="Group 28">
              <a:extLst>
                <a:ext uri="{FF2B5EF4-FFF2-40B4-BE49-F238E27FC236}">
                  <a16:creationId xmlns:a16="http://schemas.microsoft.com/office/drawing/2014/main" id="{F88A8021-BD21-6D4C-80F8-EAB145ECB7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66963" y="1493838"/>
              <a:ext cx="571500" cy="569912"/>
              <a:chOff x="1389" y="1133"/>
              <a:chExt cx="360" cy="359"/>
            </a:xfrm>
          </p:grpSpPr>
          <p:sp>
            <p:nvSpPr>
              <p:cNvPr id="40009" name="Oval 29">
                <a:extLst>
                  <a:ext uri="{FF2B5EF4-FFF2-40B4-BE49-F238E27FC236}">
                    <a16:creationId xmlns:a16="http://schemas.microsoft.com/office/drawing/2014/main" id="{39193815-8368-4D47-A571-BF05BDE4E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9" y="1133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40010" name="Rectangle 30">
                <a:extLst>
                  <a:ext uri="{FF2B5EF4-FFF2-40B4-BE49-F238E27FC236}">
                    <a16:creationId xmlns:a16="http://schemas.microsoft.com/office/drawing/2014/main" id="{4A909638-00B0-1A4A-973A-8ECB5D2592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8" y="1186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>
                    <a:solidFill>
                      <a:srgbClr val="006600"/>
                    </a:solidFill>
                  </a:rPr>
                  <a:t>A</a:t>
                </a:r>
              </a:p>
            </p:txBody>
          </p:sp>
        </p:grpSp>
        <p:grpSp>
          <p:nvGrpSpPr>
            <p:cNvPr id="39993" name="Group 31">
              <a:extLst>
                <a:ext uri="{FF2B5EF4-FFF2-40B4-BE49-F238E27FC236}">
                  <a16:creationId xmlns:a16="http://schemas.microsoft.com/office/drawing/2014/main" id="{77FD9B2C-0516-3D48-B580-F1CE7338C5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55775" y="2397125"/>
              <a:ext cx="571500" cy="569913"/>
              <a:chOff x="1004" y="1702"/>
              <a:chExt cx="360" cy="359"/>
            </a:xfrm>
          </p:grpSpPr>
          <p:sp>
            <p:nvSpPr>
              <p:cNvPr id="40007" name="Oval 32">
                <a:extLst>
                  <a:ext uri="{FF2B5EF4-FFF2-40B4-BE49-F238E27FC236}">
                    <a16:creationId xmlns:a16="http://schemas.microsoft.com/office/drawing/2014/main" id="{F0545C2F-58DE-524F-B31D-BE95D5B7BC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4" y="1702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40008" name="Rectangle 33">
                <a:extLst>
                  <a:ext uri="{FF2B5EF4-FFF2-40B4-BE49-F238E27FC236}">
                    <a16:creationId xmlns:a16="http://schemas.microsoft.com/office/drawing/2014/main" id="{92235EC2-AFAD-B54D-803B-050469C9D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3" y="1755"/>
                <a:ext cx="24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>
                    <a:solidFill>
                      <a:srgbClr val="006600"/>
                    </a:solidFill>
                  </a:rPr>
                  <a:t>B</a:t>
                </a:r>
              </a:p>
            </p:txBody>
          </p:sp>
        </p:grpSp>
        <p:sp>
          <p:nvSpPr>
            <p:cNvPr id="39994" name="Line 34">
              <a:extLst>
                <a:ext uri="{FF2B5EF4-FFF2-40B4-BE49-F238E27FC236}">
                  <a16:creationId xmlns:a16="http://schemas.microsoft.com/office/drawing/2014/main" id="{C68EF37A-1BDE-EA48-9360-F83301907A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38363" y="2052638"/>
              <a:ext cx="341312" cy="3571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39995" name="Group 35">
              <a:extLst>
                <a:ext uri="{FF2B5EF4-FFF2-40B4-BE49-F238E27FC236}">
                  <a16:creationId xmlns:a16="http://schemas.microsoft.com/office/drawing/2014/main" id="{31575926-B452-3540-971D-3F743F7790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4875" y="5200650"/>
              <a:ext cx="571500" cy="569913"/>
              <a:chOff x="468" y="3468"/>
              <a:chExt cx="360" cy="359"/>
            </a:xfrm>
          </p:grpSpPr>
          <p:sp>
            <p:nvSpPr>
              <p:cNvPr id="40005" name="Oval 36">
                <a:extLst>
                  <a:ext uri="{FF2B5EF4-FFF2-40B4-BE49-F238E27FC236}">
                    <a16:creationId xmlns:a16="http://schemas.microsoft.com/office/drawing/2014/main" id="{7BFFCAD5-EF74-184F-811C-DA25F087EF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" y="3468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40006" name="Rectangle 37">
                <a:extLst>
                  <a:ext uri="{FF2B5EF4-FFF2-40B4-BE49-F238E27FC236}">
                    <a16:creationId xmlns:a16="http://schemas.microsoft.com/office/drawing/2014/main" id="{1F84D9F5-0800-F940-BEDE-FFDBC2B9CE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" y="3521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>
                    <a:solidFill>
                      <a:srgbClr val="006600"/>
                    </a:solidFill>
                  </a:rPr>
                  <a:t>E</a:t>
                </a:r>
              </a:p>
            </p:txBody>
          </p:sp>
        </p:grpSp>
        <p:sp>
          <p:nvSpPr>
            <p:cNvPr id="39996" name="Line 38">
              <a:extLst>
                <a:ext uri="{FF2B5EF4-FFF2-40B4-BE49-F238E27FC236}">
                  <a16:creationId xmlns:a16="http://schemas.microsoft.com/office/drawing/2014/main" id="{62D1DD31-E015-F74A-AB55-BF35DC75D2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17600" y="4770438"/>
              <a:ext cx="322263" cy="444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39997" name="Group 39">
              <a:extLst>
                <a:ext uri="{FF2B5EF4-FFF2-40B4-BE49-F238E27FC236}">
                  <a16:creationId xmlns:a16="http://schemas.microsoft.com/office/drawing/2014/main" id="{383B16C4-B5CA-0C48-9C23-96D6064A37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47813" y="3328988"/>
              <a:ext cx="571500" cy="569912"/>
              <a:chOff x="873" y="2289"/>
              <a:chExt cx="360" cy="359"/>
            </a:xfrm>
          </p:grpSpPr>
          <p:sp>
            <p:nvSpPr>
              <p:cNvPr id="40003" name="Oval 40">
                <a:extLst>
                  <a:ext uri="{FF2B5EF4-FFF2-40B4-BE49-F238E27FC236}">
                    <a16:creationId xmlns:a16="http://schemas.microsoft.com/office/drawing/2014/main" id="{FE51F04F-DAA7-CD49-8C3E-32E72CC25C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3" y="2289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40004" name="Rectangle 41">
                <a:extLst>
                  <a:ext uri="{FF2B5EF4-FFF2-40B4-BE49-F238E27FC236}">
                    <a16:creationId xmlns:a16="http://schemas.microsoft.com/office/drawing/2014/main" id="{031345D0-112B-394B-9C45-8CFC034E94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2" y="2342"/>
                <a:ext cx="24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>
                    <a:solidFill>
                      <a:srgbClr val="006600"/>
                    </a:solidFill>
                  </a:rPr>
                  <a:t>C</a:t>
                </a:r>
              </a:p>
            </p:txBody>
          </p:sp>
        </p:grpSp>
        <p:grpSp>
          <p:nvGrpSpPr>
            <p:cNvPr id="39998" name="Group 42">
              <a:extLst>
                <a:ext uri="{FF2B5EF4-FFF2-40B4-BE49-F238E27FC236}">
                  <a16:creationId xmlns:a16="http://schemas.microsoft.com/office/drawing/2014/main" id="{E513A9E8-098E-D24C-94FB-B41C93EEDE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0625" y="4194175"/>
              <a:ext cx="571500" cy="569913"/>
              <a:chOff x="648" y="2834"/>
              <a:chExt cx="360" cy="359"/>
            </a:xfrm>
          </p:grpSpPr>
          <p:sp>
            <p:nvSpPr>
              <p:cNvPr id="40001" name="Oval 43">
                <a:extLst>
                  <a:ext uri="{FF2B5EF4-FFF2-40B4-BE49-F238E27FC236}">
                    <a16:creationId xmlns:a16="http://schemas.microsoft.com/office/drawing/2014/main" id="{D4D937EB-E91A-F94F-87C1-C6368CEF5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8" y="2834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40002" name="Rectangle 44">
                <a:extLst>
                  <a:ext uri="{FF2B5EF4-FFF2-40B4-BE49-F238E27FC236}">
                    <a16:creationId xmlns:a16="http://schemas.microsoft.com/office/drawing/2014/main" id="{0BE991F3-1F83-0F49-A466-5668884AE0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" y="2887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>
                    <a:solidFill>
                      <a:srgbClr val="006600"/>
                    </a:solidFill>
                  </a:rPr>
                  <a:t>D</a:t>
                </a:r>
              </a:p>
            </p:txBody>
          </p:sp>
        </p:grpSp>
        <p:sp>
          <p:nvSpPr>
            <p:cNvPr id="39999" name="Line 45">
              <a:extLst>
                <a:ext uri="{FF2B5EF4-FFF2-40B4-BE49-F238E27FC236}">
                  <a16:creationId xmlns:a16="http://schemas.microsoft.com/office/drawing/2014/main" id="{60740EDB-AC18-9345-88E5-25D30E3243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12925" y="2987675"/>
              <a:ext cx="138113" cy="3381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0000" name="Line 46">
              <a:extLst>
                <a:ext uri="{FF2B5EF4-FFF2-40B4-BE49-F238E27FC236}">
                  <a16:creationId xmlns:a16="http://schemas.microsoft.com/office/drawing/2014/main" id="{0C9E3307-9EFE-E34F-91CB-F670DF1CF9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25588" y="3919538"/>
              <a:ext cx="168275" cy="2921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39954" name="群組 3">
            <a:extLst>
              <a:ext uri="{FF2B5EF4-FFF2-40B4-BE49-F238E27FC236}">
                <a16:creationId xmlns:a16="http://schemas.microsoft.com/office/drawing/2014/main" id="{6B11BE90-2161-DD47-A056-B2BB97B818A0}"/>
              </a:ext>
            </a:extLst>
          </p:cNvPr>
          <p:cNvGrpSpPr>
            <a:grpSpLocks/>
          </p:cNvGrpSpPr>
          <p:nvPr/>
        </p:nvGrpSpPr>
        <p:grpSpPr bwMode="auto">
          <a:xfrm>
            <a:off x="3700463" y="1222375"/>
            <a:ext cx="3992562" cy="4075113"/>
            <a:chOff x="4099787" y="1857775"/>
            <a:chExt cx="3992562" cy="4075112"/>
          </a:xfrm>
        </p:grpSpPr>
        <p:grpSp>
          <p:nvGrpSpPr>
            <p:cNvPr id="39957" name="Group 82">
              <a:extLst>
                <a:ext uri="{FF2B5EF4-FFF2-40B4-BE49-F238E27FC236}">
                  <a16:creationId xmlns:a16="http://schemas.microsoft.com/office/drawing/2014/main" id="{2333CF92-6FEE-2448-BF27-A4DDD47B07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0512" y="1857775"/>
              <a:ext cx="571500" cy="569912"/>
              <a:chOff x="4229" y="1348"/>
              <a:chExt cx="360" cy="359"/>
            </a:xfrm>
          </p:grpSpPr>
          <p:sp>
            <p:nvSpPr>
              <p:cNvPr id="39990" name="Oval 83">
                <a:extLst>
                  <a:ext uri="{FF2B5EF4-FFF2-40B4-BE49-F238E27FC236}">
                    <a16:creationId xmlns:a16="http://schemas.microsoft.com/office/drawing/2014/main" id="{9CF5B831-3B18-0D4D-852E-9FD3383D9D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9" y="1348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39991" name="Rectangle 84">
                <a:extLst>
                  <a:ext uri="{FF2B5EF4-FFF2-40B4-BE49-F238E27FC236}">
                    <a16:creationId xmlns:a16="http://schemas.microsoft.com/office/drawing/2014/main" id="{9C268079-E975-4245-882C-553EF825FF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8" y="1401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A</a:t>
                </a:r>
              </a:p>
            </p:txBody>
          </p:sp>
        </p:grpSp>
        <p:grpSp>
          <p:nvGrpSpPr>
            <p:cNvPr id="39958" name="Group 85">
              <a:extLst>
                <a:ext uri="{FF2B5EF4-FFF2-40B4-BE49-F238E27FC236}">
                  <a16:creationId xmlns:a16="http://schemas.microsoft.com/office/drawing/2014/main" id="{487471DC-9348-B147-A1AE-D10E0791CE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20549" y="2999187"/>
              <a:ext cx="571500" cy="569913"/>
              <a:chOff x="3618" y="2067"/>
              <a:chExt cx="360" cy="359"/>
            </a:xfrm>
          </p:grpSpPr>
          <p:sp>
            <p:nvSpPr>
              <p:cNvPr id="39988" name="Oval 86">
                <a:extLst>
                  <a:ext uri="{FF2B5EF4-FFF2-40B4-BE49-F238E27FC236}">
                    <a16:creationId xmlns:a16="http://schemas.microsoft.com/office/drawing/2014/main" id="{8D864299-C51C-8C4E-9C81-E70F9D137E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8" y="2067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39989" name="Rectangle 87">
                <a:extLst>
                  <a:ext uri="{FF2B5EF4-FFF2-40B4-BE49-F238E27FC236}">
                    <a16:creationId xmlns:a16="http://schemas.microsoft.com/office/drawing/2014/main" id="{82DE7F29-AE87-7444-8348-4DB1C68F73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7" y="2120"/>
                <a:ext cx="24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B</a:t>
                </a:r>
              </a:p>
            </p:txBody>
          </p:sp>
        </p:grpSp>
        <p:sp>
          <p:nvSpPr>
            <p:cNvPr id="39959" name="Line 88">
              <a:extLst>
                <a:ext uri="{FF2B5EF4-FFF2-40B4-BE49-F238E27FC236}">
                  <a16:creationId xmlns:a16="http://schemas.microsoft.com/office/drawing/2014/main" id="{F6D5D451-5E8C-3145-903C-A29CA8D77D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18999" y="2348312"/>
              <a:ext cx="765175" cy="6461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39960" name="Group 89">
              <a:extLst>
                <a:ext uri="{FF2B5EF4-FFF2-40B4-BE49-F238E27FC236}">
                  <a16:creationId xmlns:a16="http://schemas.microsoft.com/office/drawing/2014/main" id="{DA81A046-CDA0-C941-89DF-249264115A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11262" y="3032525"/>
              <a:ext cx="571500" cy="569912"/>
              <a:chOff x="4809" y="2088"/>
              <a:chExt cx="360" cy="359"/>
            </a:xfrm>
          </p:grpSpPr>
          <p:sp>
            <p:nvSpPr>
              <p:cNvPr id="39986" name="Oval 90">
                <a:extLst>
                  <a:ext uri="{FF2B5EF4-FFF2-40B4-BE49-F238E27FC236}">
                    <a16:creationId xmlns:a16="http://schemas.microsoft.com/office/drawing/2014/main" id="{B910DB09-BE9E-384F-BAC2-81A68A422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9" y="2088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39987" name="Rectangle 91">
                <a:extLst>
                  <a:ext uri="{FF2B5EF4-FFF2-40B4-BE49-F238E27FC236}">
                    <a16:creationId xmlns:a16="http://schemas.microsoft.com/office/drawing/2014/main" id="{D8452C5D-A88D-8B42-97BA-DB253CBAE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78" y="2141"/>
                <a:ext cx="24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C</a:t>
                </a:r>
              </a:p>
            </p:txBody>
          </p:sp>
        </p:grpSp>
        <p:grpSp>
          <p:nvGrpSpPr>
            <p:cNvPr id="39961" name="Group 92">
              <a:extLst>
                <a:ext uri="{FF2B5EF4-FFF2-40B4-BE49-F238E27FC236}">
                  <a16:creationId xmlns:a16="http://schemas.microsoft.com/office/drawing/2014/main" id="{1E3775F9-DEC6-4743-A054-3E793EB12F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20849" y="4105675"/>
              <a:ext cx="571500" cy="569912"/>
              <a:chOff x="5130" y="2764"/>
              <a:chExt cx="360" cy="359"/>
            </a:xfrm>
          </p:grpSpPr>
          <p:sp>
            <p:nvSpPr>
              <p:cNvPr id="39984" name="Oval 93">
                <a:extLst>
                  <a:ext uri="{FF2B5EF4-FFF2-40B4-BE49-F238E27FC236}">
                    <a16:creationId xmlns:a16="http://schemas.microsoft.com/office/drawing/2014/main" id="{B2F9D8CD-0300-C44F-B251-AC56EEA065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0" y="2764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39985" name="Rectangle 94">
                <a:extLst>
                  <a:ext uri="{FF2B5EF4-FFF2-40B4-BE49-F238E27FC236}">
                    <a16:creationId xmlns:a16="http://schemas.microsoft.com/office/drawing/2014/main" id="{C1858352-130A-6341-9522-294696381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9" y="2817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G</a:t>
                </a:r>
              </a:p>
            </p:txBody>
          </p:sp>
        </p:grpSp>
        <p:sp>
          <p:nvSpPr>
            <p:cNvPr id="39962" name="Line 95">
              <a:extLst>
                <a:ext uri="{FF2B5EF4-FFF2-40B4-BE49-F238E27FC236}">
                  <a16:creationId xmlns:a16="http://schemas.microsoft.com/office/drawing/2014/main" id="{67F64E84-D8D4-124E-9DBE-940B91AF6E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62112" y="3591325"/>
              <a:ext cx="287337" cy="4921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39963" name="Group 96">
              <a:extLst>
                <a:ext uri="{FF2B5EF4-FFF2-40B4-BE49-F238E27FC236}">
                  <a16:creationId xmlns:a16="http://schemas.microsoft.com/office/drawing/2014/main" id="{CAA84984-D206-E04C-8F75-229EE2DE3D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49187" y="4154887"/>
              <a:ext cx="571500" cy="569913"/>
              <a:chOff x="3951" y="2795"/>
              <a:chExt cx="360" cy="359"/>
            </a:xfrm>
          </p:grpSpPr>
          <p:sp>
            <p:nvSpPr>
              <p:cNvPr id="39982" name="Oval 97">
                <a:extLst>
                  <a:ext uri="{FF2B5EF4-FFF2-40B4-BE49-F238E27FC236}">
                    <a16:creationId xmlns:a16="http://schemas.microsoft.com/office/drawing/2014/main" id="{D847FAF0-1868-BE49-B0EE-F02F9BDDD4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1" y="2795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39983" name="Rectangle 98">
                <a:extLst>
                  <a:ext uri="{FF2B5EF4-FFF2-40B4-BE49-F238E27FC236}">
                    <a16:creationId xmlns:a16="http://schemas.microsoft.com/office/drawing/2014/main" id="{1F54ED86-2D9E-254D-A382-EC9DF64AD6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0" y="2848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E</a:t>
                </a:r>
              </a:p>
            </p:txBody>
          </p:sp>
        </p:grpSp>
        <p:grpSp>
          <p:nvGrpSpPr>
            <p:cNvPr id="39964" name="Group 99">
              <a:extLst>
                <a:ext uri="{FF2B5EF4-FFF2-40B4-BE49-F238E27FC236}">
                  <a16:creationId xmlns:a16="http://schemas.microsoft.com/office/drawing/2014/main" id="{2252B4C0-99A3-8943-9A7A-63D1152E70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90399" y="5362975"/>
              <a:ext cx="571500" cy="569912"/>
              <a:chOff x="3662" y="3556"/>
              <a:chExt cx="360" cy="359"/>
            </a:xfrm>
          </p:grpSpPr>
          <p:sp>
            <p:nvSpPr>
              <p:cNvPr id="39980" name="Oval 100">
                <a:extLst>
                  <a:ext uri="{FF2B5EF4-FFF2-40B4-BE49-F238E27FC236}">
                    <a16:creationId xmlns:a16="http://schemas.microsoft.com/office/drawing/2014/main" id="{67CA91F6-103C-DC4B-B067-449FCC049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62" y="3556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39981" name="Rectangle 101">
                <a:extLst>
                  <a:ext uri="{FF2B5EF4-FFF2-40B4-BE49-F238E27FC236}">
                    <a16:creationId xmlns:a16="http://schemas.microsoft.com/office/drawing/2014/main" id="{E7275EAE-3F15-C04C-A47E-53B134E738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1" y="3609"/>
                <a:ext cx="18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I</a:t>
                </a:r>
              </a:p>
            </p:txBody>
          </p:sp>
        </p:grpSp>
        <p:sp>
          <p:nvSpPr>
            <p:cNvPr id="39965" name="Line 102">
              <a:extLst>
                <a:ext uri="{FF2B5EF4-FFF2-40B4-BE49-F238E27FC236}">
                  <a16:creationId xmlns:a16="http://schemas.microsoft.com/office/drawing/2014/main" id="{84A282C9-86EF-6146-BCDF-C25E2ACD81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5937" y="4745437"/>
              <a:ext cx="423862" cy="6127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39966" name="Group 103">
              <a:extLst>
                <a:ext uri="{FF2B5EF4-FFF2-40B4-BE49-F238E27FC236}">
                  <a16:creationId xmlns:a16="http://schemas.microsoft.com/office/drawing/2014/main" id="{E8C2F8A8-7B64-FF46-A61A-7C6DE5E59D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60174" y="4137425"/>
              <a:ext cx="571500" cy="569912"/>
              <a:chOff x="3328" y="2784"/>
              <a:chExt cx="360" cy="359"/>
            </a:xfrm>
          </p:grpSpPr>
          <p:sp>
            <p:nvSpPr>
              <p:cNvPr id="39978" name="Oval 104">
                <a:extLst>
                  <a:ext uri="{FF2B5EF4-FFF2-40B4-BE49-F238E27FC236}">
                    <a16:creationId xmlns:a16="http://schemas.microsoft.com/office/drawing/2014/main" id="{3A9981FA-BADE-5546-A811-9B403B20B4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8" y="2784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39979" name="Rectangle 105">
                <a:extLst>
                  <a:ext uri="{FF2B5EF4-FFF2-40B4-BE49-F238E27FC236}">
                    <a16:creationId xmlns:a16="http://schemas.microsoft.com/office/drawing/2014/main" id="{A38F86E7-1674-2447-8824-81DDB7DECC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7" y="2837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D</a:t>
                </a:r>
              </a:p>
            </p:txBody>
          </p:sp>
        </p:grpSp>
        <p:grpSp>
          <p:nvGrpSpPr>
            <p:cNvPr id="39967" name="Group 106">
              <a:extLst>
                <a:ext uri="{FF2B5EF4-FFF2-40B4-BE49-F238E27FC236}">
                  <a16:creationId xmlns:a16="http://schemas.microsoft.com/office/drawing/2014/main" id="{E3832DA5-5030-FA48-A3FA-0E45BB3A01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99787" y="5326462"/>
              <a:ext cx="571500" cy="569913"/>
              <a:chOff x="2975" y="3533"/>
              <a:chExt cx="360" cy="359"/>
            </a:xfrm>
          </p:grpSpPr>
          <p:sp>
            <p:nvSpPr>
              <p:cNvPr id="39976" name="Oval 107">
                <a:extLst>
                  <a:ext uri="{FF2B5EF4-FFF2-40B4-BE49-F238E27FC236}">
                    <a16:creationId xmlns:a16="http://schemas.microsoft.com/office/drawing/2014/main" id="{392D6F29-360D-7E4B-B462-95A55EBF75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5" y="3533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39977" name="Rectangle 108">
                <a:extLst>
                  <a:ext uri="{FF2B5EF4-FFF2-40B4-BE49-F238E27FC236}">
                    <a16:creationId xmlns:a16="http://schemas.microsoft.com/office/drawing/2014/main" id="{9B1DDD92-E727-3446-A3CD-156365813C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4" y="3586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H</a:t>
                </a:r>
              </a:p>
            </p:txBody>
          </p:sp>
        </p:grpSp>
        <p:grpSp>
          <p:nvGrpSpPr>
            <p:cNvPr id="39968" name="Group 109">
              <a:extLst>
                <a:ext uri="{FF2B5EF4-FFF2-40B4-BE49-F238E27FC236}">
                  <a16:creationId xmlns:a16="http://schemas.microsoft.com/office/drawing/2014/main" id="{0BA45CA6-3255-3941-89DF-A550B4CD46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49299" y="4104087"/>
              <a:ext cx="571500" cy="569913"/>
              <a:chOff x="4518" y="2763"/>
              <a:chExt cx="360" cy="359"/>
            </a:xfrm>
          </p:grpSpPr>
          <p:sp>
            <p:nvSpPr>
              <p:cNvPr id="39974" name="Oval 110">
                <a:extLst>
                  <a:ext uri="{FF2B5EF4-FFF2-40B4-BE49-F238E27FC236}">
                    <a16:creationId xmlns:a16="http://schemas.microsoft.com/office/drawing/2014/main" id="{A0D8745C-4C43-7242-AE70-07FB62DBA0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8" y="2763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39975" name="Rectangle 111">
                <a:extLst>
                  <a:ext uri="{FF2B5EF4-FFF2-40B4-BE49-F238E27FC236}">
                    <a16:creationId xmlns:a16="http://schemas.microsoft.com/office/drawing/2014/main" id="{0D25833F-4F8E-5D4E-9F4F-87FC7DD7B6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7" y="2816"/>
                <a:ext cx="22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F</a:t>
                </a:r>
              </a:p>
            </p:txBody>
          </p:sp>
        </p:grpSp>
        <p:sp>
          <p:nvSpPr>
            <p:cNvPr id="39969" name="Line 112">
              <a:extLst>
                <a:ext uri="{FF2B5EF4-FFF2-40B4-BE49-F238E27FC236}">
                  <a16:creationId xmlns:a16="http://schemas.microsoft.com/office/drawing/2014/main" id="{DAA2AC13-62FD-ED4A-95E6-25ADE3B678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814412" y="3589737"/>
              <a:ext cx="322262" cy="4937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9970" name="Line 113">
              <a:extLst>
                <a:ext uri="{FF2B5EF4-FFF2-40B4-BE49-F238E27FC236}">
                  <a16:creationId xmlns:a16="http://schemas.microsoft.com/office/drawing/2014/main" id="{042D077C-AFB5-724D-AB43-58CA8ACD91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04724" y="3538937"/>
              <a:ext cx="373063" cy="6127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9971" name="Line 114">
              <a:extLst>
                <a:ext uri="{FF2B5EF4-FFF2-40B4-BE49-F238E27FC236}">
                  <a16:creationId xmlns:a16="http://schemas.microsoft.com/office/drawing/2014/main" id="{BD72611C-DA01-AA4E-93B0-4A722D737F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25287" y="3521475"/>
              <a:ext cx="323850" cy="6127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9972" name="Line 115">
              <a:extLst>
                <a:ext uri="{FF2B5EF4-FFF2-40B4-BE49-F238E27FC236}">
                  <a16:creationId xmlns:a16="http://schemas.microsoft.com/office/drawing/2014/main" id="{B83F222F-511D-A64B-9439-3147B94F00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80774" y="4727975"/>
              <a:ext cx="425450" cy="579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9973" name="Line 116">
              <a:extLst>
                <a:ext uri="{FF2B5EF4-FFF2-40B4-BE49-F238E27FC236}">
                  <a16:creationId xmlns:a16="http://schemas.microsoft.com/office/drawing/2014/main" id="{BB56B63B-E68C-9B4C-B6DB-7BD6E9ECDE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58824" y="2365775"/>
              <a:ext cx="714375" cy="6635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9955" name="Text Box 117">
            <a:extLst>
              <a:ext uri="{FF2B5EF4-FFF2-40B4-BE49-F238E27FC236}">
                <a16:creationId xmlns:a16="http://schemas.microsoft.com/office/drawing/2014/main" id="{158190B8-B8C6-C44B-A142-9DAF41945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9975" y="5005388"/>
            <a:ext cx="28829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>
                <a:solidFill>
                  <a:srgbClr val="CC3300"/>
                </a:solidFill>
              </a:rPr>
              <a:t>(1) waste space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>
                <a:solidFill>
                  <a:srgbClr val="CC3300"/>
                </a:solidFill>
              </a:rPr>
              <a:t>(2) insertion/deletion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>
                <a:solidFill>
                  <a:srgbClr val="CC3300"/>
                </a:solidFill>
              </a:rPr>
              <a:t>     problem</a:t>
            </a:r>
          </a:p>
        </p:txBody>
      </p:sp>
      <p:sp>
        <p:nvSpPr>
          <p:cNvPr id="39956" name="Text Box 43">
            <a:extLst>
              <a:ext uri="{FF2B5EF4-FFF2-40B4-BE49-F238E27FC236}">
                <a16:creationId xmlns:a16="http://schemas.microsoft.com/office/drawing/2014/main" id="{64728266-80BE-D34E-ACE2-E03F1D476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3" y="5961063"/>
            <a:ext cx="652303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/>
              <a:t>*Figure 5.12:</a:t>
            </a:r>
            <a:r>
              <a:rPr lang="en-US" altLang="zh-TW" sz="2000" u="sng"/>
              <a:t> Array representation of the binary trees (p.203)</a:t>
            </a:r>
            <a:endParaRPr lang="en-US" altLang="zh-TW" sz="2000" b="1" u="sng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頁尾版面配置區 2">
            <a:extLst>
              <a:ext uri="{FF2B5EF4-FFF2-40B4-BE49-F238E27FC236}">
                <a16:creationId xmlns:a16="http://schemas.microsoft.com/office/drawing/2014/main" id="{43CAB7AD-3FA4-B440-BAAE-BCDE6541A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40962" name="投影片編號版面配置區 3">
            <a:extLst>
              <a:ext uri="{FF2B5EF4-FFF2-40B4-BE49-F238E27FC236}">
                <a16:creationId xmlns:a16="http://schemas.microsoft.com/office/drawing/2014/main" id="{D64156FB-9FDF-D648-9C4D-68E00AC83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3F75F99B-BAF0-4046-8B89-6B9C797E5315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33</a:t>
            </a:fld>
            <a:endParaRPr lang="en-US" altLang="zh-TW" sz="1400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B7CF5108-29B9-D44B-B54B-369792C71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195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Linked Representation</a:t>
            </a:r>
          </a:p>
        </p:txBody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9F9DEFF2-52A1-8F42-AED5-347D311AE8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300" y="1449388"/>
            <a:ext cx="9163050" cy="2382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Monotype Sorts" pitchFamily="2" charset="2"/>
              <a:buNone/>
            </a:pPr>
            <a:r>
              <a:rPr lang="en-US" altLang="zh-TW" sz="2800" b="1">
                <a:latin typeface="Courier New" panose="02070309020205020404" pitchFamily="49" charset="0"/>
              </a:rPr>
              <a:t>typedef struct node *treePointer;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b="1">
                <a:latin typeface="Courier New" panose="02070309020205020404" pitchFamily="49" charset="0"/>
              </a:rPr>
              <a:t>typedef struct node {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b="1">
                <a:latin typeface="Courier New" panose="02070309020205020404" pitchFamily="49" charset="0"/>
              </a:rPr>
              <a:t> int data;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b="1">
                <a:latin typeface="Courier New" panose="02070309020205020404" pitchFamily="49" charset="0"/>
              </a:rPr>
              <a:t> treePointer leftChild, rightChild;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b="1">
                <a:latin typeface="Courier New" panose="02070309020205020404" pitchFamily="49" charset="0"/>
              </a:rPr>
              <a:t>};</a:t>
            </a:r>
            <a:endParaRPr lang="en-US" altLang="zh-TW"/>
          </a:p>
          <a:p>
            <a:pPr eaLnBrk="1" hangingPunct="1">
              <a:buFont typeface="Monotype Sorts" pitchFamily="2" charset="2"/>
              <a:buNone/>
            </a:pPr>
            <a:endParaRPr lang="en-US" altLang="zh-TW"/>
          </a:p>
        </p:txBody>
      </p:sp>
      <p:grpSp>
        <p:nvGrpSpPr>
          <p:cNvPr id="40965" name="群組 1">
            <a:extLst>
              <a:ext uri="{FF2B5EF4-FFF2-40B4-BE49-F238E27FC236}">
                <a16:creationId xmlns:a16="http://schemas.microsoft.com/office/drawing/2014/main" id="{2C87C05E-78BE-084A-A8BC-6E96DC9AE087}"/>
              </a:ext>
            </a:extLst>
          </p:cNvPr>
          <p:cNvGrpSpPr>
            <a:grpSpLocks/>
          </p:cNvGrpSpPr>
          <p:nvPr/>
        </p:nvGrpSpPr>
        <p:grpSpPr bwMode="auto">
          <a:xfrm>
            <a:off x="565150" y="4598988"/>
            <a:ext cx="4105275" cy="827087"/>
            <a:chOff x="1130300" y="4525963"/>
            <a:chExt cx="4105275" cy="827087"/>
          </a:xfrm>
        </p:grpSpPr>
        <p:sp>
          <p:nvSpPr>
            <p:cNvPr id="40973" name="Rectangle 4">
              <a:extLst>
                <a:ext uri="{FF2B5EF4-FFF2-40B4-BE49-F238E27FC236}">
                  <a16:creationId xmlns:a16="http://schemas.microsoft.com/office/drawing/2014/main" id="{5C732A13-3814-814B-9625-E49424E0BE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300" y="4525963"/>
              <a:ext cx="4105275" cy="81915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40974" name="Line 5">
              <a:extLst>
                <a:ext uri="{FF2B5EF4-FFF2-40B4-BE49-F238E27FC236}">
                  <a16:creationId xmlns:a16="http://schemas.microsoft.com/office/drawing/2014/main" id="{A5FD2601-50ED-1B49-B0AB-A32DEF6CE4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5088" y="4537075"/>
              <a:ext cx="0" cy="8159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0975" name="Line 6">
              <a:extLst>
                <a:ext uri="{FF2B5EF4-FFF2-40B4-BE49-F238E27FC236}">
                  <a16:creationId xmlns:a16="http://schemas.microsoft.com/office/drawing/2014/main" id="{142B4260-B7CB-644F-9A50-FC0475E694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3463" y="4537075"/>
              <a:ext cx="0" cy="7985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0976" name="Rectangle 7">
              <a:extLst>
                <a:ext uri="{FF2B5EF4-FFF2-40B4-BE49-F238E27FC236}">
                  <a16:creationId xmlns:a16="http://schemas.microsoft.com/office/drawing/2014/main" id="{3E2D1834-9896-5949-8B8A-0A9290ED3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3675" y="4795838"/>
              <a:ext cx="69056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data</a:t>
              </a:r>
            </a:p>
          </p:txBody>
        </p:sp>
        <p:sp>
          <p:nvSpPr>
            <p:cNvPr id="40977" name="Rectangle 8">
              <a:extLst>
                <a:ext uri="{FF2B5EF4-FFF2-40B4-BE49-F238E27FC236}">
                  <a16:creationId xmlns:a16="http://schemas.microsoft.com/office/drawing/2014/main" id="{1145B381-AD81-384E-B8DE-97E2F52199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3556" y="4795838"/>
              <a:ext cx="1277594" cy="462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leftChild</a:t>
              </a:r>
            </a:p>
          </p:txBody>
        </p:sp>
        <p:sp>
          <p:nvSpPr>
            <p:cNvPr id="40978" name="Rectangle 9">
              <a:extLst>
                <a:ext uri="{FF2B5EF4-FFF2-40B4-BE49-F238E27FC236}">
                  <a16:creationId xmlns:a16="http://schemas.microsoft.com/office/drawing/2014/main" id="{09F8820D-B315-FD4C-ADDC-3787DB1FB9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8713" y="4779963"/>
              <a:ext cx="1449115" cy="462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rightChild</a:t>
              </a:r>
            </a:p>
          </p:txBody>
        </p:sp>
      </p:grpSp>
      <p:sp>
        <p:nvSpPr>
          <p:cNvPr id="40966" name="Oval 10">
            <a:extLst>
              <a:ext uri="{FF2B5EF4-FFF2-40B4-BE49-F238E27FC236}">
                <a16:creationId xmlns:a16="http://schemas.microsoft.com/office/drawing/2014/main" id="{3B43D497-D8F2-3342-8811-301486788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2563" y="3940175"/>
            <a:ext cx="939800" cy="871538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solidFill>
                <a:srgbClr val="003399"/>
              </a:solidFill>
            </a:endParaRPr>
          </a:p>
        </p:txBody>
      </p:sp>
      <p:sp>
        <p:nvSpPr>
          <p:cNvPr id="40967" name="Rectangle 11">
            <a:extLst>
              <a:ext uri="{FF2B5EF4-FFF2-40B4-BE49-F238E27FC236}">
                <a16:creationId xmlns:a16="http://schemas.microsoft.com/office/drawing/2014/main" id="{793A2CD2-AF20-2949-8138-28B3FE645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4800" y="4176713"/>
            <a:ext cx="6905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data</a:t>
            </a:r>
          </a:p>
        </p:txBody>
      </p:sp>
      <p:sp>
        <p:nvSpPr>
          <p:cNvPr id="40968" name="Line 12">
            <a:extLst>
              <a:ext uri="{FF2B5EF4-FFF2-40B4-BE49-F238E27FC236}">
                <a16:creationId xmlns:a16="http://schemas.microsoft.com/office/drawing/2014/main" id="{4AB6AEF5-C467-4645-B926-E8798627277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15025" y="4646613"/>
            <a:ext cx="679450" cy="6810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0969" name="Line 13">
            <a:extLst>
              <a:ext uri="{FF2B5EF4-FFF2-40B4-BE49-F238E27FC236}">
                <a16:creationId xmlns:a16="http://schemas.microsoft.com/office/drawing/2014/main" id="{96D36341-E831-184A-8AEE-D38A3E35AE16}"/>
              </a:ext>
            </a:extLst>
          </p:cNvPr>
          <p:cNvSpPr>
            <a:spLocks noChangeShapeType="1"/>
          </p:cNvSpPr>
          <p:nvPr/>
        </p:nvSpPr>
        <p:spPr bwMode="auto">
          <a:xfrm>
            <a:off x="7378700" y="4664075"/>
            <a:ext cx="661988" cy="6635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0970" name="Rectangle 14">
            <a:extLst>
              <a:ext uri="{FF2B5EF4-FFF2-40B4-BE49-F238E27FC236}">
                <a16:creationId xmlns:a16="http://schemas.microsoft.com/office/drawing/2014/main" id="{4E3C28CC-C4BD-FF4F-9B72-C622DF5F2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6050" y="5383213"/>
            <a:ext cx="1277938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leftChild</a:t>
            </a:r>
          </a:p>
        </p:txBody>
      </p:sp>
      <p:sp>
        <p:nvSpPr>
          <p:cNvPr id="40971" name="Rectangle 15">
            <a:extLst>
              <a:ext uri="{FF2B5EF4-FFF2-40B4-BE49-F238E27FC236}">
                <a16:creationId xmlns:a16="http://schemas.microsoft.com/office/drawing/2014/main" id="{EE85AF17-07A0-0949-9BEE-EF1007FB9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8513" y="5346700"/>
            <a:ext cx="1449387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rightChild</a:t>
            </a:r>
          </a:p>
        </p:txBody>
      </p:sp>
      <p:sp>
        <p:nvSpPr>
          <p:cNvPr id="40972" name="Text Box 43">
            <a:extLst>
              <a:ext uri="{FF2B5EF4-FFF2-40B4-BE49-F238E27FC236}">
                <a16:creationId xmlns:a16="http://schemas.microsoft.com/office/drawing/2014/main" id="{440151DA-C73A-4A4F-BBE8-AE39B45C14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0638" y="5924550"/>
            <a:ext cx="46767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/>
              <a:t>*Figure 5.13:</a:t>
            </a:r>
            <a:r>
              <a:rPr lang="en-US" altLang="zh-TW" sz="2000" u="sng"/>
              <a:t> Node representations (p.204)</a:t>
            </a:r>
            <a:endParaRPr lang="en-US" altLang="zh-TW" sz="2000" b="1" u="sng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頁尾版面配置區 1">
            <a:extLst>
              <a:ext uri="{FF2B5EF4-FFF2-40B4-BE49-F238E27FC236}">
                <a16:creationId xmlns:a16="http://schemas.microsoft.com/office/drawing/2014/main" id="{C37B691E-BB1E-4241-A94E-173ACE83D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41986" name="投影片編號版面配置區 2">
            <a:extLst>
              <a:ext uri="{FF2B5EF4-FFF2-40B4-BE49-F238E27FC236}">
                <a16:creationId xmlns:a16="http://schemas.microsoft.com/office/drawing/2014/main" id="{FCE97459-7744-8F44-B185-7A1A38632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90AA5520-AAE4-414B-8775-6B838276DFC0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34</a:t>
            </a:fld>
            <a:endParaRPr lang="en-US" altLang="zh-TW" sz="1400"/>
          </a:p>
        </p:txBody>
      </p:sp>
      <p:pic>
        <p:nvPicPr>
          <p:cNvPr id="41987" name="Picture 1" descr="page28image5908096">
            <a:extLst>
              <a:ext uri="{FF2B5EF4-FFF2-40B4-BE49-F238E27FC236}">
                <a16:creationId xmlns:a16="http://schemas.microsoft.com/office/drawing/2014/main" id="{A1ADB22A-BBEE-5A4D-A32D-B47867840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" y="1089025"/>
            <a:ext cx="8605838" cy="472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8" name="Text Box 43">
            <a:extLst>
              <a:ext uri="{FF2B5EF4-FFF2-40B4-BE49-F238E27FC236}">
                <a16:creationId xmlns:a16="http://schemas.microsoft.com/office/drawing/2014/main" id="{B90A5513-C269-6B4D-A5B2-B08535A7C2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0638" y="5811838"/>
            <a:ext cx="675163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/>
              <a:t>*Figure 5.14:</a:t>
            </a:r>
            <a:r>
              <a:rPr lang="en-US" altLang="zh-TW" sz="2000" u="sng"/>
              <a:t> Linked representation for the binary trees (p.205)</a:t>
            </a:r>
            <a:endParaRPr lang="en-US" altLang="zh-TW" sz="2000" b="1" u="sng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頁尾版面配置區 1">
            <a:extLst>
              <a:ext uri="{FF2B5EF4-FFF2-40B4-BE49-F238E27FC236}">
                <a16:creationId xmlns:a16="http://schemas.microsoft.com/office/drawing/2014/main" id="{4ED73F13-289A-AF4C-A8A1-A26253628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43010" name="投影片編號版面配置區 2">
            <a:extLst>
              <a:ext uri="{FF2B5EF4-FFF2-40B4-BE49-F238E27FC236}">
                <a16:creationId xmlns:a16="http://schemas.microsoft.com/office/drawing/2014/main" id="{F69D7B88-DD2F-B54F-B3CD-B71D87008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0E8DDA00-0303-9740-9EF4-CD540AA3B74C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35</a:t>
            </a:fld>
            <a:endParaRPr lang="en-US" altLang="zh-TW" sz="1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頁尾版面配置區 2">
            <a:extLst>
              <a:ext uri="{FF2B5EF4-FFF2-40B4-BE49-F238E27FC236}">
                <a16:creationId xmlns:a16="http://schemas.microsoft.com/office/drawing/2014/main" id="{119108F9-FA99-8A43-A8DE-F136D6F4A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44034" name="投影片編號版面配置區 3">
            <a:extLst>
              <a:ext uri="{FF2B5EF4-FFF2-40B4-BE49-F238E27FC236}">
                <a16:creationId xmlns:a16="http://schemas.microsoft.com/office/drawing/2014/main" id="{825E5A4F-9AFA-E24F-9725-D5A3CC00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13D76873-7D24-3B43-B510-E6339313C7E3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36</a:t>
            </a:fld>
            <a:endParaRPr lang="en-US" altLang="zh-TW" sz="1400"/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F707C49E-83B2-3445-A8B0-9EE0D45C87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960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Binary Tree Traversals</a:t>
            </a:r>
          </a:p>
        </p:txBody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A191816D-4068-8C47-A0C9-D6A3E7A4D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00" y="1752600"/>
            <a:ext cx="91630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/>
              <a:t>Let L, V, and R stand for moving left, visiting </a:t>
            </a:r>
            <a:br>
              <a:rPr lang="en-US" altLang="zh-TW"/>
            </a:br>
            <a:r>
              <a:rPr lang="en-US" altLang="zh-TW"/>
              <a:t>the node, and moving right.</a:t>
            </a:r>
          </a:p>
          <a:p>
            <a:pPr eaLnBrk="1" hangingPunct="1"/>
            <a:r>
              <a:rPr lang="en-US" altLang="zh-TW"/>
              <a:t>There are six possible combinations of traversal</a:t>
            </a:r>
          </a:p>
          <a:p>
            <a:pPr lvl="1" eaLnBrk="1" hangingPunct="1"/>
            <a:r>
              <a:rPr lang="en-US" altLang="zh-TW"/>
              <a:t>LVR, LRV, VLR, VRL, RVL, RLV</a:t>
            </a:r>
          </a:p>
          <a:p>
            <a:pPr eaLnBrk="1" hangingPunct="1"/>
            <a:r>
              <a:rPr lang="en-US" altLang="zh-TW"/>
              <a:t>Adopt convention that we traverse left before </a:t>
            </a:r>
            <a:br>
              <a:rPr lang="en-US" altLang="zh-TW"/>
            </a:br>
            <a:r>
              <a:rPr lang="en-US" altLang="zh-TW"/>
              <a:t>right, only 3 traversals remain</a:t>
            </a:r>
          </a:p>
          <a:p>
            <a:pPr lvl="1" eaLnBrk="1" hangingPunct="1"/>
            <a:r>
              <a:rPr lang="en-US" altLang="zh-TW"/>
              <a:t>LVR, LRV, VLR</a:t>
            </a:r>
          </a:p>
          <a:p>
            <a:pPr lvl="1" eaLnBrk="1" hangingPunct="1"/>
            <a:r>
              <a:rPr lang="en-US" altLang="zh-TW"/>
              <a:t>inorder, postorder, preorder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頁尾版面配置區 2">
            <a:extLst>
              <a:ext uri="{FF2B5EF4-FFF2-40B4-BE49-F238E27FC236}">
                <a16:creationId xmlns:a16="http://schemas.microsoft.com/office/drawing/2014/main" id="{FB9D3612-94A0-3E47-928D-4A9AF1212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45058" name="投影片編號版面配置區 3">
            <a:extLst>
              <a:ext uri="{FF2B5EF4-FFF2-40B4-BE49-F238E27FC236}">
                <a16:creationId xmlns:a16="http://schemas.microsoft.com/office/drawing/2014/main" id="{D523FE60-67CB-E54B-B80E-1746C149F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501177F6-1A84-4B48-8061-AC28CE6AFA17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37</a:t>
            </a:fld>
            <a:endParaRPr lang="en-US" altLang="zh-TW" sz="1400"/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E3181B18-20A8-744F-BA0E-A0E6DB8FC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" y="87313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Arithmetic Expression Using BT</a:t>
            </a:r>
          </a:p>
        </p:txBody>
      </p:sp>
      <p:grpSp>
        <p:nvGrpSpPr>
          <p:cNvPr id="45060" name="群組 1">
            <a:extLst>
              <a:ext uri="{FF2B5EF4-FFF2-40B4-BE49-F238E27FC236}">
                <a16:creationId xmlns:a16="http://schemas.microsoft.com/office/drawing/2014/main" id="{78D9250C-1EAB-F44F-A11D-387A2F5EDF84}"/>
              </a:ext>
            </a:extLst>
          </p:cNvPr>
          <p:cNvGrpSpPr>
            <a:grpSpLocks/>
          </p:cNvGrpSpPr>
          <p:nvPr/>
        </p:nvGrpSpPr>
        <p:grpSpPr bwMode="auto">
          <a:xfrm>
            <a:off x="1516063" y="1144588"/>
            <a:ext cx="4287837" cy="4752975"/>
            <a:chOff x="1516063" y="1768475"/>
            <a:chExt cx="4287837" cy="4752975"/>
          </a:xfrm>
        </p:grpSpPr>
        <p:grpSp>
          <p:nvGrpSpPr>
            <p:cNvPr id="45063" name="Group 3">
              <a:extLst>
                <a:ext uri="{FF2B5EF4-FFF2-40B4-BE49-F238E27FC236}">
                  <a16:creationId xmlns:a16="http://schemas.microsoft.com/office/drawing/2014/main" id="{49EB0273-14B8-024A-B4EA-F781772F4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75150" y="1768475"/>
              <a:ext cx="571500" cy="569913"/>
              <a:chOff x="2664" y="1090"/>
              <a:chExt cx="360" cy="359"/>
            </a:xfrm>
          </p:grpSpPr>
          <p:sp>
            <p:nvSpPr>
              <p:cNvPr id="45116" name="Oval 4">
                <a:extLst>
                  <a:ext uri="{FF2B5EF4-FFF2-40B4-BE49-F238E27FC236}">
                    <a16:creationId xmlns:a16="http://schemas.microsoft.com/office/drawing/2014/main" id="{9AB4F0B1-CCB6-024B-AFFF-AD00B27D6D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4" y="1090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45117" name="Rectangle 5">
                <a:extLst>
                  <a:ext uri="{FF2B5EF4-FFF2-40B4-BE49-F238E27FC236}">
                    <a16:creationId xmlns:a16="http://schemas.microsoft.com/office/drawing/2014/main" id="{7B641355-DB7D-F64A-9742-6848A040A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3" y="1143"/>
                <a:ext cx="22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+</a:t>
                </a:r>
              </a:p>
            </p:txBody>
          </p:sp>
        </p:grpSp>
        <p:grpSp>
          <p:nvGrpSpPr>
            <p:cNvPr id="45064" name="Group 6">
              <a:extLst>
                <a:ext uri="{FF2B5EF4-FFF2-40B4-BE49-F238E27FC236}">
                  <a16:creationId xmlns:a16="http://schemas.microsoft.com/office/drawing/2014/main" id="{482D9067-17D2-054C-8CA4-A53E75D147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63963" y="2671763"/>
              <a:ext cx="571500" cy="569912"/>
              <a:chOff x="2279" y="1659"/>
              <a:chExt cx="360" cy="359"/>
            </a:xfrm>
          </p:grpSpPr>
          <p:sp>
            <p:nvSpPr>
              <p:cNvPr id="45114" name="Oval 7">
                <a:extLst>
                  <a:ext uri="{FF2B5EF4-FFF2-40B4-BE49-F238E27FC236}">
                    <a16:creationId xmlns:a16="http://schemas.microsoft.com/office/drawing/2014/main" id="{8C0576E7-D939-F248-96B6-A5085437BE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9" y="1659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45115" name="Rectangle 8">
                <a:extLst>
                  <a:ext uri="{FF2B5EF4-FFF2-40B4-BE49-F238E27FC236}">
                    <a16:creationId xmlns:a16="http://schemas.microsoft.com/office/drawing/2014/main" id="{A0918811-7681-3B41-83F4-2AA450C82A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8" y="171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*</a:t>
                </a:r>
              </a:p>
            </p:txBody>
          </p:sp>
        </p:grpSp>
        <p:sp>
          <p:nvSpPr>
            <p:cNvPr id="45065" name="Line 9">
              <a:extLst>
                <a:ext uri="{FF2B5EF4-FFF2-40B4-BE49-F238E27FC236}">
                  <a16:creationId xmlns:a16="http://schemas.microsoft.com/office/drawing/2014/main" id="{57842E3F-A493-CA4A-94F3-A6DAA3976B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46550" y="2327275"/>
              <a:ext cx="341313" cy="3571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45066" name="Group 10">
              <a:extLst>
                <a:ext uri="{FF2B5EF4-FFF2-40B4-BE49-F238E27FC236}">
                  <a16:creationId xmlns:a16="http://schemas.microsoft.com/office/drawing/2014/main" id="{B56219DC-96A7-8C46-8D97-22B65934F1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55775" y="5373688"/>
              <a:ext cx="571500" cy="569912"/>
              <a:chOff x="1014" y="3361"/>
              <a:chExt cx="360" cy="359"/>
            </a:xfrm>
          </p:grpSpPr>
          <p:sp>
            <p:nvSpPr>
              <p:cNvPr id="45112" name="Oval 11">
                <a:extLst>
                  <a:ext uri="{FF2B5EF4-FFF2-40B4-BE49-F238E27FC236}">
                    <a16:creationId xmlns:a16="http://schemas.microsoft.com/office/drawing/2014/main" id="{2B8ACE4A-A9CE-6A4F-AAE7-275B5BB8A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4" y="3361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45113" name="Rectangle 12">
                <a:extLst>
                  <a:ext uri="{FF2B5EF4-FFF2-40B4-BE49-F238E27FC236}">
                    <a16:creationId xmlns:a16="http://schemas.microsoft.com/office/drawing/2014/main" id="{C4364215-CF2E-224F-A966-A93731D269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3" y="3414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A</a:t>
                </a:r>
              </a:p>
            </p:txBody>
          </p:sp>
        </p:grpSp>
        <p:sp>
          <p:nvSpPr>
            <p:cNvPr id="45067" name="Line 13">
              <a:extLst>
                <a:ext uri="{FF2B5EF4-FFF2-40B4-BE49-F238E27FC236}">
                  <a16:creationId xmlns:a16="http://schemas.microsoft.com/office/drawing/2014/main" id="{B0065145-4A97-4344-AA66-428E5BF61F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71688" y="5027613"/>
              <a:ext cx="439737" cy="342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45068" name="Group 14">
              <a:extLst>
                <a:ext uri="{FF2B5EF4-FFF2-40B4-BE49-F238E27FC236}">
                  <a16:creationId xmlns:a16="http://schemas.microsoft.com/office/drawing/2014/main" id="{945352F1-F1D1-0F43-8D04-B428C3FE96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9750" y="3586163"/>
              <a:ext cx="571500" cy="569912"/>
              <a:chOff x="1848" y="2235"/>
              <a:chExt cx="360" cy="359"/>
            </a:xfrm>
          </p:grpSpPr>
          <p:sp>
            <p:nvSpPr>
              <p:cNvPr id="45110" name="Oval 15">
                <a:extLst>
                  <a:ext uri="{FF2B5EF4-FFF2-40B4-BE49-F238E27FC236}">
                    <a16:creationId xmlns:a16="http://schemas.microsoft.com/office/drawing/2014/main" id="{95DD8B24-ABFE-2740-8E55-6326A1DA4A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8" y="2235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45111" name="Rectangle 16">
                <a:extLst>
                  <a:ext uri="{FF2B5EF4-FFF2-40B4-BE49-F238E27FC236}">
                    <a16:creationId xmlns:a16="http://schemas.microsoft.com/office/drawing/2014/main" id="{AAB2DCBB-A95B-A443-A94C-CFC3ED61FD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7" y="2288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*</a:t>
                </a:r>
              </a:p>
            </p:txBody>
          </p:sp>
        </p:grpSp>
        <p:grpSp>
          <p:nvGrpSpPr>
            <p:cNvPr id="45069" name="Group 17">
              <a:extLst>
                <a:ext uri="{FF2B5EF4-FFF2-40B4-BE49-F238E27FC236}">
                  <a16:creationId xmlns:a16="http://schemas.microsoft.com/office/drawing/2014/main" id="{4DD5BE7F-41D0-B549-85C6-D5B465E99D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300" y="4502150"/>
              <a:ext cx="571500" cy="569913"/>
              <a:chOff x="1420" y="2812"/>
              <a:chExt cx="360" cy="359"/>
            </a:xfrm>
          </p:grpSpPr>
          <p:sp>
            <p:nvSpPr>
              <p:cNvPr id="45108" name="Oval 18">
                <a:extLst>
                  <a:ext uri="{FF2B5EF4-FFF2-40B4-BE49-F238E27FC236}">
                    <a16:creationId xmlns:a16="http://schemas.microsoft.com/office/drawing/2014/main" id="{E2E845D0-A44E-7A44-AC34-DFB8D6CA23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" y="2812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45109" name="Rectangle 19">
                <a:extLst>
                  <a:ext uri="{FF2B5EF4-FFF2-40B4-BE49-F238E27FC236}">
                    <a16:creationId xmlns:a16="http://schemas.microsoft.com/office/drawing/2014/main" id="{293EBE84-B724-094D-B2BE-F6F8C62C15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9" y="2865"/>
                <a:ext cx="169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/</a:t>
                </a:r>
              </a:p>
            </p:txBody>
          </p:sp>
        </p:grpSp>
        <p:sp>
          <p:nvSpPr>
            <p:cNvPr id="45070" name="Line 20">
              <a:extLst>
                <a:ext uri="{FF2B5EF4-FFF2-40B4-BE49-F238E27FC236}">
                  <a16:creationId xmlns:a16="http://schemas.microsoft.com/office/drawing/2014/main" id="{B3269DFC-81F3-BC4C-8816-00105DCC8F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63913" y="3211513"/>
              <a:ext cx="492125" cy="3571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071" name="Line 21">
              <a:extLst>
                <a:ext uri="{FF2B5EF4-FFF2-40B4-BE49-F238E27FC236}">
                  <a16:creationId xmlns:a16="http://schemas.microsoft.com/office/drawing/2014/main" id="{84E24573-3C47-4C41-BD15-D482174AB5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84463" y="4125913"/>
              <a:ext cx="490537" cy="3778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45072" name="Group 22">
              <a:extLst>
                <a:ext uri="{FF2B5EF4-FFF2-40B4-BE49-F238E27FC236}">
                  <a16:creationId xmlns:a16="http://schemas.microsoft.com/office/drawing/2014/main" id="{537C5BE7-6495-5E48-A4B8-760C6A0006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38725" y="2686050"/>
              <a:ext cx="571500" cy="569913"/>
              <a:chOff x="3082" y="1668"/>
              <a:chExt cx="360" cy="359"/>
            </a:xfrm>
          </p:grpSpPr>
          <p:sp>
            <p:nvSpPr>
              <p:cNvPr id="45106" name="Oval 23">
                <a:extLst>
                  <a:ext uri="{FF2B5EF4-FFF2-40B4-BE49-F238E27FC236}">
                    <a16:creationId xmlns:a16="http://schemas.microsoft.com/office/drawing/2014/main" id="{9F4990BA-A052-C749-88B2-2ECFA8AAC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2" y="1668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45107" name="Rectangle 24">
                <a:extLst>
                  <a:ext uri="{FF2B5EF4-FFF2-40B4-BE49-F238E27FC236}">
                    <a16:creationId xmlns:a16="http://schemas.microsoft.com/office/drawing/2014/main" id="{46B4C8CA-70AE-2347-87C7-229213CD9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1" y="1721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E</a:t>
                </a:r>
              </a:p>
            </p:txBody>
          </p:sp>
        </p:grpSp>
        <p:grpSp>
          <p:nvGrpSpPr>
            <p:cNvPr id="45073" name="Group 25">
              <a:extLst>
                <a:ext uri="{FF2B5EF4-FFF2-40B4-BE49-F238E27FC236}">
                  <a16:creationId xmlns:a16="http://schemas.microsoft.com/office/drawing/2014/main" id="{1E30FEED-D7C6-E644-9712-D09ABC16C5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75150" y="3587750"/>
              <a:ext cx="571500" cy="569913"/>
              <a:chOff x="2664" y="2236"/>
              <a:chExt cx="360" cy="359"/>
            </a:xfrm>
          </p:grpSpPr>
          <p:sp>
            <p:nvSpPr>
              <p:cNvPr id="45104" name="Oval 26">
                <a:extLst>
                  <a:ext uri="{FF2B5EF4-FFF2-40B4-BE49-F238E27FC236}">
                    <a16:creationId xmlns:a16="http://schemas.microsoft.com/office/drawing/2014/main" id="{6937E0D5-E821-8F47-8F68-3DE9433D42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4" y="2236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45105" name="Rectangle 27">
                <a:extLst>
                  <a:ext uri="{FF2B5EF4-FFF2-40B4-BE49-F238E27FC236}">
                    <a16:creationId xmlns:a16="http://schemas.microsoft.com/office/drawing/2014/main" id="{FAD9E43B-26CB-2B40-9802-03E65EB33A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3" y="2289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D</a:t>
                </a:r>
              </a:p>
            </p:txBody>
          </p:sp>
        </p:grpSp>
        <p:grpSp>
          <p:nvGrpSpPr>
            <p:cNvPr id="45074" name="Group 28">
              <a:extLst>
                <a:ext uri="{FF2B5EF4-FFF2-40B4-BE49-F238E27FC236}">
                  <a16:creationId xmlns:a16="http://schemas.microsoft.com/office/drawing/2014/main" id="{45C7A4E7-61F4-9B48-BD04-7871CE5ECE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6500" y="4471988"/>
              <a:ext cx="571500" cy="569912"/>
              <a:chOff x="2268" y="2793"/>
              <a:chExt cx="360" cy="359"/>
            </a:xfrm>
          </p:grpSpPr>
          <p:sp>
            <p:nvSpPr>
              <p:cNvPr id="45102" name="Oval 29">
                <a:extLst>
                  <a:ext uri="{FF2B5EF4-FFF2-40B4-BE49-F238E27FC236}">
                    <a16:creationId xmlns:a16="http://schemas.microsoft.com/office/drawing/2014/main" id="{F93D327B-BE90-F843-B9C5-B978EAEFE3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8" y="2793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45103" name="Rectangle 30">
                <a:extLst>
                  <a:ext uri="{FF2B5EF4-FFF2-40B4-BE49-F238E27FC236}">
                    <a16:creationId xmlns:a16="http://schemas.microsoft.com/office/drawing/2014/main" id="{D6220C9F-3458-4244-A83F-159572511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7" y="2846"/>
                <a:ext cx="24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C</a:t>
                </a:r>
              </a:p>
            </p:txBody>
          </p:sp>
        </p:grpSp>
        <p:sp>
          <p:nvSpPr>
            <p:cNvPr id="45075" name="Line 31">
              <a:extLst>
                <a:ext uri="{FF2B5EF4-FFF2-40B4-BE49-F238E27FC236}">
                  <a16:creationId xmlns:a16="http://schemas.microsoft.com/office/drawing/2014/main" id="{8D483F07-4821-4A49-B8EB-4EF4D8B49F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5050" y="2309813"/>
              <a:ext cx="441325" cy="3571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076" name="Line 32">
              <a:extLst>
                <a:ext uri="{FF2B5EF4-FFF2-40B4-BE49-F238E27FC236}">
                  <a16:creationId xmlns:a16="http://schemas.microsoft.com/office/drawing/2014/main" id="{87FB62A7-B399-2640-8DE7-48A8A939D9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81475" y="3228975"/>
              <a:ext cx="458788" cy="3571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077" name="Line 33">
              <a:extLst>
                <a:ext uri="{FF2B5EF4-FFF2-40B4-BE49-F238E27FC236}">
                  <a16:creationId xmlns:a16="http://schemas.microsoft.com/office/drawing/2014/main" id="{F64A9C6C-5116-CC4A-AB48-66D75826F9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86163" y="4078288"/>
              <a:ext cx="390525" cy="3746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45078" name="Group 34">
              <a:extLst>
                <a:ext uri="{FF2B5EF4-FFF2-40B4-BE49-F238E27FC236}">
                  <a16:creationId xmlns:a16="http://schemas.microsoft.com/office/drawing/2014/main" id="{3BD53769-F909-6E4B-9E47-574E10DBD2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32125" y="5372100"/>
              <a:ext cx="571500" cy="569913"/>
              <a:chOff x="1818" y="3360"/>
              <a:chExt cx="360" cy="359"/>
            </a:xfrm>
          </p:grpSpPr>
          <p:sp>
            <p:nvSpPr>
              <p:cNvPr id="45100" name="Oval 35">
                <a:extLst>
                  <a:ext uri="{FF2B5EF4-FFF2-40B4-BE49-F238E27FC236}">
                    <a16:creationId xmlns:a16="http://schemas.microsoft.com/office/drawing/2014/main" id="{5B034279-5B9B-894F-88F6-E3B6DE9A4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8" y="3360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45101" name="Rectangle 36">
                <a:extLst>
                  <a:ext uri="{FF2B5EF4-FFF2-40B4-BE49-F238E27FC236}">
                    <a16:creationId xmlns:a16="http://schemas.microsoft.com/office/drawing/2014/main" id="{CDEAFADF-2FFD-E847-A443-C5826C4399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7" y="3413"/>
                <a:ext cx="24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B</a:t>
                </a:r>
              </a:p>
            </p:txBody>
          </p:sp>
        </p:grpSp>
        <p:sp>
          <p:nvSpPr>
            <p:cNvPr id="45079" name="Line 37">
              <a:extLst>
                <a:ext uri="{FF2B5EF4-FFF2-40B4-BE49-F238E27FC236}">
                  <a16:creationId xmlns:a16="http://schemas.microsoft.com/office/drawing/2014/main" id="{C803913E-F805-2D43-8327-7E9EB0E9A8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6863" y="5030788"/>
              <a:ext cx="425450" cy="3222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080" name="Rectangle 38">
              <a:extLst>
                <a:ext uri="{FF2B5EF4-FFF2-40B4-BE49-F238E27FC236}">
                  <a16:creationId xmlns:a16="http://schemas.microsoft.com/office/drawing/2014/main" id="{0568A432-30F3-7A40-9C66-525B079E79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6063" y="6296025"/>
              <a:ext cx="412750" cy="207963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45081" name="Rectangle 39">
              <a:extLst>
                <a:ext uri="{FF2B5EF4-FFF2-40B4-BE49-F238E27FC236}">
                  <a16:creationId xmlns:a16="http://schemas.microsoft.com/office/drawing/2014/main" id="{7A810029-FDDC-434B-8AFC-7F4BD9D64D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788" y="6296025"/>
              <a:ext cx="412750" cy="207963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45082" name="Line 40">
              <a:extLst>
                <a:ext uri="{FF2B5EF4-FFF2-40B4-BE49-F238E27FC236}">
                  <a16:creationId xmlns:a16="http://schemas.microsoft.com/office/drawing/2014/main" id="{E7A37E45-1FE5-CE4A-8954-85932660FA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14500" y="5949950"/>
              <a:ext cx="185738" cy="3397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083" name="Line 41">
              <a:extLst>
                <a:ext uri="{FF2B5EF4-FFF2-40B4-BE49-F238E27FC236}">
                  <a16:creationId xmlns:a16="http://schemas.microsoft.com/office/drawing/2014/main" id="{9E715B8F-0C36-3844-8895-EB04B33867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5825" y="5932488"/>
              <a:ext cx="169863" cy="3571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084" name="Rectangle 42">
              <a:extLst>
                <a:ext uri="{FF2B5EF4-FFF2-40B4-BE49-F238E27FC236}">
                  <a16:creationId xmlns:a16="http://schemas.microsoft.com/office/drawing/2014/main" id="{71D8A38F-5C5A-4C49-8131-735CD989B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8288" y="6313488"/>
              <a:ext cx="412750" cy="20796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45085" name="Rectangle 43">
              <a:extLst>
                <a:ext uri="{FF2B5EF4-FFF2-40B4-BE49-F238E27FC236}">
                  <a16:creationId xmlns:a16="http://schemas.microsoft.com/office/drawing/2014/main" id="{029B3078-0FFA-0446-89CF-3F56F2C11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2013" y="6313488"/>
              <a:ext cx="412750" cy="20796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45086" name="Line 44">
              <a:extLst>
                <a:ext uri="{FF2B5EF4-FFF2-40B4-BE49-F238E27FC236}">
                  <a16:creationId xmlns:a16="http://schemas.microsoft.com/office/drawing/2014/main" id="{1E74BAD4-4A34-8D43-A4E1-6242F1658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06725" y="5967413"/>
              <a:ext cx="185738" cy="3397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087" name="Line 45">
              <a:extLst>
                <a:ext uri="{FF2B5EF4-FFF2-40B4-BE49-F238E27FC236}">
                  <a16:creationId xmlns:a16="http://schemas.microsoft.com/office/drawing/2014/main" id="{E4EDE3F1-5589-4143-B487-924B5D9DE0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8050" y="5949950"/>
              <a:ext cx="169863" cy="3571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088" name="Rectangle 46">
              <a:extLst>
                <a:ext uri="{FF2B5EF4-FFF2-40B4-BE49-F238E27FC236}">
                  <a16:creationId xmlns:a16="http://schemas.microsoft.com/office/drawing/2014/main" id="{821A427C-D395-3644-B6D9-A114E46C41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2663" y="5189538"/>
              <a:ext cx="412750" cy="20796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45089" name="Rectangle 47">
              <a:extLst>
                <a:ext uri="{FF2B5EF4-FFF2-40B4-BE49-F238E27FC236}">
                  <a16:creationId xmlns:a16="http://schemas.microsoft.com/office/drawing/2014/main" id="{AACDE3B2-C075-234B-80A8-76613B20F0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6388" y="5189538"/>
              <a:ext cx="412750" cy="20796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45090" name="Line 48">
              <a:extLst>
                <a:ext uri="{FF2B5EF4-FFF2-40B4-BE49-F238E27FC236}">
                  <a16:creationId xmlns:a16="http://schemas.microsoft.com/office/drawing/2014/main" id="{9FB554AF-5628-DF4B-A42A-347FFC0ED3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21100" y="5048250"/>
              <a:ext cx="238125" cy="1349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091" name="Line 49">
              <a:extLst>
                <a:ext uri="{FF2B5EF4-FFF2-40B4-BE49-F238E27FC236}">
                  <a16:creationId xmlns:a16="http://schemas.microsoft.com/office/drawing/2014/main" id="{E4DEBCE2-4C3F-344E-BA6E-E65E987B27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9088" y="5030788"/>
              <a:ext cx="2032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092" name="Rectangle 50">
              <a:extLst>
                <a:ext uri="{FF2B5EF4-FFF2-40B4-BE49-F238E27FC236}">
                  <a16:creationId xmlns:a16="http://schemas.microsoft.com/office/drawing/2014/main" id="{18C7C79B-FD4C-2145-B06B-AF024FB9EB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7988" y="4287838"/>
              <a:ext cx="412750" cy="20796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45093" name="Rectangle 51">
              <a:extLst>
                <a:ext uri="{FF2B5EF4-FFF2-40B4-BE49-F238E27FC236}">
                  <a16:creationId xmlns:a16="http://schemas.microsoft.com/office/drawing/2014/main" id="{DE070247-0596-B343-B775-4136FF3F9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0913" y="4287838"/>
              <a:ext cx="412750" cy="20796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45094" name="Line 52">
              <a:extLst>
                <a:ext uri="{FF2B5EF4-FFF2-40B4-BE49-F238E27FC236}">
                  <a16:creationId xmlns:a16="http://schemas.microsoft.com/office/drawing/2014/main" id="{0DCDF28E-7FEA-E647-8C14-FB106B1B84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9750" y="4146550"/>
              <a:ext cx="238125" cy="1349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095" name="Line 53">
              <a:extLst>
                <a:ext uri="{FF2B5EF4-FFF2-40B4-BE49-F238E27FC236}">
                  <a16:creationId xmlns:a16="http://schemas.microsoft.com/office/drawing/2014/main" id="{DABF2E08-A531-D34F-A4E4-7A83F8B854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91075" y="4146550"/>
              <a:ext cx="2032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096" name="Rectangle 54">
              <a:extLst>
                <a:ext uri="{FF2B5EF4-FFF2-40B4-BE49-F238E27FC236}">
                  <a16:creationId xmlns:a16="http://schemas.microsoft.com/office/drawing/2014/main" id="{D5C4263B-FB01-1849-A8AE-A532D16E6A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225" y="3403600"/>
              <a:ext cx="412750" cy="207963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45097" name="Rectangle 55">
              <a:extLst>
                <a:ext uri="{FF2B5EF4-FFF2-40B4-BE49-F238E27FC236}">
                  <a16:creationId xmlns:a16="http://schemas.microsoft.com/office/drawing/2014/main" id="{ACECEA34-17B3-6D43-8C46-AE00877A49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1150" y="3403600"/>
              <a:ext cx="412750" cy="207963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45098" name="Line 56">
              <a:extLst>
                <a:ext uri="{FF2B5EF4-FFF2-40B4-BE49-F238E27FC236}">
                  <a16:creationId xmlns:a16="http://schemas.microsoft.com/office/drawing/2014/main" id="{38A9DB15-70A2-0C40-BBEC-7484981110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95863" y="3262313"/>
              <a:ext cx="238125" cy="1349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099" name="Line 57">
              <a:extLst>
                <a:ext uri="{FF2B5EF4-FFF2-40B4-BE49-F238E27FC236}">
                  <a16:creationId xmlns:a16="http://schemas.microsoft.com/office/drawing/2014/main" id="{852D0F95-E6F4-174C-9CE1-2F211DB68F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03850" y="3244850"/>
              <a:ext cx="2032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45061" name="Rectangle 58">
            <a:extLst>
              <a:ext uri="{FF2B5EF4-FFF2-40B4-BE49-F238E27FC236}">
                <a16:creationId xmlns:a16="http://schemas.microsoft.com/office/drawing/2014/main" id="{80A14EAD-447F-3B4D-8369-6A02EB9223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8418" y="1535113"/>
            <a:ext cx="3356112" cy="4155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 err="1">
                <a:solidFill>
                  <a:srgbClr val="CC3300"/>
                </a:solidFill>
              </a:rPr>
              <a:t>inorder</a:t>
            </a:r>
            <a:r>
              <a:rPr lang="en-US" altLang="zh-TW" sz="2400" dirty="0">
                <a:solidFill>
                  <a:srgbClr val="CC3300"/>
                </a:solidFill>
              </a:rPr>
              <a:t> traversal (LVR)</a:t>
            </a:r>
            <a:endParaRPr lang="en-US" altLang="zh-TW" sz="2400" dirty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/>
              <a:t>A / B * C * D + 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rgbClr val="003399"/>
                </a:solidFill>
              </a:rPr>
              <a:t>infix expression</a:t>
            </a:r>
            <a:endParaRPr lang="en-US" altLang="zh-TW" sz="2400" dirty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rgbClr val="CC3300"/>
                </a:solidFill>
              </a:rPr>
              <a:t>preorder traversal (VLR)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/>
              <a:t>+ * * / A B C D 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rgbClr val="003399"/>
                </a:solidFill>
              </a:rPr>
              <a:t>prefix expression</a:t>
            </a:r>
            <a:endParaRPr lang="en-US" altLang="zh-TW" sz="2400" dirty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 err="1">
                <a:solidFill>
                  <a:srgbClr val="CC3300"/>
                </a:solidFill>
              </a:rPr>
              <a:t>postorder</a:t>
            </a:r>
            <a:r>
              <a:rPr lang="en-US" altLang="zh-TW" sz="2400" dirty="0">
                <a:solidFill>
                  <a:srgbClr val="CC3300"/>
                </a:solidFill>
              </a:rPr>
              <a:t> traversal (LRV)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/>
              <a:t>A B / C * D * E +</a:t>
            </a:r>
            <a:endParaRPr lang="en-US" altLang="zh-TW" sz="2400" dirty="0">
              <a:solidFill>
                <a:srgbClr val="003399"/>
              </a:solidFill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rgbClr val="003399"/>
                </a:solidFill>
              </a:rPr>
              <a:t>postfix expression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rgbClr val="CC3300"/>
                </a:solidFill>
              </a:rPr>
              <a:t>level order traversal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/>
              <a:t>+ * E * D / C A B</a:t>
            </a:r>
          </a:p>
        </p:txBody>
      </p:sp>
      <p:sp>
        <p:nvSpPr>
          <p:cNvPr id="45062" name="Text Box 43">
            <a:extLst>
              <a:ext uri="{FF2B5EF4-FFF2-40B4-BE49-F238E27FC236}">
                <a16:creationId xmlns:a16="http://schemas.microsoft.com/office/drawing/2014/main" id="{421D90E3-4D89-5341-AE43-B8F5D9039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3188" y="5991225"/>
            <a:ext cx="64293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/>
              <a:t>*Figure 5.16:</a:t>
            </a:r>
            <a:r>
              <a:rPr lang="en-US" altLang="zh-TW" sz="2000" u="sng"/>
              <a:t> Binary tree with arithmetic expression (p.206)</a:t>
            </a:r>
            <a:endParaRPr lang="en-US" altLang="zh-TW" sz="2000" b="1" u="sng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頁尾版面配置區 2">
            <a:extLst>
              <a:ext uri="{FF2B5EF4-FFF2-40B4-BE49-F238E27FC236}">
                <a16:creationId xmlns:a16="http://schemas.microsoft.com/office/drawing/2014/main" id="{0383EFF7-B481-2F4A-B3DE-EB83E2545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46082" name="投影片編號版面配置區 3">
            <a:extLst>
              <a:ext uri="{FF2B5EF4-FFF2-40B4-BE49-F238E27FC236}">
                <a16:creationId xmlns:a16="http://schemas.microsoft.com/office/drawing/2014/main" id="{C8126DEE-5146-5643-BB68-F4CACA48A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4DE2251A-5359-384A-A868-1115E9F78196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38</a:t>
            </a:fld>
            <a:endParaRPr lang="en-US" altLang="zh-TW" sz="1400"/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FF7CD8F2-FB4A-0640-A7DA-E3CBF3EC7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960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Inorder Traversal </a:t>
            </a:r>
            <a:r>
              <a:rPr lang="en-US" altLang="zh-TW" sz="2400">
                <a:solidFill>
                  <a:schemeClr val="tx2"/>
                </a:solidFill>
              </a:rPr>
              <a:t>(recursive version)</a:t>
            </a:r>
            <a:endParaRPr lang="en-US" altLang="zh-TW" sz="4400">
              <a:solidFill>
                <a:schemeClr val="tx2"/>
              </a:solidFill>
            </a:endParaRPr>
          </a:p>
        </p:txBody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65ACDB50-8946-8D48-B85E-784D45E06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3" y="2019300"/>
            <a:ext cx="91630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void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inorder</a:t>
            </a:r>
            <a:r>
              <a:rPr lang="en-US" altLang="zh-TW" sz="2800" b="1" dirty="0">
                <a:latin typeface="Courier New" panose="02070309020205020404" pitchFamily="49" charset="0"/>
              </a:rPr>
              <a:t>(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treePointer</a:t>
            </a:r>
            <a:r>
              <a:rPr lang="en-US" altLang="zh-TW" sz="2800" b="1" dirty="0">
                <a:latin typeface="Courier New" panose="02070309020205020404" pitchFamily="49" charset="0"/>
              </a:rPr>
              <a:t>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ptr</a:t>
            </a:r>
            <a:r>
              <a:rPr lang="en-US" altLang="zh-TW" sz="2800" b="1" dirty="0">
                <a:latin typeface="Courier New" panose="02070309020205020404" pitchFamily="49" charset="0"/>
              </a:rPr>
              <a:t>)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/*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inorder</a:t>
            </a:r>
            <a:r>
              <a:rPr lang="en-US" altLang="zh-TW" sz="2800" b="1" dirty="0">
                <a:latin typeface="Courier New" panose="02070309020205020404" pitchFamily="49" charset="0"/>
              </a:rPr>
              <a:t> tree traversal */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if (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ptr</a:t>
            </a:r>
            <a:r>
              <a:rPr lang="en-US" altLang="zh-TW" sz="2800" b="1" dirty="0">
                <a:latin typeface="Courier New" panose="02070309020205020404" pitchFamily="49" charset="0"/>
              </a:rPr>
              <a:t>) {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   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inorder</a:t>
            </a:r>
            <a:r>
              <a:rPr lang="en-US" altLang="zh-TW" sz="2800" b="1" dirty="0">
                <a:latin typeface="Courier New" panose="02070309020205020404" pitchFamily="49" charset="0"/>
              </a:rPr>
              <a:t>(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ptr</a:t>
            </a:r>
            <a:r>
              <a:rPr lang="en-US" altLang="zh-TW" sz="2800" b="1" dirty="0">
                <a:latin typeface="Courier New" panose="02070309020205020404" pitchFamily="49" charset="0"/>
              </a:rPr>
              <a:t>-&gt;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leftChild</a:t>
            </a:r>
            <a:r>
              <a:rPr lang="en-US" altLang="zh-TW" sz="28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   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printf</a:t>
            </a:r>
            <a:r>
              <a:rPr lang="en-US" altLang="zh-TW" sz="2800" b="1" dirty="0">
                <a:latin typeface="Courier New" panose="02070309020205020404" pitchFamily="49" charset="0"/>
              </a:rPr>
              <a:t>(“%d”,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ptr</a:t>
            </a:r>
            <a:r>
              <a:rPr lang="en-US" altLang="zh-TW" sz="2800" b="1" dirty="0">
                <a:latin typeface="Courier New" panose="02070309020205020404" pitchFamily="49" charset="0"/>
              </a:rPr>
              <a:t>-&gt;data);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   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inorder</a:t>
            </a:r>
            <a:r>
              <a:rPr lang="en-US" altLang="zh-TW" sz="2800" b="1" dirty="0">
                <a:latin typeface="Courier New" panose="02070309020205020404" pitchFamily="49" charset="0"/>
              </a:rPr>
              <a:t>(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ptr</a:t>
            </a:r>
            <a:r>
              <a:rPr lang="en-US" altLang="zh-TW" sz="2800" b="1" dirty="0">
                <a:latin typeface="Courier New" panose="02070309020205020404" pitchFamily="49" charset="0"/>
              </a:rPr>
              <a:t>-&gt;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rightChild</a:t>
            </a:r>
            <a:r>
              <a:rPr lang="en-US" altLang="zh-TW" sz="28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}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46085" name="Rectangle 4">
            <a:extLst>
              <a:ext uri="{FF2B5EF4-FFF2-40B4-BE49-F238E27FC236}">
                <a16:creationId xmlns:a16="http://schemas.microsoft.com/office/drawing/2014/main" id="{07724868-AE19-BF4A-B8CC-E4ED1D763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225" y="5789613"/>
            <a:ext cx="2400300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A / B * C * D + E</a:t>
            </a:r>
          </a:p>
        </p:txBody>
      </p:sp>
      <p:pic>
        <p:nvPicPr>
          <p:cNvPr id="46086" name="圖片 1">
            <a:extLst>
              <a:ext uri="{FF2B5EF4-FFF2-40B4-BE49-F238E27FC236}">
                <a16:creationId xmlns:a16="http://schemas.microsoft.com/office/drawing/2014/main" id="{B23E985C-A92A-0447-AD8D-06F72DF4B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488" y="1466850"/>
            <a:ext cx="2197100" cy="243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7" name="Text Box 43">
            <a:extLst>
              <a:ext uri="{FF2B5EF4-FFF2-40B4-BE49-F238E27FC236}">
                <a16:creationId xmlns:a16="http://schemas.microsoft.com/office/drawing/2014/main" id="{64A17B16-1EE1-314B-86F9-AA00CCD8F9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900" y="6073775"/>
            <a:ext cx="61468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/>
              <a:t>* Program 5.1:</a:t>
            </a:r>
            <a:r>
              <a:rPr lang="en-US" altLang="zh-TW" sz="2000" u="sng"/>
              <a:t> Inorder traversal of a binary tree (p.207)</a:t>
            </a:r>
            <a:endParaRPr lang="en-US" altLang="zh-TW" sz="2000" b="1" u="sng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頁尾版面配置區 2">
            <a:extLst>
              <a:ext uri="{FF2B5EF4-FFF2-40B4-BE49-F238E27FC236}">
                <a16:creationId xmlns:a16="http://schemas.microsoft.com/office/drawing/2014/main" id="{4A1CACAC-AF50-B04C-B30C-7B86B39D1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47106" name="投影片編號版面配置區 3">
            <a:extLst>
              <a:ext uri="{FF2B5EF4-FFF2-40B4-BE49-F238E27FC236}">
                <a16:creationId xmlns:a16="http://schemas.microsoft.com/office/drawing/2014/main" id="{165B5ACA-A594-0B47-AE65-863643222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228A445F-CD5E-684D-988F-FFDF244207F8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39</a:t>
            </a:fld>
            <a:endParaRPr lang="en-US" altLang="zh-TW" sz="14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41AB5717-CDB0-9340-B2FE-0D580CFAD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" y="280988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Trace Operations of Inorder Traversal</a:t>
            </a:r>
          </a:p>
        </p:txBody>
      </p:sp>
      <p:graphicFrame>
        <p:nvGraphicFramePr>
          <p:cNvPr id="47108" name="Object 3">
            <a:extLst>
              <a:ext uri="{FF2B5EF4-FFF2-40B4-BE49-F238E27FC236}">
                <a16:creationId xmlns:a16="http://schemas.microsoft.com/office/drawing/2014/main" id="{69C24B13-ED5D-7E49-B404-AEAC255EC6F4}"/>
              </a:ext>
            </a:extLst>
          </p:cNvPr>
          <p:cNvGraphicFramePr>
            <a:graphicFrameLocks/>
          </p:cNvGraphicFramePr>
          <p:nvPr/>
        </p:nvGraphicFramePr>
        <p:xfrm>
          <a:off x="366713" y="1471613"/>
          <a:ext cx="8574087" cy="4967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99" name="文件" r:id="rId3" imgW="25768300" imgH="14947900" progId="Word.Document.6">
                  <p:embed/>
                </p:oleObj>
              </mc:Choice>
              <mc:Fallback>
                <p:oleObj name="文件" r:id="rId3" imgW="25768300" imgH="14947900" progId="Word.Document.6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713" y="1471613"/>
                        <a:ext cx="8574087" cy="4967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群組 2">
            <a:extLst>
              <a:ext uri="{FF2B5EF4-FFF2-40B4-BE49-F238E27FC236}">
                <a16:creationId xmlns:a16="http://schemas.microsoft.com/office/drawing/2014/main" id="{33A7A862-348E-D245-B4C5-4ECC4DC2B0F1}"/>
              </a:ext>
            </a:extLst>
          </p:cNvPr>
          <p:cNvGrpSpPr/>
          <p:nvPr/>
        </p:nvGrpSpPr>
        <p:grpSpPr>
          <a:xfrm>
            <a:off x="4720280" y="1334530"/>
            <a:ext cx="4361935" cy="5048808"/>
            <a:chOff x="4720280" y="1334530"/>
            <a:chExt cx="4361935" cy="5048808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583DCC67-2D47-9D47-AADB-DFE7B7D50703}"/>
                </a:ext>
              </a:extLst>
            </p:cNvPr>
            <p:cNvSpPr/>
            <p:nvPr/>
          </p:nvSpPr>
          <p:spPr bwMode="auto">
            <a:xfrm>
              <a:off x="4720280" y="1334530"/>
              <a:ext cx="4361935" cy="504880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0" i="0" u="none" strike="noStrike" cap="none" normalizeH="0" baseline="0">
                <a:ln>
                  <a:noFill/>
                </a:ln>
                <a:solidFill>
                  <a:srgbClr val="003399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pic>
          <p:nvPicPr>
            <p:cNvPr id="9" name="圖片 1">
              <a:extLst>
                <a:ext uri="{FF2B5EF4-FFF2-40B4-BE49-F238E27FC236}">
                  <a16:creationId xmlns:a16="http://schemas.microsoft.com/office/drawing/2014/main" id="{7D178FBE-AED7-EB42-A981-034D20CBB1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8635" y="1793103"/>
              <a:ext cx="3725224" cy="4131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頁尾版面配置區 3">
            <a:extLst>
              <a:ext uri="{FF2B5EF4-FFF2-40B4-BE49-F238E27FC236}">
                <a16:creationId xmlns:a16="http://schemas.microsoft.com/office/drawing/2014/main" id="{5810A294-B700-2E49-BA55-B35383F52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17410" name="投影片編號版面配置區 4">
            <a:extLst>
              <a:ext uri="{FF2B5EF4-FFF2-40B4-BE49-F238E27FC236}">
                <a16:creationId xmlns:a16="http://schemas.microsoft.com/office/drawing/2014/main" id="{E32240E7-4A09-5640-8417-F07E8B386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B1564DFF-E064-FE45-AB01-59F7B89E9D12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4</a:t>
            </a:fld>
            <a:endParaRPr lang="en-US" altLang="zh-TW" sz="1400"/>
          </a:p>
        </p:txBody>
      </p:sp>
      <p:sp>
        <p:nvSpPr>
          <p:cNvPr id="17411" name="Rectangle 5">
            <a:extLst>
              <a:ext uri="{FF2B5EF4-FFF2-40B4-BE49-F238E27FC236}">
                <a16:creationId xmlns:a16="http://schemas.microsoft.com/office/drawing/2014/main" id="{1C3C6382-BD8C-2844-8211-145312736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970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Terminology</a:t>
            </a:r>
          </a:p>
        </p:txBody>
      </p:sp>
      <p:sp>
        <p:nvSpPr>
          <p:cNvPr id="17412" name="Rectangle 6">
            <a:extLst>
              <a:ext uri="{FF2B5EF4-FFF2-40B4-BE49-F238E27FC236}">
                <a16:creationId xmlns:a16="http://schemas.microsoft.com/office/drawing/2014/main" id="{925AA924-1279-8147-96B0-C095843FE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013" y="1003300"/>
            <a:ext cx="8455025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TW" sz="2800" i="1">
                <a:solidFill>
                  <a:srgbClr val="C00000"/>
                </a:solidFill>
              </a:rPr>
              <a:t>Degree</a:t>
            </a:r>
            <a:r>
              <a:rPr lang="en-US" altLang="zh-TW" sz="2800">
                <a:solidFill>
                  <a:srgbClr val="C00000"/>
                </a:solidFill>
              </a:rPr>
              <a:t> </a:t>
            </a:r>
            <a:r>
              <a:rPr lang="en-US" altLang="zh-TW" sz="2800"/>
              <a:t>of a </a:t>
            </a:r>
            <a:r>
              <a:rPr lang="en-US" altLang="zh-TW" sz="2800">
                <a:solidFill>
                  <a:srgbClr val="C00000"/>
                </a:solidFill>
              </a:rPr>
              <a:t>node:</a:t>
            </a:r>
            <a:r>
              <a:rPr lang="en-US" altLang="zh-TW" sz="2800"/>
              <a:t> the number of subtrees of the node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/>
              <a:t>The degree of A is 3; the degree of C is 1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800" i="1">
                <a:solidFill>
                  <a:srgbClr val="C00000"/>
                </a:solidFill>
              </a:rPr>
              <a:t>Degree</a:t>
            </a:r>
            <a:r>
              <a:rPr lang="en-US" altLang="zh-TW" sz="2800">
                <a:solidFill>
                  <a:srgbClr val="C00000"/>
                </a:solidFill>
              </a:rPr>
              <a:t> </a:t>
            </a:r>
            <a:r>
              <a:rPr lang="en-US" altLang="zh-TW" sz="2800"/>
              <a:t>of a</a:t>
            </a:r>
            <a:r>
              <a:rPr lang="en-US" altLang="zh-TW" sz="2800">
                <a:solidFill>
                  <a:srgbClr val="C00000"/>
                </a:solidFill>
              </a:rPr>
              <a:t> tree</a:t>
            </a:r>
            <a:r>
              <a:rPr lang="en-US" altLang="zh-TW" sz="2800"/>
              <a:t>: the maximum degree of the tree’s nodes</a:t>
            </a:r>
          </a:p>
        </p:txBody>
      </p:sp>
      <p:pic>
        <p:nvPicPr>
          <p:cNvPr id="17413" name="圖片 3">
            <a:extLst>
              <a:ext uri="{FF2B5EF4-FFF2-40B4-BE49-F238E27FC236}">
                <a16:creationId xmlns:a16="http://schemas.microsoft.com/office/drawing/2014/main" id="{FF0D42A0-B62D-914B-BFCC-656AE47BB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138" y="2705100"/>
            <a:ext cx="4062412" cy="272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頁尾版面配置區 2">
            <a:extLst>
              <a:ext uri="{FF2B5EF4-FFF2-40B4-BE49-F238E27FC236}">
                <a16:creationId xmlns:a16="http://schemas.microsoft.com/office/drawing/2014/main" id="{4A1CACAC-AF50-B04C-B30C-7B86B39D1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47106" name="投影片編號版面配置區 3">
            <a:extLst>
              <a:ext uri="{FF2B5EF4-FFF2-40B4-BE49-F238E27FC236}">
                <a16:creationId xmlns:a16="http://schemas.microsoft.com/office/drawing/2014/main" id="{165B5ACA-A594-0B47-AE65-863643222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228A445F-CD5E-684D-988F-FFDF244207F8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40</a:t>
            </a:fld>
            <a:endParaRPr lang="en-US" altLang="zh-TW" sz="14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41AB5717-CDB0-9340-B2FE-0D580CFAD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" y="280988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Trace Operations of Inorder Traversal</a:t>
            </a:r>
          </a:p>
        </p:txBody>
      </p:sp>
      <p:graphicFrame>
        <p:nvGraphicFramePr>
          <p:cNvPr id="47108" name="Object 3">
            <a:extLst>
              <a:ext uri="{FF2B5EF4-FFF2-40B4-BE49-F238E27FC236}">
                <a16:creationId xmlns:a16="http://schemas.microsoft.com/office/drawing/2014/main" id="{69C24B13-ED5D-7E49-B404-AEAC255EC6F4}"/>
              </a:ext>
            </a:extLst>
          </p:cNvPr>
          <p:cNvGraphicFramePr>
            <a:graphicFrameLocks/>
          </p:cNvGraphicFramePr>
          <p:nvPr/>
        </p:nvGraphicFramePr>
        <p:xfrm>
          <a:off x="366713" y="1471613"/>
          <a:ext cx="8574087" cy="4967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90" name="文件" r:id="rId3" imgW="25768300" imgH="14947900" progId="Word.Document.6">
                  <p:embed/>
                </p:oleObj>
              </mc:Choice>
              <mc:Fallback>
                <p:oleObj name="文件" r:id="rId3" imgW="25768300" imgH="14947900" progId="Word.Document.6">
                  <p:embed/>
                  <p:pic>
                    <p:nvPicPr>
                      <p:cNvPr id="47108" name="Object 3">
                        <a:extLst>
                          <a:ext uri="{FF2B5EF4-FFF2-40B4-BE49-F238E27FC236}">
                            <a16:creationId xmlns:a16="http://schemas.microsoft.com/office/drawing/2014/main" id="{69C24B13-ED5D-7E49-B404-AEAC255EC6F4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713" y="1471613"/>
                        <a:ext cx="8574087" cy="4967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群組 1">
            <a:extLst>
              <a:ext uri="{FF2B5EF4-FFF2-40B4-BE49-F238E27FC236}">
                <a16:creationId xmlns:a16="http://schemas.microsoft.com/office/drawing/2014/main" id="{0E9380BD-BAB1-F344-94AD-AC37171ACA01}"/>
              </a:ext>
            </a:extLst>
          </p:cNvPr>
          <p:cNvGrpSpPr/>
          <p:nvPr/>
        </p:nvGrpSpPr>
        <p:grpSpPr>
          <a:xfrm>
            <a:off x="288158" y="1198605"/>
            <a:ext cx="4361935" cy="5048808"/>
            <a:chOff x="288158" y="1198605"/>
            <a:chExt cx="4361935" cy="5048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18B12CD-6D9B-BF4C-A844-F4C79AF0AB14}"/>
                </a:ext>
              </a:extLst>
            </p:cNvPr>
            <p:cNvSpPr/>
            <p:nvPr/>
          </p:nvSpPr>
          <p:spPr bwMode="auto">
            <a:xfrm>
              <a:off x="288158" y="1198605"/>
              <a:ext cx="4361935" cy="504880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0" i="0" u="none" strike="noStrike" cap="none" normalizeH="0" baseline="0">
                <a:ln>
                  <a:noFill/>
                </a:ln>
                <a:solidFill>
                  <a:srgbClr val="003399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pic>
          <p:nvPicPr>
            <p:cNvPr id="11" name="圖片 1">
              <a:extLst>
                <a:ext uri="{FF2B5EF4-FFF2-40B4-BE49-F238E27FC236}">
                  <a16:creationId xmlns:a16="http://schemas.microsoft.com/office/drawing/2014/main" id="{29453E7B-2621-CF40-9C50-1E2A9AFC32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513" y="1657178"/>
              <a:ext cx="3725224" cy="4131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610576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頁尾版面配置區 2">
            <a:extLst>
              <a:ext uri="{FF2B5EF4-FFF2-40B4-BE49-F238E27FC236}">
                <a16:creationId xmlns:a16="http://schemas.microsoft.com/office/drawing/2014/main" id="{63BC60AE-7880-D844-B380-F184D2B6F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48130" name="投影片編號版面配置區 3">
            <a:extLst>
              <a:ext uri="{FF2B5EF4-FFF2-40B4-BE49-F238E27FC236}">
                <a16:creationId xmlns:a16="http://schemas.microsoft.com/office/drawing/2014/main" id="{7A8BF446-CCF6-C14B-8254-5B02819EF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C6074B70-579A-A243-BFAA-B299DD9D3755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41</a:t>
            </a:fld>
            <a:endParaRPr lang="en-US" altLang="zh-TW" sz="1400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2A2C2CC0-1EA3-DF43-BBEF-EEE20CF0A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960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Preorder Traversal</a:t>
            </a:r>
            <a:r>
              <a:rPr lang="en-US" altLang="zh-TW" sz="2400">
                <a:solidFill>
                  <a:schemeClr val="tx2"/>
                </a:solidFill>
              </a:rPr>
              <a:t> (recursive version)</a:t>
            </a:r>
            <a:endParaRPr lang="en-US" altLang="zh-TW" sz="4400">
              <a:solidFill>
                <a:schemeClr val="tx2"/>
              </a:solidFill>
            </a:endParaRPr>
          </a:p>
        </p:txBody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C9CBE8FA-1092-9049-A262-60CCC0269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75" y="1981200"/>
            <a:ext cx="91630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void preorder(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treePointer</a:t>
            </a:r>
            <a:r>
              <a:rPr lang="en-US" altLang="zh-TW" sz="2800" b="1" dirty="0">
                <a:latin typeface="Courier New" panose="02070309020205020404" pitchFamily="49" charset="0"/>
              </a:rPr>
              <a:t>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ptr</a:t>
            </a:r>
            <a:r>
              <a:rPr lang="en-US" altLang="zh-TW" sz="2800" b="1" dirty="0">
                <a:latin typeface="Courier New" panose="02070309020205020404" pitchFamily="49" charset="0"/>
              </a:rPr>
              <a:t>)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/* preorder tree traversal */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if (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ptr</a:t>
            </a:r>
            <a:r>
              <a:rPr lang="en-US" altLang="zh-TW" sz="2800" b="1" dirty="0">
                <a:latin typeface="Courier New" panose="02070309020205020404" pitchFamily="49" charset="0"/>
              </a:rPr>
              <a:t>) {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   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printf</a:t>
            </a:r>
            <a:r>
              <a:rPr lang="en-US" altLang="zh-TW" sz="2800" b="1" dirty="0">
                <a:latin typeface="Courier New" panose="02070309020205020404" pitchFamily="49" charset="0"/>
              </a:rPr>
              <a:t>(“%d”,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ptr</a:t>
            </a:r>
            <a:r>
              <a:rPr lang="en-US" altLang="zh-TW" sz="2800" b="1" dirty="0">
                <a:latin typeface="Courier New" panose="02070309020205020404" pitchFamily="49" charset="0"/>
              </a:rPr>
              <a:t>-&gt;data);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    preorder(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ptr</a:t>
            </a:r>
            <a:r>
              <a:rPr lang="en-US" altLang="zh-TW" sz="2800" b="1" dirty="0">
                <a:latin typeface="Courier New" panose="02070309020205020404" pitchFamily="49" charset="0"/>
              </a:rPr>
              <a:t>-&gt;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leftChild</a:t>
            </a:r>
            <a:r>
              <a:rPr lang="en-US" altLang="zh-TW" sz="28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    preorder(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ptr</a:t>
            </a:r>
            <a:r>
              <a:rPr lang="en-US" altLang="zh-TW" sz="2800" b="1" dirty="0">
                <a:latin typeface="Courier New" panose="02070309020205020404" pitchFamily="49" charset="0"/>
              </a:rPr>
              <a:t>-&gt;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rightChild</a:t>
            </a:r>
            <a:r>
              <a:rPr lang="en-US" altLang="zh-TW" sz="28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}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48133" name="Rectangle 4">
            <a:extLst>
              <a:ext uri="{FF2B5EF4-FFF2-40B4-BE49-F238E27FC236}">
                <a16:creationId xmlns:a16="http://schemas.microsoft.com/office/drawing/2014/main" id="{8FD8780E-9245-3549-BC7A-2CC4FA8EAD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4150" y="5770563"/>
            <a:ext cx="2400300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+ * * / A B C D E</a:t>
            </a:r>
          </a:p>
        </p:txBody>
      </p:sp>
      <p:pic>
        <p:nvPicPr>
          <p:cNvPr id="48134" name="圖片 6">
            <a:extLst>
              <a:ext uri="{FF2B5EF4-FFF2-40B4-BE49-F238E27FC236}">
                <a16:creationId xmlns:a16="http://schemas.microsoft.com/office/drawing/2014/main" id="{DDADF42D-2E84-4B48-9C7C-272DAC404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488" y="1466850"/>
            <a:ext cx="2197100" cy="243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5" name="Text Box 43">
            <a:extLst>
              <a:ext uri="{FF2B5EF4-FFF2-40B4-BE49-F238E27FC236}">
                <a16:creationId xmlns:a16="http://schemas.microsoft.com/office/drawing/2014/main" id="{0592EE9B-F9B0-8F43-8DAB-E8412FD1D8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900" y="6073775"/>
            <a:ext cx="6081713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/>
              <a:t>*Program 5.2:</a:t>
            </a:r>
            <a:r>
              <a:rPr lang="en-US" altLang="zh-TW" sz="2000" u="sng"/>
              <a:t> Preorder traversal of a binary tree (p.208)</a:t>
            </a:r>
            <a:endParaRPr lang="en-US" altLang="zh-TW" sz="2000" b="1" u="sng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頁尾版面配置區 2">
            <a:extLst>
              <a:ext uri="{FF2B5EF4-FFF2-40B4-BE49-F238E27FC236}">
                <a16:creationId xmlns:a16="http://schemas.microsoft.com/office/drawing/2014/main" id="{C1D14D9F-8101-954E-8D49-4FBECCA3D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49154" name="投影片編號版面配置區 3">
            <a:extLst>
              <a:ext uri="{FF2B5EF4-FFF2-40B4-BE49-F238E27FC236}">
                <a16:creationId xmlns:a16="http://schemas.microsoft.com/office/drawing/2014/main" id="{77A77D93-9C62-E943-8FBC-4BF34A7F6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185831CE-7B91-2743-B35B-26E7CD30CCEF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42</a:t>
            </a:fld>
            <a:endParaRPr lang="en-US" altLang="zh-TW" sz="1400"/>
          </a:p>
        </p:txBody>
      </p:sp>
      <p:sp>
        <p:nvSpPr>
          <p:cNvPr id="49155" name="Rectangle 1026">
            <a:extLst>
              <a:ext uri="{FF2B5EF4-FFF2-40B4-BE49-F238E27FC236}">
                <a16:creationId xmlns:a16="http://schemas.microsoft.com/office/drawing/2014/main" id="{8A5C420C-A5D6-6347-859C-D50FF29F08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960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Postorder Traversal</a:t>
            </a:r>
            <a:r>
              <a:rPr lang="en-US" altLang="zh-TW" sz="2400">
                <a:solidFill>
                  <a:schemeClr val="tx2"/>
                </a:solidFill>
              </a:rPr>
              <a:t> (recursive version)</a:t>
            </a:r>
            <a:endParaRPr lang="en-US" altLang="zh-TW" sz="4400">
              <a:solidFill>
                <a:schemeClr val="tx2"/>
              </a:solidFill>
            </a:endParaRPr>
          </a:p>
        </p:txBody>
      </p:sp>
      <p:sp>
        <p:nvSpPr>
          <p:cNvPr id="49156" name="Rectangle 1027">
            <a:extLst>
              <a:ext uri="{FF2B5EF4-FFF2-40B4-BE49-F238E27FC236}">
                <a16:creationId xmlns:a16="http://schemas.microsoft.com/office/drawing/2014/main" id="{D37FA77A-FC74-8A4E-936C-2505EC382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38" y="1981200"/>
            <a:ext cx="91630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void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postorder</a:t>
            </a:r>
            <a:r>
              <a:rPr lang="en-US" altLang="zh-TW" sz="2800" b="1" dirty="0">
                <a:latin typeface="Courier New" panose="02070309020205020404" pitchFamily="49" charset="0"/>
              </a:rPr>
              <a:t>(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treePointer</a:t>
            </a:r>
            <a:r>
              <a:rPr lang="en-US" altLang="zh-TW" sz="2800" b="1" dirty="0">
                <a:latin typeface="Courier New" panose="02070309020205020404" pitchFamily="49" charset="0"/>
              </a:rPr>
              <a:t>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ptr</a:t>
            </a:r>
            <a:r>
              <a:rPr lang="en-US" altLang="zh-TW" sz="2800" b="1" dirty="0">
                <a:latin typeface="Courier New" panose="02070309020205020404" pitchFamily="49" charset="0"/>
              </a:rPr>
              <a:t>)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/*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postorder</a:t>
            </a:r>
            <a:r>
              <a:rPr lang="en-US" altLang="zh-TW" sz="2800" b="1" dirty="0">
                <a:latin typeface="Courier New" panose="02070309020205020404" pitchFamily="49" charset="0"/>
              </a:rPr>
              <a:t> tree traversal */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if (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ptr</a:t>
            </a:r>
            <a:r>
              <a:rPr lang="en-US" altLang="zh-TW" sz="2800" b="1" dirty="0">
                <a:latin typeface="Courier New" panose="02070309020205020404" pitchFamily="49" charset="0"/>
              </a:rPr>
              <a:t>) {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   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postorder</a:t>
            </a:r>
            <a:r>
              <a:rPr lang="en-US" altLang="zh-TW" sz="2800" b="1" dirty="0">
                <a:latin typeface="Courier New" panose="02070309020205020404" pitchFamily="49" charset="0"/>
              </a:rPr>
              <a:t>(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ptr</a:t>
            </a:r>
            <a:r>
              <a:rPr lang="en-US" altLang="zh-TW" sz="2800" b="1" dirty="0">
                <a:latin typeface="Courier New" panose="02070309020205020404" pitchFamily="49" charset="0"/>
              </a:rPr>
              <a:t>-&gt;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leftChild</a:t>
            </a:r>
            <a:r>
              <a:rPr lang="en-US" altLang="zh-TW" sz="28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   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postorder</a:t>
            </a:r>
            <a:r>
              <a:rPr lang="en-US" altLang="zh-TW" sz="2800" b="1" dirty="0">
                <a:latin typeface="Courier New" panose="02070309020205020404" pitchFamily="49" charset="0"/>
              </a:rPr>
              <a:t>(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ptr</a:t>
            </a:r>
            <a:r>
              <a:rPr lang="en-US" altLang="zh-TW" sz="2800" b="1" dirty="0">
                <a:latin typeface="Courier New" panose="02070309020205020404" pitchFamily="49" charset="0"/>
              </a:rPr>
              <a:t>-&gt;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rightChild</a:t>
            </a:r>
            <a:r>
              <a:rPr lang="en-US" altLang="zh-TW" sz="28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   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printf</a:t>
            </a:r>
            <a:r>
              <a:rPr lang="en-US" altLang="zh-TW" sz="2800" b="1" dirty="0">
                <a:latin typeface="Courier New" panose="02070309020205020404" pitchFamily="49" charset="0"/>
              </a:rPr>
              <a:t>(“%d”,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ptr</a:t>
            </a:r>
            <a:r>
              <a:rPr lang="en-US" altLang="zh-TW" sz="2800" b="1" dirty="0">
                <a:latin typeface="Courier New" panose="02070309020205020404" pitchFamily="49" charset="0"/>
              </a:rPr>
              <a:t>-&gt;data);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}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49157" name="Rectangle 1028">
            <a:extLst>
              <a:ext uri="{FF2B5EF4-FFF2-40B4-BE49-F238E27FC236}">
                <a16:creationId xmlns:a16="http://schemas.microsoft.com/office/drawing/2014/main" id="{4B9DE1BE-A994-7F4F-A3D9-5A6B34F15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4150" y="5681663"/>
            <a:ext cx="2400300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A B / C * D * E +</a:t>
            </a:r>
          </a:p>
        </p:txBody>
      </p:sp>
      <p:pic>
        <p:nvPicPr>
          <p:cNvPr id="49158" name="圖片 6">
            <a:extLst>
              <a:ext uri="{FF2B5EF4-FFF2-40B4-BE49-F238E27FC236}">
                <a16:creationId xmlns:a16="http://schemas.microsoft.com/office/drawing/2014/main" id="{A724E3D1-D2A9-584E-BE77-D3751C340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488" y="1466850"/>
            <a:ext cx="2197100" cy="243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9" name="Text Box 43">
            <a:extLst>
              <a:ext uri="{FF2B5EF4-FFF2-40B4-BE49-F238E27FC236}">
                <a16:creationId xmlns:a16="http://schemas.microsoft.com/office/drawing/2014/main" id="{937D6527-0EDF-FC44-96B3-37ED095137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900" y="6073775"/>
            <a:ext cx="618172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/>
              <a:t>*Program 5.3:</a:t>
            </a:r>
            <a:r>
              <a:rPr lang="en-US" altLang="zh-TW" sz="2000" u="sng"/>
              <a:t> Postorder traversal of a binary tree (p.209)</a:t>
            </a:r>
            <a:endParaRPr lang="en-US" altLang="zh-TW" sz="2000" b="1" u="sng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頁尾版面配置區 2">
            <a:extLst>
              <a:ext uri="{FF2B5EF4-FFF2-40B4-BE49-F238E27FC236}">
                <a16:creationId xmlns:a16="http://schemas.microsoft.com/office/drawing/2014/main" id="{F47363FE-8316-A24D-9F31-317BB0682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50178" name="投影片編號版面配置區 3">
            <a:extLst>
              <a:ext uri="{FF2B5EF4-FFF2-40B4-BE49-F238E27FC236}">
                <a16:creationId xmlns:a16="http://schemas.microsoft.com/office/drawing/2014/main" id="{73174A05-5B58-DC4D-A0CD-F136124E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5C338482-032A-6D41-9AD1-611C177B2248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43</a:t>
            </a:fld>
            <a:endParaRPr lang="en-US" altLang="zh-TW" sz="1400"/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7531F1D5-61B7-1D4E-BDBC-AAB0652B1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4925" y="280988"/>
            <a:ext cx="929163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Simulate Recursion of Inorder Traversal</a:t>
            </a:r>
          </a:p>
        </p:txBody>
      </p:sp>
      <p:graphicFrame>
        <p:nvGraphicFramePr>
          <p:cNvPr id="50180" name="Object 3">
            <a:extLst>
              <a:ext uri="{FF2B5EF4-FFF2-40B4-BE49-F238E27FC236}">
                <a16:creationId xmlns:a16="http://schemas.microsoft.com/office/drawing/2014/main" id="{9987FCA9-7B03-094A-9ED0-16B853A7F919}"/>
              </a:ext>
            </a:extLst>
          </p:cNvPr>
          <p:cNvGraphicFramePr>
            <a:graphicFrameLocks/>
          </p:cNvGraphicFramePr>
          <p:nvPr/>
        </p:nvGraphicFramePr>
        <p:xfrm>
          <a:off x="366713" y="1471613"/>
          <a:ext cx="8574087" cy="4967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89" name="文件" r:id="rId3" imgW="25768300" imgH="14947900" progId="Word.Document.6">
                  <p:embed/>
                </p:oleObj>
              </mc:Choice>
              <mc:Fallback>
                <p:oleObj name="文件" r:id="rId3" imgW="25768300" imgH="14947900" progId="Word.Document.6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713" y="1471613"/>
                        <a:ext cx="8574087" cy="4967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1" name="文字方塊 1">
            <a:extLst>
              <a:ext uri="{FF2B5EF4-FFF2-40B4-BE49-F238E27FC236}">
                <a16:creationId xmlns:a16="http://schemas.microsoft.com/office/drawing/2014/main" id="{6CEE2A42-06C7-8F4B-9156-9AC5BE753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4900" y="1768475"/>
            <a:ext cx="6842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Push</a:t>
            </a:r>
            <a:endParaRPr lang="zh-TW" altLang="en-US"/>
          </a:p>
        </p:txBody>
      </p:sp>
      <p:sp>
        <p:nvSpPr>
          <p:cNvPr id="50182" name="文字方塊 6">
            <a:extLst>
              <a:ext uri="{FF2B5EF4-FFF2-40B4-BE49-F238E27FC236}">
                <a16:creationId xmlns:a16="http://schemas.microsoft.com/office/drawing/2014/main" id="{05660D84-FD91-8545-8BC5-E504608F1C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4900" y="2016125"/>
            <a:ext cx="6842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Push</a:t>
            </a:r>
            <a:endParaRPr lang="zh-TW" altLang="en-US"/>
          </a:p>
        </p:txBody>
      </p:sp>
      <p:sp>
        <p:nvSpPr>
          <p:cNvPr id="50183" name="文字方塊 7">
            <a:extLst>
              <a:ext uri="{FF2B5EF4-FFF2-40B4-BE49-F238E27FC236}">
                <a16:creationId xmlns:a16="http://schemas.microsoft.com/office/drawing/2014/main" id="{E77D9313-C302-F24A-9CB5-8C502D509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3313" y="2263775"/>
            <a:ext cx="682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Push</a:t>
            </a:r>
            <a:endParaRPr lang="zh-TW" altLang="en-US"/>
          </a:p>
        </p:txBody>
      </p:sp>
      <p:sp>
        <p:nvSpPr>
          <p:cNvPr id="50184" name="文字方塊 8">
            <a:extLst>
              <a:ext uri="{FF2B5EF4-FFF2-40B4-BE49-F238E27FC236}">
                <a16:creationId xmlns:a16="http://schemas.microsoft.com/office/drawing/2014/main" id="{9F85C752-7934-0840-9F9E-56E438D1C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375" y="2560638"/>
            <a:ext cx="682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Push</a:t>
            </a:r>
            <a:endParaRPr lang="zh-TW" altLang="en-US"/>
          </a:p>
        </p:txBody>
      </p:sp>
      <p:sp>
        <p:nvSpPr>
          <p:cNvPr id="50185" name="文字方塊 9">
            <a:extLst>
              <a:ext uri="{FF2B5EF4-FFF2-40B4-BE49-F238E27FC236}">
                <a16:creationId xmlns:a16="http://schemas.microsoft.com/office/drawing/2014/main" id="{4F7F37C2-BB98-A84B-A25F-D2EE1AEB8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1250" y="2855913"/>
            <a:ext cx="682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Push</a:t>
            </a:r>
            <a:endParaRPr lang="zh-TW" altLang="en-US"/>
          </a:p>
        </p:txBody>
      </p:sp>
      <p:sp>
        <p:nvSpPr>
          <p:cNvPr id="50186" name="文字方塊 10">
            <a:extLst>
              <a:ext uri="{FF2B5EF4-FFF2-40B4-BE49-F238E27FC236}">
                <a16:creationId xmlns:a16="http://schemas.microsoft.com/office/drawing/2014/main" id="{ADF6371D-E61B-5F40-BF80-397EF4A49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1250" y="4419600"/>
            <a:ext cx="682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Push</a:t>
            </a:r>
            <a:endParaRPr lang="zh-TW" altLang="en-US"/>
          </a:p>
        </p:txBody>
      </p:sp>
      <p:sp>
        <p:nvSpPr>
          <p:cNvPr id="50187" name="文字方塊 11">
            <a:extLst>
              <a:ext uri="{FF2B5EF4-FFF2-40B4-BE49-F238E27FC236}">
                <a16:creationId xmlns:a16="http://schemas.microsoft.com/office/drawing/2014/main" id="{85C081B3-2F1C-0B4E-A58B-A9E07A00E5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0850" y="3554413"/>
            <a:ext cx="584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Pop</a:t>
            </a:r>
            <a:endParaRPr lang="zh-TW" altLang="en-US"/>
          </a:p>
        </p:txBody>
      </p:sp>
      <p:sp>
        <p:nvSpPr>
          <p:cNvPr id="50188" name="文字方塊 12">
            <a:extLst>
              <a:ext uri="{FF2B5EF4-FFF2-40B4-BE49-F238E27FC236}">
                <a16:creationId xmlns:a16="http://schemas.microsoft.com/office/drawing/2014/main" id="{45C76EC8-9CAE-9D43-82ED-3AF9A46030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0850" y="4151313"/>
            <a:ext cx="584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Pop</a:t>
            </a:r>
            <a:endParaRPr lang="zh-TW" altLang="en-US"/>
          </a:p>
        </p:txBody>
      </p:sp>
      <p:sp>
        <p:nvSpPr>
          <p:cNvPr id="50189" name="文字方塊 13">
            <a:extLst>
              <a:ext uri="{FF2B5EF4-FFF2-40B4-BE49-F238E27FC236}">
                <a16:creationId xmlns:a16="http://schemas.microsoft.com/office/drawing/2014/main" id="{7DB29180-983D-1E41-82DE-DA29F6331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0850" y="5045075"/>
            <a:ext cx="584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Pop</a:t>
            </a:r>
            <a:endParaRPr lang="zh-TW" altLang="en-US"/>
          </a:p>
        </p:txBody>
      </p:sp>
      <p:sp>
        <p:nvSpPr>
          <p:cNvPr id="50190" name="文字方塊 14">
            <a:extLst>
              <a:ext uri="{FF2B5EF4-FFF2-40B4-BE49-F238E27FC236}">
                <a16:creationId xmlns:a16="http://schemas.microsoft.com/office/drawing/2014/main" id="{2A5A2AFB-1ED2-7F48-8C46-DC3885D86E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0850" y="5638800"/>
            <a:ext cx="584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Pop</a:t>
            </a:r>
            <a:endParaRPr lang="zh-TW" altLang="en-US"/>
          </a:p>
        </p:txBody>
      </p:sp>
      <p:sp>
        <p:nvSpPr>
          <p:cNvPr id="50191" name="文字方塊 15">
            <a:extLst>
              <a:ext uri="{FF2B5EF4-FFF2-40B4-BE49-F238E27FC236}">
                <a16:creationId xmlns:a16="http://schemas.microsoft.com/office/drawing/2014/main" id="{E7DA051B-2C06-3349-9D50-18743E75D8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0825" y="1768475"/>
            <a:ext cx="682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Push</a:t>
            </a:r>
            <a:endParaRPr lang="zh-TW" altLang="en-US"/>
          </a:p>
        </p:txBody>
      </p:sp>
      <p:sp>
        <p:nvSpPr>
          <p:cNvPr id="50192" name="文字方塊 17">
            <a:extLst>
              <a:ext uri="{FF2B5EF4-FFF2-40B4-BE49-F238E27FC236}">
                <a16:creationId xmlns:a16="http://schemas.microsoft.com/office/drawing/2014/main" id="{0D50A63F-288C-D941-AAA2-595DC914A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0825" y="3252788"/>
            <a:ext cx="682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Push</a:t>
            </a:r>
            <a:endParaRPr lang="zh-TW" altLang="en-US"/>
          </a:p>
        </p:txBody>
      </p:sp>
      <p:sp>
        <p:nvSpPr>
          <p:cNvPr id="50193" name="文字方塊 18">
            <a:extLst>
              <a:ext uri="{FF2B5EF4-FFF2-40B4-BE49-F238E27FC236}">
                <a16:creationId xmlns:a16="http://schemas.microsoft.com/office/drawing/2014/main" id="{4C3B0EB8-AE85-8443-901C-8D4D82339A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0825" y="4738688"/>
            <a:ext cx="682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Push</a:t>
            </a:r>
            <a:endParaRPr lang="zh-TW" altLang="en-US"/>
          </a:p>
        </p:txBody>
      </p:sp>
      <p:sp>
        <p:nvSpPr>
          <p:cNvPr id="50194" name="文字方塊 19">
            <a:extLst>
              <a:ext uri="{FF2B5EF4-FFF2-40B4-BE49-F238E27FC236}">
                <a16:creationId xmlns:a16="http://schemas.microsoft.com/office/drawing/2014/main" id="{EA0B24DD-5CAB-D14F-9163-97FD497CED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8363" y="2376488"/>
            <a:ext cx="584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Pop</a:t>
            </a:r>
            <a:endParaRPr lang="zh-TW" altLang="en-US"/>
          </a:p>
        </p:txBody>
      </p:sp>
      <p:sp>
        <p:nvSpPr>
          <p:cNvPr id="50195" name="文字方塊 20">
            <a:extLst>
              <a:ext uri="{FF2B5EF4-FFF2-40B4-BE49-F238E27FC236}">
                <a16:creationId xmlns:a16="http://schemas.microsoft.com/office/drawing/2014/main" id="{03D2334F-8CFD-CB43-A564-3E7068D1FA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4713" y="2960688"/>
            <a:ext cx="5826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Pop</a:t>
            </a:r>
            <a:endParaRPr lang="zh-TW" altLang="en-US"/>
          </a:p>
        </p:txBody>
      </p:sp>
      <p:sp>
        <p:nvSpPr>
          <p:cNvPr id="50196" name="文字方塊 21">
            <a:extLst>
              <a:ext uri="{FF2B5EF4-FFF2-40B4-BE49-F238E27FC236}">
                <a16:creationId xmlns:a16="http://schemas.microsoft.com/office/drawing/2014/main" id="{B3C8BCB2-9180-CB45-9E9D-17DD25AA67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8363" y="3836988"/>
            <a:ext cx="584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Pop</a:t>
            </a:r>
            <a:endParaRPr lang="zh-TW" altLang="en-US"/>
          </a:p>
        </p:txBody>
      </p:sp>
      <p:sp>
        <p:nvSpPr>
          <p:cNvPr id="50197" name="文字方塊 22">
            <a:extLst>
              <a:ext uri="{FF2B5EF4-FFF2-40B4-BE49-F238E27FC236}">
                <a16:creationId xmlns:a16="http://schemas.microsoft.com/office/drawing/2014/main" id="{4B7F78DA-720B-3646-8671-AA518464D2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8363" y="4445000"/>
            <a:ext cx="584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Pop</a:t>
            </a:r>
            <a:endParaRPr lang="zh-TW" altLang="en-US"/>
          </a:p>
        </p:txBody>
      </p:sp>
      <p:sp>
        <p:nvSpPr>
          <p:cNvPr id="50198" name="文字方塊 23">
            <a:extLst>
              <a:ext uri="{FF2B5EF4-FFF2-40B4-BE49-F238E27FC236}">
                <a16:creationId xmlns:a16="http://schemas.microsoft.com/office/drawing/2014/main" id="{8ADF048B-E6E4-034B-8688-73257C9075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8363" y="5324475"/>
            <a:ext cx="584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Pop</a:t>
            </a:r>
            <a:endParaRPr lang="zh-TW" altLang="en-US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9B17ACDE-9C2C-FB45-89EB-B79B4F2F173D}"/>
              </a:ext>
            </a:extLst>
          </p:cNvPr>
          <p:cNvGrpSpPr/>
          <p:nvPr/>
        </p:nvGrpSpPr>
        <p:grpSpPr>
          <a:xfrm>
            <a:off x="4754602" y="1069975"/>
            <a:ext cx="4361935" cy="5048808"/>
            <a:chOff x="288158" y="1198605"/>
            <a:chExt cx="4361935" cy="5048808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45D98564-EC3D-CB44-8CF5-0B7F1B6E08C8}"/>
                </a:ext>
              </a:extLst>
            </p:cNvPr>
            <p:cNvSpPr/>
            <p:nvPr/>
          </p:nvSpPr>
          <p:spPr bwMode="auto">
            <a:xfrm>
              <a:off x="288158" y="1198605"/>
              <a:ext cx="4361935" cy="504880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0" i="0" u="none" strike="noStrike" cap="none" normalizeH="0" baseline="0">
                <a:ln>
                  <a:noFill/>
                </a:ln>
                <a:solidFill>
                  <a:srgbClr val="003399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pic>
          <p:nvPicPr>
            <p:cNvPr id="26" name="圖片 1">
              <a:extLst>
                <a:ext uri="{FF2B5EF4-FFF2-40B4-BE49-F238E27FC236}">
                  <a16:creationId xmlns:a16="http://schemas.microsoft.com/office/drawing/2014/main" id="{08631F50-E938-D448-A807-C127A1CBF8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513" y="1657178"/>
              <a:ext cx="3725224" cy="4131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頁尾版面配置區 2">
            <a:extLst>
              <a:ext uri="{FF2B5EF4-FFF2-40B4-BE49-F238E27FC236}">
                <a16:creationId xmlns:a16="http://schemas.microsoft.com/office/drawing/2014/main" id="{F47363FE-8316-A24D-9F31-317BB0682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5150" y="6383338"/>
            <a:ext cx="2895600" cy="457200"/>
          </a:xfr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dirty="0"/>
              <a:t>CHAPTER 5</a:t>
            </a:r>
          </a:p>
        </p:txBody>
      </p:sp>
      <p:sp>
        <p:nvSpPr>
          <p:cNvPr id="50178" name="投影片編號版面配置區 3">
            <a:extLst>
              <a:ext uri="{FF2B5EF4-FFF2-40B4-BE49-F238E27FC236}">
                <a16:creationId xmlns:a16="http://schemas.microsoft.com/office/drawing/2014/main" id="{73174A05-5B58-DC4D-A0CD-F136124E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5C338482-032A-6D41-9AD1-611C177B2248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44</a:t>
            </a:fld>
            <a:endParaRPr lang="en-US" altLang="zh-TW" sz="1400"/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7531F1D5-61B7-1D4E-BDBC-AAB0652B1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4925" y="280988"/>
            <a:ext cx="929163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Simulate Recursion of Inorder Traversal</a:t>
            </a:r>
          </a:p>
        </p:txBody>
      </p:sp>
      <p:graphicFrame>
        <p:nvGraphicFramePr>
          <p:cNvPr id="50180" name="Object 3">
            <a:extLst>
              <a:ext uri="{FF2B5EF4-FFF2-40B4-BE49-F238E27FC236}">
                <a16:creationId xmlns:a16="http://schemas.microsoft.com/office/drawing/2014/main" id="{9987FCA9-7B03-094A-9ED0-16B853A7F919}"/>
              </a:ext>
            </a:extLst>
          </p:cNvPr>
          <p:cNvGraphicFramePr>
            <a:graphicFrameLocks/>
          </p:cNvGraphicFramePr>
          <p:nvPr/>
        </p:nvGraphicFramePr>
        <p:xfrm>
          <a:off x="366713" y="1471613"/>
          <a:ext cx="8574087" cy="4967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12" name="文件" r:id="rId3" imgW="25768300" imgH="14947900" progId="Word.Document.6">
                  <p:embed/>
                </p:oleObj>
              </mc:Choice>
              <mc:Fallback>
                <p:oleObj name="文件" r:id="rId3" imgW="25768300" imgH="14947900" progId="Word.Document.6">
                  <p:embed/>
                  <p:pic>
                    <p:nvPicPr>
                      <p:cNvPr id="50180" name="Object 3">
                        <a:extLst>
                          <a:ext uri="{FF2B5EF4-FFF2-40B4-BE49-F238E27FC236}">
                            <a16:creationId xmlns:a16="http://schemas.microsoft.com/office/drawing/2014/main" id="{9987FCA9-7B03-094A-9ED0-16B853A7F919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713" y="1471613"/>
                        <a:ext cx="8574087" cy="4967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91" name="文字方塊 15">
            <a:extLst>
              <a:ext uri="{FF2B5EF4-FFF2-40B4-BE49-F238E27FC236}">
                <a16:creationId xmlns:a16="http://schemas.microsoft.com/office/drawing/2014/main" id="{E7DA051B-2C06-3349-9D50-18743E75D8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0825" y="1768475"/>
            <a:ext cx="682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Push</a:t>
            </a:r>
            <a:endParaRPr lang="zh-TW" altLang="en-US"/>
          </a:p>
        </p:txBody>
      </p:sp>
      <p:sp>
        <p:nvSpPr>
          <p:cNvPr id="50192" name="文字方塊 17">
            <a:extLst>
              <a:ext uri="{FF2B5EF4-FFF2-40B4-BE49-F238E27FC236}">
                <a16:creationId xmlns:a16="http://schemas.microsoft.com/office/drawing/2014/main" id="{0D50A63F-288C-D941-AAA2-595DC914A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0825" y="3252788"/>
            <a:ext cx="682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Push</a:t>
            </a:r>
            <a:endParaRPr lang="zh-TW" altLang="en-US"/>
          </a:p>
        </p:txBody>
      </p:sp>
      <p:sp>
        <p:nvSpPr>
          <p:cNvPr id="50193" name="文字方塊 18">
            <a:extLst>
              <a:ext uri="{FF2B5EF4-FFF2-40B4-BE49-F238E27FC236}">
                <a16:creationId xmlns:a16="http://schemas.microsoft.com/office/drawing/2014/main" id="{4C3B0EB8-AE85-8443-901C-8D4D82339A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0825" y="4738688"/>
            <a:ext cx="682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Push</a:t>
            </a:r>
            <a:endParaRPr lang="zh-TW" altLang="en-US"/>
          </a:p>
        </p:txBody>
      </p:sp>
      <p:sp>
        <p:nvSpPr>
          <p:cNvPr id="50194" name="文字方塊 19">
            <a:extLst>
              <a:ext uri="{FF2B5EF4-FFF2-40B4-BE49-F238E27FC236}">
                <a16:creationId xmlns:a16="http://schemas.microsoft.com/office/drawing/2014/main" id="{EA0B24DD-5CAB-D14F-9163-97FD497CED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8363" y="2376488"/>
            <a:ext cx="584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Pop</a:t>
            </a:r>
            <a:endParaRPr lang="zh-TW" altLang="en-US"/>
          </a:p>
        </p:txBody>
      </p:sp>
      <p:sp>
        <p:nvSpPr>
          <p:cNvPr id="50195" name="文字方塊 20">
            <a:extLst>
              <a:ext uri="{FF2B5EF4-FFF2-40B4-BE49-F238E27FC236}">
                <a16:creationId xmlns:a16="http://schemas.microsoft.com/office/drawing/2014/main" id="{03D2334F-8CFD-CB43-A564-3E7068D1FA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4713" y="2960688"/>
            <a:ext cx="5826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Pop</a:t>
            </a:r>
            <a:endParaRPr lang="zh-TW" altLang="en-US"/>
          </a:p>
        </p:txBody>
      </p:sp>
      <p:sp>
        <p:nvSpPr>
          <p:cNvPr id="50196" name="文字方塊 21">
            <a:extLst>
              <a:ext uri="{FF2B5EF4-FFF2-40B4-BE49-F238E27FC236}">
                <a16:creationId xmlns:a16="http://schemas.microsoft.com/office/drawing/2014/main" id="{B3C8BCB2-9180-CB45-9E9D-17DD25AA67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8363" y="3836988"/>
            <a:ext cx="584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Pop</a:t>
            </a:r>
            <a:endParaRPr lang="zh-TW" altLang="en-US"/>
          </a:p>
        </p:txBody>
      </p:sp>
      <p:sp>
        <p:nvSpPr>
          <p:cNvPr id="50197" name="文字方塊 22">
            <a:extLst>
              <a:ext uri="{FF2B5EF4-FFF2-40B4-BE49-F238E27FC236}">
                <a16:creationId xmlns:a16="http://schemas.microsoft.com/office/drawing/2014/main" id="{4B7F78DA-720B-3646-8671-AA518464D2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8363" y="4445000"/>
            <a:ext cx="584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Pop</a:t>
            </a:r>
            <a:endParaRPr lang="zh-TW" altLang="en-US"/>
          </a:p>
        </p:txBody>
      </p:sp>
      <p:sp>
        <p:nvSpPr>
          <p:cNvPr id="50198" name="文字方塊 23">
            <a:extLst>
              <a:ext uri="{FF2B5EF4-FFF2-40B4-BE49-F238E27FC236}">
                <a16:creationId xmlns:a16="http://schemas.microsoft.com/office/drawing/2014/main" id="{8ADF048B-E6E4-034B-8688-73257C9075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8363" y="5324475"/>
            <a:ext cx="584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Pop</a:t>
            </a:r>
            <a:endParaRPr lang="zh-TW" altLang="en-US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357CC843-6057-D342-977A-0DE971CA99EE}"/>
              </a:ext>
            </a:extLst>
          </p:cNvPr>
          <p:cNvGrpSpPr/>
          <p:nvPr/>
        </p:nvGrpSpPr>
        <p:grpSpPr>
          <a:xfrm>
            <a:off x="288158" y="1198605"/>
            <a:ext cx="4361935" cy="5048808"/>
            <a:chOff x="288158" y="1198605"/>
            <a:chExt cx="4361935" cy="5048808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9C357309-7A79-304B-9B46-72E3DAC84B93}"/>
                </a:ext>
              </a:extLst>
            </p:cNvPr>
            <p:cNvSpPr/>
            <p:nvPr/>
          </p:nvSpPr>
          <p:spPr bwMode="auto">
            <a:xfrm>
              <a:off x="288158" y="1198605"/>
              <a:ext cx="4361935" cy="504880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0" i="0" u="none" strike="noStrike" cap="none" normalizeH="0" baseline="0">
                <a:ln>
                  <a:noFill/>
                </a:ln>
                <a:solidFill>
                  <a:srgbClr val="003399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pic>
          <p:nvPicPr>
            <p:cNvPr id="26" name="圖片 1">
              <a:extLst>
                <a:ext uri="{FF2B5EF4-FFF2-40B4-BE49-F238E27FC236}">
                  <a16:creationId xmlns:a16="http://schemas.microsoft.com/office/drawing/2014/main" id="{F9C8F466-4A32-8146-AC62-C3DA06441B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513" y="1657178"/>
              <a:ext cx="3725224" cy="4131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003580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頁尾版面配置區 2">
            <a:extLst>
              <a:ext uri="{FF2B5EF4-FFF2-40B4-BE49-F238E27FC236}">
                <a16:creationId xmlns:a16="http://schemas.microsoft.com/office/drawing/2014/main" id="{BF2C153D-38F3-3E4D-A09A-291C8E188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51202" name="投影片編號版面配置區 3">
            <a:extLst>
              <a:ext uri="{FF2B5EF4-FFF2-40B4-BE49-F238E27FC236}">
                <a16:creationId xmlns:a16="http://schemas.microsoft.com/office/drawing/2014/main" id="{B77175C0-2B64-DE49-B6E9-A75653AF4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AD5F1383-D849-4743-A998-8A9281AF65C9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45</a:t>
            </a:fld>
            <a:endParaRPr lang="en-US" altLang="zh-TW" sz="140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837DECB1-FB76-A449-834B-E45455AE99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" y="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Iterative Inorder Traversal</a:t>
            </a:r>
            <a:br>
              <a:rPr lang="en-US" altLang="zh-TW" sz="4400">
                <a:solidFill>
                  <a:schemeClr val="tx2"/>
                </a:solidFill>
              </a:rPr>
            </a:br>
            <a:r>
              <a:rPr lang="en-US" altLang="zh-TW" sz="2400"/>
              <a:t>(</a:t>
            </a:r>
            <a:r>
              <a:rPr lang="en-US" altLang="zh-TW" sz="2400">
                <a:solidFill>
                  <a:srgbClr val="CC3300"/>
                </a:solidFill>
              </a:rPr>
              <a:t>using stack</a:t>
            </a:r>
            <a:r>
              <a:rPr lang="en-US" altLang="zh-TW" sz="2400"/>
              <a:t>)</a:t>
            </a:r>
            <a:endParaRPr lang="en-US" altLang="zh-TW" sz="4400">
              <a:solidFill>
                <a:schemeClr val="tx2"/>
              </a:solidFill>
            </a:endParaRPr>
          </a:p>
        </p:txBody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977366FB-9B1E-6842-AF54-A7216CF1F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1209675"/>
            <a:ext cx="9163050" cy="448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void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iterInorder</a:t>
            </a:r>
            <a:r>
              <a:rPr lang="en-US" altLang="zh-TW" sz="2800" b="1" dirty="0">
                <a:latin typeface="Courier New" panose="02070309020205020404" pitchFamily="49" charset="0"/>
              </a:rPr>
              <a:t>(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treePointer</a:t>
            </a:r>
            <a:r>
              <a:rPr lang="en-US" altLang="zh-TW" sz="2800" b="1" dirty="0">
                <a:latin typeface="Courier New" panose="02070309020205020404" pitchFamily="49" charset="0"/>
              </a:rPr>
              <a:t> node)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800" b="1" dirty="0">
                <a:latin typeface="Courier New" panose="02070309020205020404" pitchFamily="49" charset="0"/>
              </a:rPr>
              <a:t> top= -1; /* initialize stack */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treePointer</a:t>
            </a:r>
            <a:r>
              <a:rPr lang="en-US" altLang="zh-TW" sz="2800" b="1" dirty="0">
                <a:latin typeface="Courier New" panose="02070309020205020404" pitchFamily="49" charset="0"/>
              </a:rPr>
              <a:t> stack[MAX_STACK_SIZE];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for (;;) {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for (; node; node=node-&gt;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leftChild</a:t>
            </a:r>
            <a:r>
              <a:rPr lang="en-US" altLang="zh-TW" sz="2800" b="1" dirty="0">
                <a:latin typeface="Courier New" panose="02070309020205020404" pitchFamily="49" charset="0"/>
              </a:rPr>
              <a:t>)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 push(node);/* </a:t>
            </a:r>
            <a:r>
              <a:rPr lang="en-US" altLang="zh-TW" sz="2800" b="1" dirty="0">
                <a:solidFill>
                  <a:srgbClr val="CC3300"/>
                </a:solidFill>
                <a:latin typeface="Courier New" panose="02070309020205020404" pitchFamily="49" charset="0"/>
              </a:rPr>
              <a:t>add to stack</a:t>
            </a:r>
            <a:r>
              <a:rPr lang="en-US" altLang="zh-TW" sz="2800" b="1" dirty="0">
                <a:latin typeface="Courier New" panose="02070309020205020404" pitchFamily="49" charset="0"/>
              </a:rPr>
              <a:t> */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node= pop(&amp;top); 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            /* </a:t>
            </a:r>
            <a:r>
              <a:rPr lang="en-US" altLang="zh-TW" sz="2800" b="1" dirty="0">
                <a:solidFill>
                  <a:srgbClr val="CC3300"/>
                </a:solidFill>
                <a:latin typeface="Courier New" panose="02070309020205020404" pitchFamily="49" charset="0"/>
              </a:rPr>
              <a:t>delete from stack</a:t>
            </a:r>
            <a:r>
              <a:rPr lang="en-US" altLang="zh-TW" sz="2800" b="1" dirty="0">
                <a:latin typeface="Courier New" panose="02070309020205020404" pitchFamily="49" charset="0"/>
              </a:rPr>
              <a:t> */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if (!node) break; /* </a:t>
            </a:r>
            <a:r>
              <a:rPr lang="en-US" altLang="zh-TW" sz="2800" b="1" dirty="0">
                <a:solidFill>
                  <a:srgbClr val="CC3300"/>
                </a:solidFill>
                <a:latin typeface="Courier New" panose="02070309020205020404" pitchFamily="49" charset="0"/>
              </a:rPr>
              <a:t>empty stack</a:t>
            </a:r>
            <a:r>
              <a:rPr lang="en-US" altLang="zh-TW" sz="2800" b="1" dirty="0">
                <a:latin typeface="Courier New" panose="02070309020205020404" pitchFamily="49" charset="0"/>
              </a:rPr>
              <a:t> */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printf</a:t>
            </a:r>
            <a:r>
              <a:rPr lang="en-US" altLang="zh-TW" sz="2800" b="1" dirty="0">
                <a:latin typeface="Courier New" panose="02070309020205020404" pitchFamily="49" charset="0"/>
              </a:rPr>
              <a:t>(“%D”, node-&gt;data);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node = node-&gt;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rightChild</a:t>
            </a:r>
            <a:r>
              <a:rPr lang="en-US" altLang="zh-TW" sz="28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}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51205" name="Text Box 4">
            <a:extLst>
              <a:ext uri="{FF2B5EF4-FFF2-40B4-BE49-F238E27FC236}">
                <a16:creationId xmlns:a16="http://schemas.microsoft.com/office/drawing/2014/main" id="{8D82B663-B133-CE40-B44E-523E23BF3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6575" y="5603875"/>
            <a:ext cx="9953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b="1">
                <a:solidFill>
                  <a:srgbClr val="CC3300"/>
                </a:solidFill>
              </a:rPr>
              <a:t>O(n)</a:t>
            </a:r>
          </a:p>
        </p:txBody>
      </p:sp>
      <p:sp>
        <p:nvSpPr>
          <p:cNvPr id="51206" name="Text Box 43">
            <a:extLst>
              <a:ext uri="{FF2B5EF4-FFF2-40B4-BE49-F238E27FC236}">
                <a16:creationId xmlns:a16="http://schemas.microsoft.com/office/drawing/2014/main" id="{E45848DC-04DD-064B-8915-991340A956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8388" y="5983288"/>
            <a:ext cx="530383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/>
              <a:t>*Program 5.4:</a:t>
            </a:r>
            <a:r>
              <a:rPr lang="en-US" altLang="zh-TW" sz="2000" u="sng"/>
              <a:t> Iterative inorder traversal (p.210)</a:t>
            </a:r>
            <a:endParaRPr lang="en-US" altLang="zh-TW" sz="2000" b="1" u="sng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BD0D6492-3CE7-F647-AC9C-63DA41E94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CHAPTER 5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E5C1026-B0C3-5343-95E9-4D1B4D96F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AA758B-06AC-1747-9C45-5C06C103C543}" type="slidenum">
              <a:rPr lang="en-US" altLang="zh-TW" smtClean="0"/>
              <a:pPr>
                <a:defRPr/>
              </a:pPr>
              <a:t>46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771051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頁尾版面配置區 2">
            <a:extLst>
              <a:ext uri="{FF2B5EF4-FFF2-40B4-BE49-F238E27FC236}">
                <a16:creationId xmlns:a16="http://schemas.microsoft.com/office/drawing/2014/main" id="{EB6A2D81-810D-D946-8B73-959EFDC55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52226" name="投影片編號版面配置區 3">
            <a:extLst>
              <a:ext uri="{FF2B5EF4-FFF2-40B4-BE49-F238E27FC236}">
                <a16:creationId xmlns:a16="http://schemas.microsoft.com/office/drawing/2014/main" id="{C7AE3281-D6EF-CD42-93C3-DF6B5ADE3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7776F6C3-3EBC-5248-8D40-6B0F11163416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47</a:t>
            </a:fld>
            <a:endParaRPr lang="en-US" altLang="zh-TW" sz="1400"/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399FC033-5D4F-1F4A-B6BF-4FA35C48D6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Level Order Traversal</a:t>
            </a:r>
            <a:br>
              <a:rPr lang="en-US" altLang="zh-TW" sz="2400">
                <a:solidFill>
                  <a:schemeClr val="tx2"/>
                </a:solidFill>
              </a:rPr>
            </a:br>
            <a:r>
              <a:rPr lang="en-US" altLang="zh-TW" sz="2400">
                <a:solidFill>
                  <a:schemeClr val="tx2"/>
                </a:solidFill>
              </a:rPr>
              <a:t>(</a:t>
            </a:r>
            <a:r>
              <a:rPr lang="en-US" altLang="zh-TW" sz="2400">
                <a:solidFill>
                  <a:srgbClr val="CC3300"/>
                </a:solidFill>
              </a:rPr>
              <a:t>using queue</a:t>
            </a:r>
            <a:r>
              <a:rPr lang="en-US" altLang="zh-TW" sz="2400">
                <a:solidFill>
                  <a:schemeClr val="tx2"/>
                </a:solidFill>
              </a:rPr>
              <a:t>)</a:t>
            </a:r>
            <a:endParaRPr lang="en-US" altLang="zh-TW" sz="4400">
              <a:solidFill>
                <a:schemeClr val="tx2"/>
              </a:solidFill>
            </a:endParaRPr>
          </a:p>
        </p:txBody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5CB5C983-BF92-F94F-8459-B5243141D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3338" y="1600200"/>
            <a:ext cx="9163051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>
                <a:latin typeface="Courier New" panose="02070309020205020404" pitchFamily="49" charset="0"/>
              </a:rPr>
              <a:t>void levelOrder(treePointer ptr)</a:t>
            </a:r>
          </a:p>
          <a:p>
            <a:pPr eaLnBrk="1" hangingPunct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>
                <a:latin typeface="Courier New" panose="02070309020205020404" pitchFamily="49" charset="0"/>
              </a:rPr>
              <a:t>/* level order tree traversal */</a:t>
            </a:r>
          </a:p>
          <a:p>
            <a:pPr eaLnBrk="1" hangingPunct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>
                <a:latin typeface="Courier New" panose="02070309020205020404" pitchFamily="49" charset="0"/>
              </a:rPr>
              <a:t>  int front = rear = 0;</a:t>
            </a:r>
          </a:p>
          <a:p>
            <a:pPr eaLnBrk="1" hangingPunct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>
                <a:latin typeface="Courier New" panose="02070309020205020404" pitchFamily="49" charset="0"/>
              </a:rPr>
              <a:t>  treePointer queue[MAX_QUEUE_SIZE];</a:t>
            </a:r>
          </a:p>
          <a:p>
            <a:pPr eaLnBrk="1" hangingPunct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>
                <a:latin typeface="Courier New" panose="02070309020205020404" pitchFamily="49" charset="0"/>
              </a:rPr>
              <a:t>  if (!ptr) return; /* empty queue */</a:t>
            </a:r>
          </a:p>
          <a:p>
            <a:pPr eaLnBrk="1" hangingPunct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>
                <a:latin typeface="Courier New" panose="02070309020205020404" pitchFamily="49" charset="0"/>
              </a:rPr>
              <a:t>  addq(front, &amp;rear, ptr);</a:t>
            </a:r>
          </a:p>
          <a:p>
            <a:pPr eaLnBrk="1" hangingPunct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>
                <a:latin typeface="Courier New" panose="02070309020205020404" pitchFamily="49" charset="0"/>
              </a:rPr>
              <a:t>  for (;;) {</a:t>
            </a:r>
          </a:p>
          <a:p>
            <a:pPr eaLnBrk="1" hangingPunct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>
                <a:latin typeface="Courier New" panose="02070309020205020404" pitchFamily="49" charset="0"/>
              </a:rPr>
              <a:t>    ptr = deleteq(&amp;front, rear);</a:t>
            </a:r>
          </a:p>
        </p:txBody>
      </p:sp>
      <p:pic>
        <p:nvPicPr>
          <p:cNvPr id="52229" name="圖片 5">
            <a:extLst>
              <a:ext uri="{FF2B5EF4-FFF2-40B4-BE49-F238E27FC236}">
                <a16:creationId xmlns:a16="http://schemas.microsoft.com/office/drawing/2014/main" id="{B0D841E1-1B3C-4842-9864-80E7A9E8C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275" y="742950"/>
            <a:ext cx="2197100" cy="243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頁尾版面配置區 2">
            <a:extLst>
              <a:ext uri="{FF2B5EF4-FFF2-40B4-BE49-F238E27FC236}">
                <a16:creationId xmlns:a16="http://schemas.microsoft.com/office/drawing/2014/main" id="{BE6A45F1-376E-424D-B90C-6486ADEBB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53250" name="投影片編號版面配置區 3">
            <a:extLst>
              <a:ext uri="{FF2B5EF4-FFF2-40B4-BE49-F238E27FC236}">
                <a16:creationId xmlns:a16="http://schemas.microsoft.com/office/drawing/2014/main" id="{B98270ED-685B-7746-A7A0-6061730AD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60A040C6-09DD-EB48-959C-F27D11F100C8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48</a:t>
            </a:fld>
            <a:endParaRPr lang="en-US" altLang="zh-TW" sz="1400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1BA06345-9314-004E-990C-29FF77DE7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" y="1506538"/>
            <a:ext cx="8534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>
                <a:latin typeface="Courier New" panose="02070309020205020404" pitchFamily="49" charset="0"/>
              </a:rPr>
              <a:t>    if (ptr) {</a:t>
            </a:r>
          </a:p>
          <a:p>
            <a:pPr eaLnBrk="1" hangingPunct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>
                <a:latin typeface="Courier New" panose="02070309020205020404" pitchFamily="49" charset="0"/>
              </a:rPr>
              <a:t>      printf(“%d”, ptr-&gt;data);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>
                <a:latin typeface="Courier New" panose="02070309020205020404" pitchFamily="49" charset="0"/>
              </a:rPr>
              <a:t>      if (ptr-&gt;leftChild)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>
                <a:latin typeface="Courier New" panose="02070309020205020404" pitchFamily="49" charset="0"/>
              </a:rPr>
              <a:t>        addq(front, &amp;rear, 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>
                <a:latin typeface="Courier New" panose="02070309020205020404" pitchFamily="49" charset="0"/>
              </a:rPr>
              <a:t>                     ptr-&gt;leftChild);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>
                <a:latin typeface="Courier New" panose="02070309020205020404" pitchFamily="49" charset="0"/>
              </a:rPr>
              <a:t>      if (ptr-&gt;rightChild)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>
                <a:latin typeface="Courier New" panose="02070309020205020404" pitchFamily="49" charset="0"/>
              </a:rPr>
              <a:t>        addq(front, &amp;rear, 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>
                <a:latin typeface="Courier New" panose="02070309020205020404" pitchFamily="49" charset="0"/>
              </a:rPr>
              <a:t>                     ptr-&gt;rightChild);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>
                <a:latin typeface="Courier New" panose="02070309020205020404" pitchFamily="49" charset="0"/>
              </a:rPr>
              <a:t>    }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>
                <a:latin typeface="Courier New" panose="02070309020205020404" pitchFamily="49" charset="0"/>
              </a:rPr>
              <a:t>    else break;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>
                <a:latin typeface="Courier New" panose="02070309020205020404" pitchFamily="49" charset="0"/>
              </a:rPr>
              <a:t>  }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A0C31079-50CA-0C4C-88CF-05071861C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0" y="5335588"/>
            <a:ext cx="2400300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+ * E * D / C A B</a:t>
            </a:r>
          </a:p>
        </p:txBody>
      </p:sp>
      <p:pic>
        <p:nvPicPr>
          <p:cNvPr id="53253" name="圖片 7">
            <a:extLst>
              <a:ext uri="{FF2B5EF4-FFF2-40B4-BE49-F238E27FC236}">
                <a16:creationId xmlns:a16="http://schemas.microsoft.com/office/drawing/2014/main" id="{64245BC6-1CFF-254C-AFEF-AE4F94C34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275" y="742950"/>
            <a:ext cx="2197100" cy="243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4" name="Text Box 43">
            <a:extLst>
              <a:ext uri="{FF2B5EF4-FFF2-40B4-BE49-F238E27FC236}">
                <a16:creationId xmlns:a16="http://schemas.microsoft.com/office/drawing/2014/main" id="{C08C53AD-3C2B-4B42-8A98-B5151CEB3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038" y="5899150"/>
            <a:ext cx="640873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 dirty="0"/>
              <a:t>*Program 5.5:</a:t>
            </a:r>
            <a:r>
              <a:rPr lang="en-US" altLang="zh-TW" sz="2000" u="sng" dirty="0"/>
              <a:t> Level-order traversal of a binary tree (p.211)</a:t>
            </a:r>
            <a:endParaRPr lang="en-US" altLang="zh-TW" sz="2000" b="1" u="sng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頁尾版面配置區 1">
            <a:extLst>
              <a:ext uri="{FF2B5EF4-FFF2-40B4-BE49-F238E27FC236}">
                <a16:creationId xmlns:a16="http://schemas.microsoft.com/office/drawing/2014/main" id="{C12E5F64-AB7D-DE4D-9AB9-894DF200C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54274" name="投影片編號版面配置區 2">
            <a:extLst>
              <a:ext uri="{FF2B5EF4-FFF2-40B4-BE49-F238E27FC236}">
                <a16:creationId xmlns:a16="http://schemas.microsoft.com/office/drawing/2014/main" id="{02F8B60E-BC07-2446-B6D9-BC9561240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97A2982C-B26E-9D44-ABA5-3A2AAE66738A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49</a:t>
            </a:fld>
            <a:endParaRPr lang="en-US" altLang="zh-TW"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頁尾版面配置區 3">
            <a:extLst>
              <a:ext uri="{FF2B5EF4-FFF2-40B4-BE49-F238E27FC236}">
                <a16:creationId xmlns:a16="http://schemas.microsoft.com/office/drawing/2014/main" id="{81B00BF6-AB54-8048-B879-89D99278F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18434" name="投影片編號版面配置區 4">
            <a:extLst>
              <a:ext uri="{FF2B5EF4-FFF2-40B4-BE49-F238E27FC236}">
                <a16:creationId xmlns:a16="http://schemas.microsoft.com/office/drawing/2014/main" id="{7FD68F8B-5A24-B546-BA12-7B33DFB77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7A0C5EB0-D1C8-D543-B041-B945F91D6FD7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5</a:t>
            </a:fld>
            <a:endParaRPr lang="en-US" altLang="zh-TW" sz="1400"/>
          </a:p>
        </p:txBody>
      </p:sp>
      <p:sp>
        <p:nvSpPr>
          <p:cNvPr id="18435" name="Rectangle 5">
            <a:extLst>
              <a:ext uri="{FF2B5EF4-FFF2-40B4-BE49-F238E27FC236}">
                <a16:creationId xmlns:a16="http://schemas.microsoft.com/office/drawing/2014/main" id="{C42A091E-F62F-E149-A3C6-D6E3FD20E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970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Terminology</a:t>
            </a:r>
          </a:p>
        </p:txBody>
      </p:sp>
      <p:sp>
        <p:nvSpPr>
          <p:cNvPr id="18436" name="Rectangle 6">
            <a:extLst>
              <a:ext uri="{FF2B5EF4-FFF2-40B4-BE49-F238E27FC236}">
                <a16:creationId xmlns:a16="http://schemas.microsoft.com/office/drawing/2014/main" id="{A1940594-0AC9-CD4D-9B07-8A404BA7F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013" y="792163"/>
            <a:ext cx="8916987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TW" sz="2800" i="1">
                <a:solidFill>
                  <a:srgbClr val="C00000"/>
                </a:solidFill>
              </a:rPr>
              <a:t>Leaf</a:t>
            </a:r>
            <a:r>
              <a:rPr lang="en-US" altLang="zh-TW" sz="2800"/>
              <a:t> or terminal node: the node with degree 0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800" i="1">
                <a:solidFill>
                  <a:srgbClr val="C00000"/>
                </a:solidFill>
              </a:rPr>
              <a:t>Parent </a:t>
            </a:r>
            <a:r>
              <a:rPr lang="en-US" altLang="zh-TW" sz="2800"/>
              <a:t>of a node: the node directly above in the hierarchy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800" i="1">
                <a:solidFill>
                  <a:srgbClr val="C00000"/>
                </a:solidFill>
              </a:rPr>
              <a:t>Children </a:t>
            </a:r>
            <a:r>
              <a:rPr lang="en-US" altLang="zh-TW" sz="2800"/>
              <a:t>of a node: the nodes directly below in the hierarchy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800" i="1">
                <a:solidFill>
                  <a:srgbClr val="C00000"/>
                </a:solidFill>
              </a:rPr>
              <a:t>Siblings </a:t>
            </a:r>
            <a:r>
              <a:rPr lang="en-US" altLang="zh-TW" sz="2800"/>
              <a:t>of a node: the nodes with the same parent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800" i="1">
                <a:solidFill>
                  <a:srgbClr val="C00000"/>
                </a:solidFill>
              </a:rPr>
              <a:t>Ancestors</a:t>
            </a:r>
            <a:r>
              <a:rPr lang="en-US" altLang="zh-TW" sz="2800"/>
              <a:t> of a node: all the nodes along the path from the root to the node</a:t>
            </a:r>
          </a:p>
        </p:txBody>
      </p:sp>
      <p:pic>
        <p:nvPicPr>
          <p:cNvPr id="18437" name="圖片 3">
            <a:extLst>
              <a:ext uri="{FF2B5EF4-FFF2-40B4-BE49-F238E27FC236}">
                <a16:creationId xmlns:a16="http://schemas.microsoft.com/office/drawing/2014/main" id="{4BDBC5E1-6BD3-174E-9ABC-C959E734A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300" y="3498850"/>
            <a:ext cx="4062413" cy="272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頁尾版面配置區 2">
            <a:extLst>
              <a:ext uri="{FF2B5EF4-FFF2-40B4-BE49-F238E27FC236}">
                <a16:creationId xmlns:a16="http://schemas.microsoft.com/office/drawing/2014/main" id="{5452A7E1-5EE9-374C-B5AA-1737E34DA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55298" name="投影片編號版面配置區 3">
            <a:extLst>
              <a:ext uri="{FF2B5EF4-FFF2-40B4-BE49-F238E27FC236}">
                <a16:creationId xmlns:a16="http://schemas.microsoft.com/office/drawing/2014/main" id="{BEFD0DF5-952D-DC45-AE45-AE545612D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2E95A99D-5266-EB4C-ABB7-F249843BBF33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50</a:t>
            </a:fld>
            <a:endParaRPr lang="en-US" altLang="zh-TW" sz="1400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500F36B7-648F-BC4D-A012-521AF21F5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438" y="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Copying Binary Trees</a:t>
            </a:r>
          </a:p>
        </p:txBody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04F30E20-2333-A74B-BD08-F0167647B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55" y="1143000"/>
            <a:ext cx="9309100" cy="441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 err="1">
                <a:latin typeface="Courier New" panose="02070309020205020404" pitchFamily="49" charset="0"/>
              </a:rPr>
              <a:t>treePoointer</a:t>
            </a:r>
            <a:r>
              <a:rPr lang="en-US" altLang="zh-TW" sz="2400" b="1" dirty="0">
                <a:latin typeface="Courier New" panose="02070309020205020404" pitchFamily="49" charset="0"/>
              </a:rPr>
              <a:t> copy(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treePointer</a:t>
            </a:r>
            <a:r>
              <a:rPr lang="en-US" altLang="zh-TW" sz="2400" b="1" dirty="0">
                <a:latin typeface="Courier New" panose="02070309020205020404" pitchFamily="49" charset="0"/>
              </a:rPr>
              <a:t> original)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treePointer</a:t>
            </a:r>
            <a:r>
              <a:rPr lang="en-US" altLang="zh-TW" sz="2400" b="1" dirty="0">
                <a:latin typeface="Courier New" panose="02070309020205020404" pitchFamily="49" charset="0"/>
              </a:rPr>
              <a:t> temp;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if (original) {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MALLOC(temp,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sizeof</a:t>
            </a:r>
            <a:r>
              <a:rPr lang="en-US" altLang="zh-TW" sz="2400" b="1" dirty="0">
                <a:latin typeface="Courier New" panose="02070309020205020404" pitchFamily="49" charset="0"/>
              </a:rPr>
              <a:t>(*temp));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temp-&gt;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leftChild</a:t>
            </a:r>
            <a:r>
              <a:rPr lang="en-US" altLang="zh-TW" sz="2400" b="1" dirty="0">
                <a:latin typeface="Courier New" panose="02070309020205020404" pitchFamily="49" charset="0"/>
              </a:rPr>
              <a:t>=copy(original-&gt;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leftChild</a:t>
            </a:r>
            <a:r>
              <a:rPr lang="en-US" altLang="zh-TW" sz="24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temp-&gt;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rightChild</a:t>
            </a:r>
            <a:r>
              <a:rPr lang="en-US" altLang="zh-TW" sz="2400" b="1" dirty="0">
                <a:latin typeface="Courier New" panose="02070309020205020404" pitchFamily="49" charset="0"/>
              </a:rPr>
              <a:t>=copy(original-&gt;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rightChild</a:t>
            </a:r>
            <a:r>
              <a:rPr lang="en-US" altLang="zh-TW" sz="24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temp-&gt;data=original-&gt;data;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return temp;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}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return NULL;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}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FFDB49EC-E58D-7A47-AC6E-97B29701EC36}"/>
              </a:ext>
            </a:extLst>
          </p:cNvPr>
          <p:cNvGrpSpPr/>
          <p:nvPr/>
        </p:nvGrpSpPr>
        <p:grpSpPr>
          <a:xfrm>
            <a:off x="976184" y="5745333"/>
            <a:ext cx="2828872" cy="609600"/>
            <a:chOff x="4873196" y="5238750"/>
            <a:chExt cx="2828872" cy="609600"/>
          </a:xfrm>
        </p:grpSpPr>
        <p:sp>
          <p:nvSpPr>
            <p:cNvPr id="55301" name="Text Box 4">
              <a:extLst>
                <a:ext uri="{FF2B5EF4-FFF2-40B4-BE49-F238E27FC236}">
                  <a16:creationId xmlns:a16="http://schemas.microsoft.com/office/drawing/2014/main" id="{69D3ABA7-497D-2942-A4F4-C1C296914B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4275" y="5267325"/>
              <a:ext cx="2707793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 dirty="0" err="1">
                  <a:solidFill>
                    <a:srgbClr val="CC3300"/>
                  </a:solidFill>
                </a:rPr>
                <a:t>Postorder</a:t>
              </a:r>
              <a:r>
                <a:rPr lang="en-US" altLang="zh-TW" sz="2800" dirty="0">
                  <a:solidFill>
                    <a:srgbClr val="CC3300"/>
                  </a:solidFill>
                </a:rPr>
                <a:t> version</a:t>
              </a:r>
              <a:endParaRPr lang="en-US" altLang="zh-TW" dirty="0">
                <a:solidFill>
                  <a:srgbClr val="CC3300"/>
                </a:solidFill>
              </a:endParaRPr>
            </a:p>
          </p:txBody>
        </p:sp>
        <p:sp>
          <p:nvSpPr>
            <p:cNvPr id="55302" name="Rectangle 5">
              <a:extLst>
                <a:ext uri="{FF2B5EF4-FFF2-40B4-BE49-F238E27FC236}">
                  <a16:creationId xmlns:a16="http://schemas.microsoft.com/office/drawing/2014/main" id="{CA09AFD1-C49A-874A-95B0-9416A17302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3196" y="5238750"/>
              <a:ext cx="2828871" cy="609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</p:grpSp>
      <p:sp>
        <p:nvSpPr>
          <p:cNvPr id="8" name="Text Box 43">
            <a:extLst>
              <a:ext uri="{FF2B5EF4-FFF2-40B4-BE49-F238E27FC236}">
                <a16:creationId xmlns:a16="http://schemas.microsoft.com/office/drawing/2014/main" id="{89DBA40C-939E-CA4F-9908-E682ECFD08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438" y="4776788"/>
            <a:ext cx="453540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 dirty="0"/>
              <a:t>*Program 5.6:</a:t>
            </a:r>
            <a:r>
              <a:rPr lang="en-US" altLang="zh-TW" sz="2000" u="sng" dirty="0"/>
              <a:t> Copy a binary tree (p.212)</a:t>
            </a:r>
            <a:endParaRPr lang="en-US" altLang="zh-TW" sz="2000" b="1" u="sng" dirty="0"/>
          </a:p>
        </p:txBody>
      </p:sp>
      <p:pic>
        <p:nvPicPr>
          <p:cNvPr id="10" name="圖片 7">
            <a:extLst>
              <a:ext uri="{FF2B5EF4-FFF2-40B4-BE49-F238E27FC236}">
                <a16:creationId xmlns:a16="http://schemas.microsoft.com/office/drawing/2014/main" id="{617BC72D-837B-AD46-80B5-C1CB7948B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019" y="3889715"/>
            <a:ext cx="2197100" cy="243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頁尾版面配置區 2">
            <a:extLst>
              <a:ext uri="{FF2B5EF4-FFF2-40B4-BE49-F238E27FC236}">
                <a16:creationId xmlns:a16="http://schemas.microsoft.com/office/drawing/2014/main" id="{13CB7073-5750-924B-91E4-8C5B1910E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56322" name="投影片編號版面配置區 3">
            <a:extLst>
              <a:ext uri="{FF2B5EF4-FFF2-40B4-BE49-F238E27FC236}">
                <a16:creationId xmlns:a16="http://schemas.microsoft.com/office/drawing/2014/main" id="{89FC2F3C-5B32-0B4D-BD81-30ECAD292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67655CFE-D589-0A4F-A2A1-2FB60647D983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51</a:t>
            </a:fld>
            <a:endParaRPr lang="en-US" altLang="zh-TW" sz="1400"/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01E80B0D-4D2E-4144-AD9F-91EF45EDD8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8575" y="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Equality of Binary Trees</a:t>
            </a:r>
          </a:p>
        </p:txBody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02C40409-5481-7A4F-BA31-5E76D3D7BD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948" y="925143"/>
            <a:ext cx="9361488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Monotype Sorts" pitchFamily="2" charset="2"/>
              <a:buNone/>
            </a:pPr>
            <a:r>
              <a:rPr lang="en-US" altLang="zh-TW" sz="20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000" b="1" dirty="0">
                <a:latin typeface="Courier New" panose="02070309020205020404" pitchFamily="49" charset="0"/>
              </a:rPr>
              <a:t> equal(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treePointer</a:t>
            </a:r>
            <a:r>
              <a:rPr lang="en-US" altLang="zh-TW" sz="2000" b="1" dirty="0">
                <a:latin typeface="Courier New" panose="02070309020205020404" pitchFamily="49" charset="0"/>
              </a:rPr>
              <a:t> first,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treePointer</a:t>
            </a:r>
            <a:r>
              <a:rPr lang="en-US" altLang="zh-TW" sz="2000" b="1" dirty="0">
                <a:latin typeface="Courier New" panose="02070309020205020404" pitchFamily="49" charset="0"/>
              </a:rPr>
              <a:t> second)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/* function returns FALSE if the binary trees </a:t>
            </a:r>
            <a:r>
              <a:rPr lang="en-US" altLang="zh-TW" sz="2000" b="1" i="1" dirty="0">
                <a:latin typeface="Courier New" panose="02070309020205020404" pitchFamily="49" charset="0"/>
              </a:rPr>
              <a:t>first</a:t>
            </a:r>
            <a:r>
              <a:rPr lang="en-US" altLang="zh-TW" sz="2000" b="1" dirty="0">
                <a:latin typeface="Courier New" panose="02070309020205020404" pitchFamily="49" charset="0"/>
              </a:rPr>
              <a:t> and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</a:t>
            </a:r>
            <a:r>
              <a:rPr lang="en-US" altLang="zh-TW" sz="2000" b="1" i="1" dirty="0">
                <a:latin typeface="Courier New" panose="02070309020205020404" pitchFamily="49" charset="0"/>
              </a:rPr>
              <a:t>second</a:t>
            </a:r>
            <a:r>
              <a:rPr lang="en-US" altLang="zh-TW" sz="2000" b="1" dirty="0">
                <a:latin typeface="Courier New" panose="02070309020205020404" pitchFamily="49" charset="0"/>
              </a:rPr>
              <a:t> are not equal, otherwise it returns TRUE */</a:t>
            </a:r>
          </a:p>
          <a:p>
            <a:pPr eaLnBrk="1" hangingPunct="1">
              <a:buFont typeface="Monotype Sorts" pitchFamily="2" charset="2"/>
              <a:buNone/>
            </a:pPr>
            <a:endParaRPr lang="en-US" altLang="zh-TW" sz="2000" b="1" dirty="0">
              <a:latin typeface="Courier New" panose="02070309020205020404" pitchFamily="49" charset="0"/>
            </a:endParaRP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return ((!first &amp;&amp; !second) || (first &amp;&amp; second &amp;&amp;              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    (first-&gt;data == second-&gt;data) &amp;&amp;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    equal(first-&gt;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leftChild</a:t>
            </a:r>
            <a:r>
              <a:rPr lang="en-US" altLang="zh-TW" sz="2000" b="1" dirty="0">
                <a:latin typeface="Courier New" panose="02070309020205020404" pitchFamily="49" charset="0"/>
              </a:rPr>
              <a:t>, second-&gt;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leftChild</a:t>
            </a:r>
            <a:r>
              <a:rPr lang="en-US" altLang="zh-TW" sz="2000" b="1" dirty="0">
                <a:latin typeface="Courier New" panose="02070309020205020404" pitchFamily="49" charset="0"/>
              </a:rPr>
              <a:t>) &amp;&amp;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    equal(first-&gt;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rightChild</a:t>
            </a:r>
            <a:r>
              <a:rPr lang="en-US" altLang="zh-TW" sz="2000" b="1" dirty="0">
                <a:latin typeface="Courier New" panose="02070309020205020404" pitchFamily="49" charset="0"/>
              </a:rPr>
              <a:t>, second-&gt;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rightChild</a:t>
            </a:r>
            <a:r>
              <a:rPr lang="en-US" altLang="zh-TW" sz="2000" b="1" dirty="0">
                <a:latin typeface="Courier New" panose="02070309020205020404" pitchFamily="49" charset="0"/>
              </a:rPr>
              <a:t>));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7" name="Text Box 43">
            <a:extLst>
              <a:ext uri="{FF2B5EF4-FFF2-40B4-BE49-F238E27FC236}">
                <a16:creationId xmlns:a16="http://schemas.microsoft.com/office/drawing/2014/main" id="{0CBBE010-ABA6-F04E-B5AD-389E900FE7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801" y="4459139"/>
            <a:ext cx="453540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 dirty="0"/>
              <a:t>*Program 5.6:</a:t>
            </a:r>
            <a:r>
              <a:rPr lang="en-US" altLang="zh-TW" sz="2000" u="sng" dirty="0"/>
              <a:t> Copy a binary tree (p.212)</a:t>
            </a:r>
            <a:endParaRPr lang="en-US" altLang="zh-TW" sz="2000" b="1" u="sng" dirty="0"/>
          </a:p>
        </p:txBody>
      </p:sp>
      <p:pic>
        <p:nvPicPr>
          <p:cNvPr id="11" name="圖片 7">
            <a:extLst>
              <a:ext uri="{FF2B5EF4-FFF2-40B4-BE49-F238E27FC236}">
                <a16:creationId xmlns:a16="http://schemas.microsoft.com/office/drawing/2014/main" id="{A10DE118-BA40-FE45-AE08-5A0068E60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273" y="4305754"/>
            <a:ext cx="2197100" cy="243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51895502-D071-F948-8C87-496084C94D05}"/>
              </a:ext>
            </a:extLst>
          </p:cNvPr>
          <p:cNvGrpSpPr/>
          <p:nvPr/>
        </p:nvGrpSpPr>
        <p:grpSpPr>
          <a:xfrm>
            <a:off x="976184" y="5745333"/>
            <a:ext cx="2828871" cy="609600"/>
            <a:chOff x="4873196" y="5238750"/>
            <a:chExt cx="2828871" cy="609600"/>
          </a:xfrm>
        </p:grpSpPr>
        <p:sp>
          <p:nvSpPr>
            <p:cNvPr id="13" name="Text Box 4">
              <a:extLst>
                <a:ext uri="{FF2B5EF4-FFF2-40B4-BE49-F238E27FC236}">
                  <a16:creationId xmlns:a16="http://schemas.microsoft.com/office/drawing/2014/main" id="{D6C01857-FF02-4642-914B-4B2569869D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4275" y="5267325"/>
              <a:ext cx="256833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 dirty="0">
                  <a:solidFill>
                    <a:srgbClr val="CC3300"/>
                  </a:solidFill>
                </a:rPr>
                <a:t>Preorder version</a:t>
              </a:r>
              <a:endParaRPr lang="en-US" altLang="zh-TW" dirty="0">
                <a:solidFill>
                  <a:srgbClr val="CC3300"/>
                </a:solidFill>
              </a:endParaRPr>
            </a:p>
          </p:txBody>
        </p:sp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2BD5470C-7851-3145-8CD4-38B882A8C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3196" y="5238750"/>
              <a:ext cx="2828871" cy="609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25E95C6D-A9CD-9F4F-BDE7-B93A033B3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CHAPTER 5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93C935B-FAA6-6942-BAC2-650480F2F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AA758B-06AC-1747-9C45-5C06C103C543}" type="slidenum">
              <a:rPr lang="en-US" altLang="zh-TW" smtClean="0"/>
              <a:pPr>
                <a:defRPr/>
              </a:pPr>
              <a:t>52</a:t>
            </a:fld>
            <a:endParaRPr lang="en-US" altLang="zh-TW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B38ADB3-BFD2-6441-849C-271948458F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8575" y="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Equality and Similarity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F99E6D7-F805-E645-9229-EDC903FA95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00" y="1752600"/>
            <a:ext cx="402107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dirty="0"/>
              <a:t>Equality</a:t>
            </a:r>
          </a:p>
          <a:p>
            <a:pPr eaLnBrk="1" hangingPunct="1"/>
            <a:r>
              <a:rPr lang="en-US" altLang="zh-TW" dirty="0"/>
              <a:t>Similarity</a:t>
            </a:r>
          </a:p>
          <a:p>
            <a:pPr eaLnBrk="1" hangingPunct="1"/>
            <a:r>
              <a:rPr lang="en-US" altLang="zh-TW" dirty="0"/>
              <a:t>Subgraph query</a:t>
            </a:r>
          </a:p>
          <a:p>
            <a:pPr eaLnBrk="1" hangingPunct="1"/>
            <a:r>
              <a:rPr lang="en-US" altLang="zh-TW" dirty="0"/>
              <a:t>Application</a:t>
            </a:r>
          </a:p>
          <a:p>
            <a:pPr lvl="1" eaLnBrk="1" hangingPunct="1"/>
            <a:r>
              <a:rPr lang="en-US" altLang="zh-TW" dirty="0"/>
              <a:t>Pattern discovery in brain networks</a:t>
            </a:r>
          </a:p>
          <a:p>
            <a:pPr lvl="1" eaLnBrk="1" hangingPunct="1"/>
            <a:r>
              <a:rPr lang="en-US" altLang="zh-TW" dirty="0"/>
              <a:t>Network embedding</a:t>
            </a:r>
          </a:p>
          <a:p>
            <a:pPr eaLnBrk="1" hangingPunct="1"/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7B7E753-22A3-E24D-AF8D-7988B75B3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963" y="1143000"/>
            <a:ext cx="3129669" cy="175824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C0D09D4-B155-E34B-AE4B-83192F991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368" y="1634826"/>
            <a:ext cx="2192645" cy="122788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56EE1AF-A6B0-7D4F-A9B5-17811E9F4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798" y="3703899"/>
            <a:ext cx="4134215" cy="216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9939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546C1255-9CC5-8A4B-9AEA-E0F036358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CHAPTER 5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BD2D522-908B-C44E-8C99-1D20C9652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AA758B-06AC-1747-9C45-5C06C103C543}" type="slidenum">
              <a:rPr lang="en-US" altLang="zh-TW" smtClean="0"/>
              <a:pPr>
                <a:defRPr/>
              </a:pPr>
              <a:t>53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469773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頁尾版面配置區 4">
            <a:extLst>
              <a:ext uri="{FF2B5EF4-FFF2-40B4-BE49-F238E27FC236}">
                <a16:creationId xmlns:a16="http://schemas.microsoft.com/office/drawing/2014/main" id="{2F4F6584-98E2-9E4A-8AFD-BF1100F84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57346" name="投影片編號版面配置區 5">
            <a:extLst>
              <a:ext uri="{FF2B5EF4-FFF2-40B4-BE49-F238E27FC236}">
                <a16:creationId xmlns:a16="http://schemas.microsoft.com/office/drawing/2014/main" id="{9140FAD7-A662-F04B-BA55-7F3F7439D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F4442A60-2BF6-0744-BB70-4A75EE4F0D1D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54</a:t>
            </a:fld>
            <a:endParaRPr lang="en-US" altLang="zh-TW" sz="1400"/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5F79C4DF-ECF8-C54D-8942-5A1F1B62C3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6913" y="171033"/>
            <a:ext cx="7772400" cy="1143000"/>
          </a:xfrm>
        </p:spPr>
        <p:txBody>
          <a:bodyPr/>
          <a:lstStyle/>
          <a:p>
            <a:pPr algn="ctr" eaLnBrk="1" hangingPunct="1"/>
            <a:r>
              <a:rPr lang="en-US" altLang="zh-TW" sz="4000" dirty="0"/>
              <a:t>Propositional Calculus Expression</a:t>
            </a:r>
            <a:endParaRPr lang="en-US" altLang="zh-TW" dirty="0"/>
          </a:p>
        </p:txBody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EA1FA7F7-6E25-E242-8485-8A2DD1796F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96913" y="1314033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zh-TW" dirty="0"/>
              <a:t>A variable is an expression.</a:t>
            </a:r>
          </a:p>
          <a:p>
            <a:pPr eaLnBrk="1" hangingPunct="1"/>
            <a:r>
              <a:rPr lang="en-US" altLang="zh-TW" dirty="0"/>
              <a:t>If </a:t>
            </a:r>
            <a:r>
              <a:rPr lang="en-US" altLang="zh-TW" i="1" dirty="0"/>
              <a:t>x</a:t>
            </a:r>
            <a:r>
              <a:rPr lang="en-US" altLang="zh-TW" dirty="0"/>
              <a:t> and </a:t>
            </a:r>
            <a:r>
              <a:rPr lang="en-US" altLang="zh-TW" i="1" dirty="0"/>
              <a:t>y</a:t>
            </a:r>
            <a:r>
              <a:rPr lang="en-US" altLang="zh-TW" dirty="0"/>
              <a:t> are expressions, then ¬ </a:t>
            </a:r>
            <a:r>
              <a:rPr lang="en-US" altLang="zh-TW" i="1" dirty="0"/>
              <a:t>x</a:t>
            </a:r>
            <a:r>
              <a:rPr lang="en-US" altLang="zh-TW" dirty="0"/>
              <a:t>, </a:t>
            </a:r>
            <a:r>
              <a:rPr lang="en-US" altLang="zh-TW" i="1" dirty="0"/>
              <a:t>x </a:t>
            </a:r>
            <a:r>
              <a:rPr lang="en-US" altLang="zh-TW" dirty="0">
                <a:sym typeface="Symbol" pitchFamily="2" charset="2"/>
              </a:rPr>
              <a:t> </a:t>
            </a:r>
            <a:r>
              <a:rPr lang="en-US" altLang="zh-TW" i="1" dirty="0">
                <a:sym typeface="Symbol" pitchFamily="2" charset="2"/>
              </a:rPr>
              <a:t>y</a:t>
            </a:r>
            <a:r>
              <a:rPr lang="en-US" altLang="zh-TW" dirty="0">
                <a:sym typeface="Symbol" pitchFamily="2" charset="2"/>
              </a:rPr>
              <a:t>, </a:t>
            </a:r>
            <a:br>
              <a:rPr lang="en-US" altLang="zh-TW" dirty="0">
                <a:sym typeface="Symbol" pitchFamily="2" charset="2"/>
              </a:rPr>
            </a:br>
            <a:r>
              <a:rPr lang="en-US" altLang="zh-TW" i="1" dirty="0">
                <a:sym typeface="Symbol" pitchFamily="2" charset="2"/>
              </a:rPr>
              <a:t>x </a:t>
            </a:r>
            <a:r>
              <a:rPr lang="en-US" altLang="zh-TW" dirty="0">
                <a:sym typeface="Symbol" pitchFamily="2" charset="2"/>
              </a:rPr>
              <a:t> </a:t>
            </a:r>
            <a:r>
              <a:rPr lang="en-US" altLang="zh-TW" i="1" dirty="0">
                <a:sym typeface="Symbol" pitchFamily="2" charset="2"/>
              </a:rPr>
              <a:t>y</a:t>
            </a:r>
            <a:r>
              <a:rPr lang="en-US" altLang="zh-TW" dirty="0">
                <a:sym typeface="Symbol" pitchFamily="2" charset="2"/>
              </a:rPr>
              <a:t> are expressions.</a:t>
            </a:r>
          </a:p>
          <a:p>
            <a:pPr eaLnBrk="1" hangingPunct="1"/>
            <a:r>
              <a:rPr lang="en-US" altLang="zh-TW" dirty="0">
                <a:sym typeface="Symbol" pitchFamily="2" charset="2"/>
              </a:rPr>
              <a:t>Parentheses can be used to alter the normal order of evaluation (</a:t>
            </a:r>
            <a:r>
              <a:rPr lang="en-US" altLang="zh-TW" dirty="0">
                <a:solidFill>
                  <a:srgbClr val="CC3300"/>
                </a:solidFill>
              </a:rPr>
              <a:t>¬</a:t>
            </a:r>
            <a:r>
              <a:rPr lang="en-US" altLang="zh-TW" dirty="0"/>
              <a:t> &gt; </a:t>
            </a:r>
            <a:r>
              <a:rPr lang="en-US" altLang="zh-TW" dirty="0">
                <a:solidFill>
                  <a:srgbClr val="CC3300"/>
                </a:solidFill>
                <a:sym typeface="Symbol" pitchFamily="2" charset="2"/>
              </a:rPr>
              <a:t></a:t>
            </a:r>
            <a:r>
              <a:rPr lang="en-US" altLang="zh-TW" dirty="0">
                <a:sym typeface="Symbol" pitchFamily="2" charset="2"/>
              </a:rPr>
              <a:t> &gt; </a:t>
            </a:r>
            <a:r>
              <a:rPr lang="en-US" altLang="zh-TW" dirty="0">
                <a:solidFill>
                  <a:srgbClr val="CC3300"/>
                </a:solidFill>
                <a:sym typeface="Symbol" pitchFamily="2" charset="2"/>
              </a:rPr>
              <a:t></a:t>
            </a:r>
            <a:r>
              <a:rPr lang="en-US" altLang="zh-TW" dirty="0">
                <a:sym typeface="Symbol" pitchFamily="2" charset="2"/>
              </a:rPr>
              <a:t>).</a:t>
            </a:r>
          </a:p>
          <a:p>
            <a:pPr eaLnBrk="1" hangingPunct="1"/>
            <a:r>
              <a:rPr lang="en-US" altLang="zh-TW" dirty="0"/>
              <a:t>The Satisfiability Problem: Is there an </a:t>
            </a:r>
            <a:r>
              <a:rPr lang="en-US" altLang="zh-TW" dirty="0">
                <a:solidFill>
                  <a:srgbClr val="C00000"/>
                </a:solidFill>
              </a:rPr>
              <a:t>assignment</a:t>
            </a:r>
            <a:r>
              <a:rPr lang="en-US" altLang="zh-TW" dirty="0"/>
              <a:t> to make an expression </a:t>
            </a:r>
            <a:r>
              <a:rPr lang="en-US" altLang="zh-TW" dirty="0">
                <a:solidFill>
                  <a:srgbClr val="C00000"/>
                </a:solidFill>
              </a:rPr>
              <a:t>true</a:t>
            </a:r>
            <a:r>
              <a:rPr lang="en-US" altLang="zh-TW" dirty="0"/>
              <a:t>?</a:t>
            </a:r>
          </a:p>
          <a:p>
            <a:pPr eaLnBrk="1" hangingPunct="1"/>
            <a:r>
              <a:rPr lang="en-US" altLang="zh-TW" dirty="0">
                <a:sym typeface="Symbol" pitchFamily="2" charset="2"/>
              </a:rPr>
              <a:t>Example: </a:t>
            </a:r>
            <a:r>
              <a:rPr lang="en-US" altLang="zh-TW" i="1" dirty="0">
                <a:sym typeface="Symbol" pitchFamily="2" charset="2"/>
              </a:rPr>
              <a:t>x</a:t>
            </a:r>
            <a:r>
              <a:rPr lang="en-US" altLang="zh-TW" baseline="-25000" dirty="0">
                <a:sym typeface="Symbol" pitchFamily="2" charset="2"/>
              </a:rPr>
              <a:t>1</a:t>
            </a:r>
            <a:r>
              <a:rPr lang="en-US" altLang="zh-TW" dirty="0">
                <a:sym typeface="Symbol" pitchFamily="2" charset="2"/>
              </a:rPr>
              <a:t>  (</a:t>
            </a:r>
            <a:r>
              <a:rPr lang="en-US" altLang="zh-TW" i="1" dirty="0">
                <a:sym typeface="Symbol" pitchFamily="2" charset="2"/>
              </a:rPr>
              <a:t>x</a:t>
            </a:r>
            <a:r>
              <a:rPr lang="en-US" altLang="zh-TW" baseline="-25000" dirty="0">
                <a:sym typeface="Symbol" pitchFamily="2" charset="2"/>
              </a:rPr>
              <a:t>2</a:t>
            </a:r>
            <a:r>
              <a:rPr lang="en-US" altLang="zh-TW" dirty="0">
                <a:sym typeface="Symbol" pitchFamily="2" charset="2"/>
              </a:rPr>
              <a:t>  </a:t>
            </a:r>
            <a:r>
              <a:rPr lang="en-US" altLang="zh-TW" dirty="0"/>
              <a:t>¬ </a:t>
            </a:r>
            <a:r>
              <a:rPr lang="en-US" altLang="zh-TW" i="1" dirty="0"/>
              <a:t>x</a:t>
            </a:r>
            <a:r>
              <a:rPr lang="en-US" altLang="zh-TW" baseline="-25000" dirty="0"/>
              <a:t>3</a:t>
            </a:r>
            <a:r>
              <a:rPr lang="en-US" altLang="zh-TW" dirty="0"/>
              <a:t>)</a:t>
            </a:r>
          </a:p>
          <a:p>
            <a:pPr lvl="1" eaLnBrk="1" hangingPunct="1"/>
            <a:r>
              <a:rPr lang="en-US" altLang="zh-TW" i="1" dirty="0"/>
              <a:t>x</a:t>
            </a:r>
            <a:r>
              <a:rPr lang="en-US" altLang="zh-TW" baseline="-25000" dirty="0"/>
              <a:t>1</a:t>
            </a:r>
            <a:r>
              <a:rPr lang="en-US" altLang="zh-TW" dirty="0"/>
              <a:t>=false, </a:t>
            </a:r>
            <a:r>
              <a:rPr lang="en-US" altLang="zh-TW" i="1" dirty="0"/>
              <a:t>x</a:t>
            </a:r>
            <a:r>
              <a:rPr lang="en-US" altLang="zh-TW" baseline="-25000" dirty="0"/>
              <a:t>2</a:t>
            </a:r>
            <a:r>
              <a:rPr lang="en-US" altLang="zh-TW" dirty="0"/>
              <a:t>=true, </a:t>
            </a:r>
            <a:r>
              <a:rPr lang="en-US" altLang="zh-TW" i="1" dirty="0"/>
              <a:t>x</a:t>
            </a:r>
            <a:r>
              <a:rPr lang="en-US" altLang="zh-TW" baseline="-25000" dirty="0"/>
              <a:t>3</a:t>
            </a:r>
            <a:r>
              <a:rPr lang="en-US" altLang="zh-TW" dirty="0"/>
              <a:t>=false</a:t>
            </a:r>
          </a:p>
          <a:p>
            <a:pPr eaLnBrk="1" hangingPunct="1"/>
            <a:endParaRPr lang="en-US" altLang="zh-TW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C60229A-FEEF-294B-8C69-60AF615267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324752"/>
              </p:ext>
            </p:extLst>
          </p:nvPr>
        </p:nvGraphicFramePr>
        <p:xfrm>
          <a:off x="6507645" y="1165352"/>
          <a:ext cx="234194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0648">
                  <a:extLst>
                    <a:ext uri="{9D8B030D-6E8A-4147-A177-3AD203B41FA5}">
                      <a16:colId xmlns:a16="http://schemas.microsoft.com/office/drawing/2014/main" val="1548150223"/>
                    </a:ext>
                  </a:extLst>
                </a:gridCol>
                <a:gridCol w="780648">
                  <a:extLst>
                    <a:ext uri="{9D8B030D-6E8A-4147-A177-3AD203B41FA5}">
                      <a16:colId xmlns:a16="http://schemas.microsoft.com/office/drawing/2014/main" val="3965047480"/>
                    </a:ext>
                  </a:extLst>
                </a:gridCol>
                <a:gridCol w="780648">
                  <a:extLst>
                    <a:ext uri="{9D8B030D-6E8A-4147-A177-3AD203B41FA5}">
                      <a16:colId xmlns:a16="http://schemas.microsoft.com/office/drawing/2014/main" val="25611146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Not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And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Or 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074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¬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ym typeface="Symbol" pitchFamily="2" charset="2"/>
                        </a:rPr>
                        <a:t>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ym typeface="Symbol" pitchFamily="2" charset="2"/>
                        </a:rPr>
                        <a:t>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65954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C7555D63-9EDB-884D-A0C0-9B72785B9BFA}"/>
              </a:ext>
            </a:extLst>
          </p:cNvPr>
          <p:cNvGrpSpPr/>
          <p:nvPr/>
        </p:nvGrpSpPr>
        <p:grpSpPr>
          <a:xfrm>
            <a:off x="2743200" y="1390650"/>
            <a:ext cx="6400800" cy="4267200"/>
            <a:chOff x="2743200" y="1390650"/>
            <a:chExt cx="6400800" cy="4267200"/>
          </a:xfrm>
        </p:grpSpPr>
        <p:sp>
          <p:nvSpPr>
            <p:cNvPr id="58369" name="Oval 2">
              <a:extLst>
                <a:ext uri="{FF2B5EF4-FFF2-40B4-BE49-F238E27FC236}">
                  <a16:creationId xmlns:a16="http://schemas.microsoft.com/office/drawing/2014/main" id="{E0668E6A-E634-034F-B9E0-62D70AD009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0" y="1390650"/>
              <a:ext cx="609600" cy="609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>
                  <a:sym typeface="Symbol" pitchFamily="2" charset="2"/>
                </a:rPr>
                <a:t></a:t>
              </a:r>
              <a:endParaRPr lang="en-US" altLang="zh-TW" sz="2400" b="1"/>
            </a:p>
          </p:txBody>
        </p:sp>
        <p:sp>
          <p:nvSpPr>
            <p:cNvPr id="58371" name="Oval 5">
              <a:extLst>
                <a:ext uri="{FF2B5EF4-FFF2-40B4-BE49-F238E27FC236}">
                  <a16:creationId xmlns:a16="http://schemas.microsoft.com/office/drawing/2014/main" id="{14845117-795A-7F4D-96A6-FC9B309F97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600" y="2152650"/>
              <a:ext cx="609600" cy="609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>
                  <a:sym typeface="Symbol" pitchFamily="2" charset="2"/>
                </a:rPr>
                <a:t></a:t>
              </a:r>
              <a:endParaRPr lang="en-US" altLang="zh-TW" sz="2400" b="1"/>
            </a:p>
          </p:txBody>
        </p:sp>
        <p:sp>
          <p:nvSpPr>
            <p:cNvPr id="58372" name="Oval 6">
              <a:extLst>
                <a:ext uri="{FF2B5EF4-FFF2-40B4-BE49-F238E27FC236}">
                  <a16:creationId xmlns:a16="http://schemas.microsoft.com/office/drawing/2014/main" id="{5415132F-3727-A647-A4E6-0CA826C89B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0" y="3067050"/>
              <a:ext cx="609600" cy="609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zh-TW" sz="2400" b="1"/>
            </a:p>
          </p:txBody>
        </p:sp>
        <p:sp>
          <p:nvSpPr>
            <p:cNvPr id="58373" name="Oval 7">
              <a:extLst>
                <a:ext uri="{FF2B5EF4-FFF2-40B4-BE49-F238E27FC236}">
                  <a16:creationId xmlns:a16="http://schemas.microsoft.com/office/drawing/2014/main" id="{5486666A-C5DE-6D45-A45B-03C52F5BD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0" y="3067050"/>
              <a:ext cx="609600" cy="609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 dirty="0">
                  <a:sym typeface="Symbol" pitchFamily="2" charset="2"/>
                </a:rPr>
                <a:t></a:t>
              </a:r>
              <a:endParaRPr lang="en-US" altLang="zh-TW" sz="2400" b="1" dirty="0"/>
            </a:p>
          </p:txBody>
        </p:sp>
        <p:sp>
          <p:nvSpPr>
            <p:cNvPr id="58374" name="Oval 8">
              <a:extLst>
                <a:ext uri="{FF2B5EF4-FFF2-40B4-BE49-F238E27FC236}">
                  <a16:creationId xmlns:a16="http://schemas.microsoft.com/office/drawing/2014/main" id="{5E4B6615-C607-2841-AE86-CA0F31E3F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1800" y="3981450"/>
              <a:ext cx="609600" cy="609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/>
                <a:t>X</a:t>
              </a:r>
              <a:r>
                <a:rPr lang="en-US" altLang="zh-TW" sz="2400" b="1" baseline="-25000"/>
                <a:t>3</a:t>
              </a:r>
              <a:endParaRPr lang="en-US" altLang="zh-TW" sz="2400" b="1"/>
            </a:p>
          </p:txBody>
        </p:sp>
        <p:sp>
          <p:nvSpPr>
            <p:cNvPr id="58375" name="Oval 9">
              <a:extLst>
                <a:ext uri="{FF2B5EF4-FFF2-40B4-BE49-F238E27FC236}">
                  <a16:creationId xmlns:a16="http://schemas.microsoft.com/office/drawing/2014/main" id="{07DC549F-27AE-1B45-A4FF-2D4C8F9CE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3981450"/>
              <a:ext cx="609600" cy="609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>
                  <a:sym typeface="Symbol" pitchFamily="2" charset="2"/>
                </a:rPr>
                <a:t></a:t>
              </a:r>
              <a:endParaRPr lang="en-US" altLang="zh-TW" sz="2400" b="1"/>
            </a:p>
          </p:txBody>
        </p:sp>
        <p:sp>
          <p:nvSpPr>
            <p:cNvPr id="58376" name="Oval 10">
              <a:extLst>
                <a:ext uri="{FF2B5EF4-FFF2-40B4-BE49-F238E27FC236}">
                  <a16:creationId xmlns:a16="http://schemas.microsoft.com/office/drawing/2014/main" id="{A881F9E4-BA62-9548-891D-9C88AA8D9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7200" y="3981450"/>
              <a:ext cx="609600" cy="609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 dirty="0">
                  <a:sym typeface="Symbol" pitchFamily="2" charset="2"/>
                </a:rPr>
                <a:t></a:t>
              </a:r>
              <a:endParaRPr lang="en-US" altLang="zh-TW" sz="2400" b="1" dirty="0"/>
            </a:p>
          </p:txBody>
        </p:sp>
        <p:sp>
          <p:nvSpPr>
            <p:cNvPr id="58377" name="Oval 11">
              <a:extLst>
                <a:ext uri="{FF2B5EF4-FFF2-40B4-BE49-F238E27FC236}">
                  <a16:creationId xmlns:a16="http://schemas.microsoft.com/office/drawing/2014/main" id="{E58CC64E-321F-8940-AF4D-21C50B439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3981450"/>
              <a:ext cx="609600" cy="609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/>
                <a:t>X</a:t>
              </a:r>
              <a:r>
                <a:rPr lang="en-US" altLang="zh-TW" sz="2400" b="1" baseline="-25000"/>
                <a:t>1</a:t>
              </a:r>
              <a:endParaRPr lang="en-US" altLang="zh-TW" sz="2400" b="1"/>
            </a:p>
          </p:txBody>
        </p:sp>
        <p:sp>
          <p:nvSpPr>
            <p:cNvPr id="58378" name="Oval 12">
              <a:extLst>
                <a:ext uri="{FF2B5EF4-FFF2-40B4-BE49-F238E27FC236}">
                  <a16:creationId xmlns:a16="http://schemas.microsoft.com/office/drawing/2014/main" id="{3A7D3F4A-4F2D-464A-8F99-A6DD77B54C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3000" y="5048250"/>
              <a:ext cx="609600" cy="609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 dirty="0"/>
                <a:t>X</a:t>
              </a:r>
              <a:r>
                <a:rPr lang="en-US" altLang="zh-TW" sz="2400" b="1" baseline="-25000" dirty="0"/>
                <a:t>2</a:t>
              </a:r>
              <a:endParaRPr lang="en-US" altLang="zh-TW" sz="2400" b="1" dirty="0"/>
            </a:p>
          </p:txBody>
        </p:sp>
        <p:sp>
          <p:nvSpPr>
            <p:cNvPr id="58379" name="Oval 13">
              <a:extLst>
                <a:ext uri="{FF2B5EF4-FFF2-40B4-BE49-F238E27FC236}">
                  <a16:creationId xmlns:a16="http://schemas.microsoft.com/office/drawing/2014/main" id="{9A62F19E-1D74-DE4C-9491-6D7D2DBF8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8400" y="5048250"/>
              <a:ext cx="609600" cy="609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/>
                <a:t>X</a:t>
              </a:r>
              <a:r>
                <a:rPr lang="en-US" altLang="zh-TW" sz="2400" b="1" baseline="-25000"/>
                <a:t>1</a:t>
              </a:r>
              <a:endParaRPr lang="en-US" altLang="zh-TW" sz="2400" b="1"/>
            </a:p>
          </p:txBody>
        </p:sp>
        <p:sp>
          <p:nvSpPr>
            <p:cNvPr id="58380" name="Rectangle 14">
              <a:extLst>
                <a:ext uri="{FF2B5EF4-FFF2-40B4-BE49-F238E27FC236}">
                  <a16:creationId xmlns:a16="http://schemas.microsoft.com/office/drawing/2014/main" id="{F6A5B440-B3BF-FF44-9007-45A507C71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1200" y="3143250"/>
              <a:ext cx="3683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>
                  <a:sym typeface="Symbol" pitchFamily="2" charset="2"/>
                </a:rPr>
                <a:t></a:t>
              </a:r>
            </a:p>
          </p:txBody>
        </p:sp>
        <p:sp>
          <p:nvSpPr>
            <p:cNvPr id="58381" name="Oval 15">
              <a:extLst>
                <a:ext uri="{FF2B5EF4-FFF2-40B4-BE49-F238E27FC236}">
                  <a16:creationId xmlns:a16="http://schemas.microsoft.com/office/drawing/2014/main" id="{98B3E058-12F2-9D47-AE50-93FFD1A7D0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4400" y="3067050"/>
              <a:ext cx="609600" cy="609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/>
                <a:t>X</a:t>
              </a:r>
              <a:r>
                <a:rPr lang="en-US" altLang="zh-TW" sz="2400" b="1" baseline="-25000"/>
                <a:t>3</a:t>
              </a:r>
              <a:endParaRPr lang="en-US" altLang="zh-TW" sz="2400" b="1"/>
            </a:p>
          </p:txBody>
        </p:sp>
        <p:sp>
          <p:nvSpPr>
            <p:cNvPr id="58382" name="Line 16">
              <a:extLst>
                <a:ext uri="{FF2B5EF4-FFF2-40B4-BE49-F238E27FC236}">
                  <a16:creationId xmlns:a16="http://schemas.microsoft.com/office/drawing/2014/main" id="{1AC43659-23C5-4D40-B40E-6908C29082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334000" y="1771650"/>
              <a:ext cx="7620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8383" name="Line 17">
              <a:extLst>
                <a:ext uri="{FF2B5EF4-FFF2-40B4-BE49-F238E27FC236}">
                  <a16:creationId xmlns:a16="http://schemas.microsoft.com/office/drawing/2014/main" id="{09F7CEA1-36C0-AC4A-8586-AA18D6E5AC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3400" y="2686050"/>
              <a:ext cx="5334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8384" name="Line 18">
              <a:extLst>
                <a:ext uri="{FF2B5EF4-FFF2-40B4-BE49-F238E27FC236}">
                  <a16:creationId xmlns:a16="http://schemas.microsoft.com/office/drawing/2014/main" id="{42553435-5777-FF4D-AD57-360B231132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00400" y="3524250"/>
              <a:ext cx="609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8385" name="Line 19">
              <a:extLst>
                <a:ext uri="{FF2B5EF4-FFF2-40B4-BE49-F238E27FC236}">
                  <a16:creationId xmlns:a16="http://schemas.microsoft.com/office/drawing/2014/main" id="{A7E5201F-E036-6342-9B0B-757894404E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7200" y="3600450"/>
              <a:ext cx="1524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8386" name="Line 20">
              <a:extLst>
                <a:ext uri="{FF2B5EF4-FFF2-40B4-BE49-F238E27FC236}">
                  <a16:creationId xmlns:a16="http://schemas.microsoft.com/office/drawing/2014/main" id="{7E925CE1-DC0C-A245-87B1-E0A32787BB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24400" y="4514850"/>
              <a:ext cx="3048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8387" name="Line 21">
              <a:extLst>
                <a:ext uri="{FF2B5EF4-FFF2-40B4-BE49-F238E27FC236}">
                  <a16:creationId xmlns:a16="http://schemas.microsoft.com/office/drawing/2014/main" id="{6AD43951-D05C-8649-95EE-9C5DE0E8BC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67400" y="4514850"/>
              <a:ext cx="45720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8388" name="Line 22">
              <a:extLst>
                <a:ext uri="{FF2B5EF4-FFF2-40B4-BE49-F238E27FC236}">
                  <a16:creationId xmlns:a16="http://schemas.microsoft.com/office/drawing/2014/main" id="{95116B93-21E9-9D42-BED9-D3FC31BF3E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38800" y="360045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8389" name="Line 23">
              <a:extLst>
                <a:ext uri="{FF2B5EF4-FFF2-40B4-BE49-F238E27FC236}">
                  <a16:creationId xmlns:a16="http://schemas.microsoft.com/office/drawing/2014/main" id="{87BF38CD-8DA0-0F41-8396-A74E21D44C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24600" y="3524250"/>
              <a:ext cx="5334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8390" name="Line 24">
              <a:extLst>
                <a:ext uri="{FF2B5EF4-FFF2-40B4-BE49-F238E27FC236}">
                  <a16:creationId xmlns:a16="http://schemas.microsoft.com/office/drawing/2014/main" id="{44E98107-6D2F-1B48-BA87-B4FCB7B7D5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34000" y="2609850"/>
              <a:ext cx="4572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8391" name="Line 25">
              <a:extLst>
                <a:ext uri="{FF2B5EF4-FFF2-40B4-BE49-F238E27FC236}">
                  <a16:creationId xmlns:a16="http://schemas.microsoft.com/office/drawing/2014/main" id="{668CB083-2C7A-3746-B557-6516C4FAF3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05600" y="1771650"/>
              <a:ext cx="7620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8392" name="Line 26">
              <a:extLst>
                <a:ext uri="{FF2B5EF4-FFF2-40B4-BE49-F238E27FC236}">
                  <a16:creationId xmlns:a16="http://schemas.microsoft.com/office/drawing/2014/main" id="{D679F57E-A878-804A-AA17-91441A2E68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01000" y="2609850"/>
              <a:ext cx="6858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8370" name="Oval 4">
              <a:extLst>
                <a:ext uri="{FF2B5EF4-FFF2-40B4-BE49-F238E27FC236}">
                  <a16:creationId xmlns:a16="http://schemas.microsoft.com/office/drawing/2014/main" id="{994F8CF1-B829-214B-854B-59018C404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1400" y="2152650"/>
              <a:ext cx="609600" cy="609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>
                  <a:sym typeface="Symbol" pitchFamily="2" charset="2"/>
                </a:rPr>
                <a:t></a:t>
              </a:r>
              <a:endParaRPr lang="en-US" altLang="zh-TW" sz="2400" b="1"/>
            </a:p>
          </p:txBody>
        </p:sp>
      </p:grpSp>
      <p:sp>
        <p:nvSpPr>
          <p:cNvPr id="58393" name="Text Box 28">
            <a:extLst>
              <a:ext uri="{FF2B5EF4-FFF2-40B4-BE49-F238E27FC236}">
                <a16:creationId xmlns:a16="http://schemas.microsoft.com/office/drawing/2014/main" id="{717E3B65-74E9-CB44-A863-F6AFDA006E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0525" y="43973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zh-TW">
              <a:solidFill>
                <a:srgbClr val="CC3300"/>
              </a:solidFill>
            </a:endParaRPr>
          </a:p>
        </p:txBody>
      </p:sp>
      <p:sp>
        <p:nvSpPr>
          <p:cNvPr id="58394" name="Text Box 29">
            <a:extLst>
              <a:ext uri="{FF2B5EF4-FFF2-40B4-BE49-F238E27FC236}">
                <a16:creationId xmlns:a16="http://schemas.microsoft.com/office/drawing/2014/main" id="{D471C5B5-578E-0C4E-93B6-9158D00046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464" y="751524"/>
            <a:ext cx="513313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dirty="0">
                <a:sym typeface="Symbol" pitchFamily="2" charset="2"/>
              </a:rPr>
              <a:t>(</a:t>
            </a:r>
            <a:r>
              <a:rPr lang="en-US" altLang="zh-TW" i="1" dirty="0">
                <a:sym typeface="Symbol" pitchFamily="2" charset="2"/>
              </a:rPr>
              <a:t>x</a:t>
            </a:r>
            <a:r>
              <a:rPr lang="en-US" altLang="zh-TW" baseline="-25000" dirty="0">
                <a:sym typeface="Symbol" pitchFamily="2" charset="2"/>
              </a:rPr>
              <a:t>1</a:t>
            </a:r>
            <a:r>
              <a:rPr lang="en-US" altLang="zh-TW" dirty="0">
                <a:sym typeface="Symbol" pitchFamily="2" charset="2"/>
              </a:rPr>
              <a:t>  </a:t>
            </a:r>
            <a:r>
              <a:rPr lang="en-US" altLang="zh-TW" dirty="0"/>
              <a:t>¬ </a:t>
            </a:r>
            <a:r>
              <a:rPr lang="en-US" altLang="zh-TW" i="1" dirty="0"/>
              <a:t>x</a:t>
            </a:r>
            <a:r>
              <a:rPr lang="en-US" altLang="zh-TW" baseline="-25000" dirty="0"/>
              <a:t>2</a:t>
            </a:r>
            <a:r>
              <a:rPr lang="en-US" altLang="zh-TW" dirty="0"/>
              <a:t>)</a:t>
            </a:r>
            <a:r>
              <a:rPr lang="en-US" altLang="zh-TW" dirty="0">
                <a:sym typeface="Symbol" pitchFamily="2" charset="2"/>
              </a:rPr>
              <a:t>  (</a:t>
            </a:r>
            <a:r>
              <a:rPr lang="en-US" altLang="zh-TW" dirty="0"/>
              <a:t>¬</a:t>
            </a:r>
            <a:r>
              <a:rPr lang="en-US" altLang="zh-TW" dirty="0">
                <a:sym typeface="Symbol" pitchFamily="2" charset="2"/>
              </a:rPr>
              <a:t> </a:t>
            </a:r>
            <a:r>
              <a:rPr lang="en-US" altLang="zh-TW" i="1" dirty="0">
                <a:sym typeface="Symbol" pitchFamily="2" charset="2"/>
              </a:rPr>
              <a:t>x</a:t>
            </a:r>
            <a:r>
              <a:rPr lang="en-US" altLang="zh-TW" baseline="-25000" dirty="0">
                <a:sym typeface="Symbol" pitchFamily="2" charset="2"/>
              </a:rPr>
              <a:t>1</a:t>
            </a:r>
            <a:r>
              <a:rPr lang="en-US" altLang="zh-TW" dirty="0">
                <a:sym typeface="Symbol" pitchFamily="2" charset="2"/>
              </a:rPr>
              <a:t>  </a:t>
            </a:r>
            <a:r>
              <a:rPr lang="en-US" altLang="zh-TW" i="1" dirty="0"/>
              <a:t>x</a:t>
            </a:r>
            <a:r>
              <a:rPr lang="en-US" altLang="zh-TW" baseline="-25000" dirty="0"/>
              <a:t>3</a:t>
            </a:r>
            <a:r>
              <a:rPr lang="en-US" altLang="zh-TW" dirty="0"/>
              <a:t>) </a:t>
            </a:r>
            <a:r>
              <a:rPr lang="en-US" altLang="zh-TW" dirty="0">
                <a:sym typeface="Symbol" pitchFamily="2" charset="2"/>
              </a:rPr>
              <a:t> </a:t>
            </a:r>
            <a:r>
              <a:rPr lang="en-US" altLang="zh-TW" dirty="0"/>
              <a:t>¬ </a:t>
            </a:r>
            <a:r>
              <a:rPr lang="en-US" altLang="zh-TW" i="1" dirty="0"/>
              <a:t>x</a:t>
            </a:r>
            <a:r>
              <a:rPr lang="en-US" altLang="zh-TW" baseline="-25000" dirty="0"/>
              <a:t>3</a:t>
            </a:r>
          </a:p>
        </p:txBody>
      </p:sp>
      <p:sp>
        <p:nvSpPr>
          <p:cNvPr id="58395" name="Text Box 30">
            <a:extLst>
              <a:ext uri="{FF2B5EF4-FFF2-40B4-BE49-F238E27FC236}">
                <a16:creationId xmlns:a16="http://schemas.microsoft.com/office/drawing/2014/main" id="{C6707259-7AC3-D741-964E-9324C774DE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419893"/>
            <a:ext cx="3736975" cy="4789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(</a:t>
            </a:r>
            <a:r>
              <a:rPr lang="en-US" altLang="zh-TW" sz="2800" i="1" dirty="0"/>
              <a:t>t</a:t>
            </a:r>
            <a:r>
              <a:rPr lang="en-US" altLang="zh-TW" sz="2800" dirty="0"/>
              <a:t>, </a:t>
            </a:r>
            <a:r>
              <a:rPr lang="en-US" altLang="zh-TW" sz="2800" i="1" dirty="0"/>
              <a:t>t</a:t>
            </a:r>
            <a:r>
              <a:rPr lang="en-US" altLang="zh-TW" sz="2800" dirty="0"/>
              <a:t>, </a:t>
            </a:r>
            <a:r>
              <a:rPr lang="en-US" altLang="zh-TW" sz="2800" i="1" dirty="0"/>
              <a:t>t</a:t>
            </a:r>
            <a:r>
              <a:rPr lang="en-US" altLang="zh-TW" sz="2800" dirty="0"/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(</a:t>
            </a:r>
            <a:r>
              <a:rPr lang="en-US" altLang="zh-TW" sz="2800" i="1" dirty="0"/>
              <a:t>t</a:t>
            </a:r>
            <a:r>
              <a:rPr lang="en-US" altLang="zh-TW" sz="2800" dirty="0"/>
              <a:t>, </a:t>
            </a:r>
            <a:r>
              <a:rPr lang="en-US" altLang="zh-TW" sz="2800" i="1" dirty="0"/>
              <a:t>t</a:t>
            </a:r>
            <a:r>
              <a:rPr lang="en-US" altLang="zh-TW" sz="2800" dirty="0"/>
              <a:t>, </a:t>
            </a:r>
            <a:r>
              <a:rPr lang="en-US" altLang="zh-TW" sz="2800" i="1" dirty="0"/>
              <a:t>f</a:t>
            </a:r>
            <a:r>
              <a:rPr lang="en-US" altLang="zh-TW" sz="2800" dirty="0"/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(</a:t>
            </a:r>
            <a:r>
              <a:rPr lang="en-US" altLang="zh-TW" sz="2800" i="1" dirty="0"/>
              <a:t>t</a:t>
            </a:r>
            <a:r>
              <a:rPr lang="en-US" altLang="zh-TW" sz="2800" dirty="0"/>
              <a:t>, </a:t>
            </a:r>
            <a:r>
              <a:rPr lang="en-US" altLang="zh-TW" sz="2800" i="1" dirty="0"/>
              <a:t>f</a:t>
            </a:r>
            <a:r>
              <a:rPr lang="en-US" altLang="zh-TW" sz="2800" dirty="0"/>
              <a:t>, </a:t>
            </a:r>
            <a:r>
              <a:rPr lang="en-US" altLang="zh-TW" sz="2800" i="1" dirty="0"/>
              <a:t>t</a:t>
            </a:r>
            <a:r>
              <a:rPr lang="en-US" altLang="zh-TW" sz="2800" dirty="0"/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(</a:t>
            </a:r>
            <a:r>
              <a:rPr lang="en-US" altLang="zh-TW" sz="2800" i="1" dirty="0"/>
              <a:t>t</a:t>
            </a:r>
            <a:r>
              <a:rPr lang="en-US" altLang="zh-TW" sz="2800" dirty="0"/>
              <a:t>, </a:t>
            </a:r>
            <a:r>
              <a:rPr lang="en-US" altLang="zh-TW" sz="2800" i="1" dirty="0"/>
              <a:t>f</a:t>
            </a:r>
            <a:r>
              <a:rPr lang="en-US" altLang="zh-TW" sz="2800" dirty="0"/>
              <a:t>, </a:t>
            </a:r>
            <a:r>
              <a:rPr lang="en-US" altLang="zh-TW" sz="2800" i="1" dirty="0"/>
              <a:t>f</a:t>
            </a:r>
            <a:r>
              <a:rPr lang="en-US" altLang="zh-TW" sz="2800" dirty="0"/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(</a:t>
            </a:r>
            <a:r>
              <a:rPr lang="en-US" altLang="zh-TW" sz="2800" i="1" dirty="0"/>
              <a:t>f</a:t>
            </a:r>
            <a:r>
              <a:rPr lang="en-US" altLang="zh-TW" sz="2800" dirty="0"/>
              <a:t>, </a:t>
            </a:r>
            <a:r>
              <a:rPr lang="en-US" altLang="zh-TW" sz="2800" i="1" dirty="0"/>
              <a:t>t</a:t>
            </a:r>
            <a:r>
              <a:rPr lang="en-US" altLang="zh-TW" sz="2800" dirty="0"/>
              <a:t>, </a:t>
            </a:r>
            <a:r>
              <a:rPr lang="en-US" altLang="zh-TW" sz="2800" i="1" dirty="0"/>
              <a:t>t</a:t>
            </a:r>
            <a:r>
              <a:rPr lang="en-US" altLang="zh-TW" sz="2800" dirty="0"/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(</a:t>
            </a:r>
            <a:r>
              <a:rPr lang="en-US" altLang="zh-TW" sz="2800" i="1" dirty="0"/>
              <a:t>f</a:t>
            </a:r>
            <a:r>
              <a:rPr lang="en-US" altLang="zh-TW" sz="2800" dirty="0"/>
              <a:t>, </a:t>
            </a:r>
            <a:r>
              <a:rPr lang="en-US" altLang="zh-TW" sz="2800" i="1" dirty="0"/>
              <a:t>t</a:t>
            </a:r>
            <a:r>
              <a:rPr lang="en-US" altLang="zh-TW" sz="2800" dirty="0"/>
              <a:t>, </a:t>
            </a:r>
            <a:r>
              <a:rPr lang="en-US" altLang="zh-TW" sz="2800" i="1" dirty="0"/>
              <a:t>f</a:t>
            </a:r>
            <a:r>
              <a:rPr lang="en-US" altLang="zh-TW" sz="2800" dirty="0"/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(</a:t>
            </a:r>
            <a:r>
              <a:rPr lang="en-US" altLang="zh-TW" sz="2800" i="1" dirty="0"/>
              <a:t>f</a:t>
            </a:r>
            <a:r>
              <a:rPr lang="en-US" altLang="zh-TW" sz="2800" dirty="0"/>
              <a:t>, </a:t>
            </a:r>
            <a:r>
              <a:rPr lang="en-US" altLang="zh-TW" sz="2800" i="1" dirty="0"/>
              <a:t>f</a:t>
            </a:r>
            <a:r>
              <a:rPr lang="en-US" altLang="zh-TW" sz="2800" dirty="0"/>
              <a:t>, </a:t>
            </a:r>
            <a:r>
              <a:rPr lang="en-US" altLang="zh-TW" sz="2800" i="1" dirty="0"/>
              <a:t>t</a:t>
            </a:r>
            <a:r>
              <a:rPr lang="en-US" altLang="zh-TW" sz="2800" dirty="0"/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(</a:t>
            </a:r>
            <a:r>
              <a:rPr lang="en-US" altLang="zh-TW" sz="2800" i="1" dirty="0"/>
              <a:t>f</a:t>
            </a:r>
            <a:r>
              <a:rPr lang="en-US" altLang="zh-TW" sz="2800" dirty="0"/>
              <a:t>, </a:t>
            </a:r>
            <a:r>
              <a:rPr lang="en-US" altLang="zh-TW" sz="2800" i="1" dirty="0"/>
              <a:t>f</a:t>
            </a:r>
            <a:r>
              <a:rPr lang="en-US" altLang="zh-TW" sz="2800" dirty="0"/>
              <a:t>, </a:t>
            </a:r>
            <a:r>
              <a:rPr lang="en-US" altLang="zh-TW" sz="2800" i="1" dirty="0"/>
              <a:t>f</a:t>
            </a:r>
            <a:r>
              <a:rPr lang="en-US" altLang="zh-TW" sz="2800" dirty="0"/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TW" sz="2800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>
                <a:solidFill>
                  <a:srgbClr val="003399"/>
                </a:solidFill>
              </a:rPr>
              <a:t>2</a:t>
            </a:r>
            <a:r>
              <a:rPr lang="en-US" altLang="zh-TW" sz="2800" i="1" baseline="30000" dirty="0">
                <a:solidFill>
                  <a:srgbClr val="003399"/>
                </a:solidFill>
              </a:rPr>
              <a:t>n</a:t>
            </a:r>
            <a:r>
              <a:rPr lang="en-US" altLang="zh-TW" sz="2800" dirty="0">
                <a:solidFill>
                  <a:srgbClr val="003399"/>
                </a:solidFill>
              </a:rPr>
              <a:t> possible combinations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>
                <a:solidFill>
                  <a:srgbClr val="003399"/>
                </a:solidFill>
              </a:rPr>
              <a:t>for </a:t>
            </a:r>
            <a:r>
              <a:rPr lang="en-US" altLang="zh-TW" sz="2800" i="1" dirty="0">
                <a:solidFill>
                  <a:srgbClr val="003399"/>
                </a:solidFill>
              </a:rPr>
              <a:t>n</a:t>
            </a:r>
            <a:r>
              <a:rPr lang="en-US" altLang="zh-TW" sz="2800" dirty="0">
                <a:solidFill>
                  <a:srgbClr val="003399"/>
                </a:solidFill>
              </a:rPr>
              <a:t> variables</a:t>
            </a:r>
            <a:endParaRPr lang="en-US" altLang="zh-TW" sz="2800" dirty="0"/>
          </a:p>
        </p:txBody>
      </p:sp>
      <p:sp>
        <p:nvSpPr>
          <p:cNvPr id="58396" name="Text Box 31">
            <a:extLst>
              <a:ext uri="{FF2B5EF4-FFF2-40B4-BE49-F238E27FC236}">
                <a16:creationId xmlns:a16="http://schemas.microsoft.com/office/drawing/2014/main" id="{52B449A7-7416-2942-8308-2162A2DE7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0472" y="6166833"/>
            <a:ext cx="751680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>
                <a:solidFill>
                  <a:srgbClr val="CC3300"/>
                </a:solidFill>
              </a:rPr>
              <a:t>Evaluation: </a:t>
            </a:r>
            <a:r>
              <a:rPr lang="en-US" altLang="zh-TW" sz="2800" dirty="0" err="1">
                <a:solidFill>
                  <a:srgbClr val="CC3300"/>
                </a:solidFill>
              </a:rPr>
              <a:t>postorder</a:t>
            </a:r>
            <a:r>
              <a:rPr lang="en-US" altLang="zh-TW" sz="2800" dirty="0">
                <a:solidFill>
                  <a:srgbClr val="CC3300"/>
                </a:solidFill>
              </a:rPr>
              <a:t> traversal (postfix evaluation)</a:t>
            </a:r>
            <a:endParaRPr lang="en-US" altLang="zh-TW" dirty="0">
              <a:solidFill>
                <a:srgbClr val="CC3300"/>
              </a:solidFill>
            </a:endParaRPr>
          </a:p>
        </p:txBody>
      </p:sp>
      <p:sp>
        <p:nvSpPr>
          <p:cNvPr id="30" name="Text Box 43">
            <a:extLst>
              <a:ext uri="{FF2B5EF4-FFF2-40B4-BE49-F238E27FC236}">
                <a16:creationId xmlns:a16="http://schemas.microsoft.com/office/drawing/2014/main" id="{D3D89E0D-6627-1F44-9348-7ABC834AFC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4070" y="5740542"/>
            <a:ext cx="616726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 dirty="0"/>
              <a:t>*Figure 5.18:</a:t>
            </a:r>
            <a:r>
              <a:rPr lang="en-US" altLang="zh-TW" sz="2000" u="sng" dirty="0"/>
              <a:t> Proposition formula in a binary tree (p.214)</a:t>
            </a:r>
            <a:endParaRPr lang="en-US" altLang="zh-TW" sz="2000" b="1" u="sng" dirty="0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5AE6B344-95F3-AF45-A62B-4BFEB3901720}"/>
              </a:ext>
            </a:extLst>
          </p:cNvPr>
          <p:cNvSpPr txBox="1">
            <a:spLocks noChangeArrowheads="1"/>
          </p:cNvSpPr>
          <p:nvPr/>
        </p:nvSpPr>
        <p:spPr>
          <a:xfrm>
            <a:off x="696913" y="171033"/>
            <a:ext cx="7772400" cy="1143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4000" dirty="0"/>
              <a:t>Example</a:t>
            </a:r>
            <a:endParaRPr lang="en-US" altLang="zh-TW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93" name="Group 6">
            <a:extLst>
              <a:ext uri="{FF2B5EF4-FFF2-40B4-BE49-F238E27FC236}">
                <a16:creationId xmlns:a16="http://schemas.microsoft.com/office/drawing/2014/main" id="{49CB1498-E7E3-0A4B-9616-390A5A674DD7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1352550"/>
            <a:ext cx="5943600" cy="609600"/>
            <a:chOff x="624" y="1872"/>
            <a:chExt cx="3744" cy="384"/>
          </a:xfrm>
        </p:grpSpPr>
        <p:sp>
          <p:nvSpPr>
            <p:cNvPr id="59397" name="Rectangle 2">
              <a:extLst>
                <a:ext uri="{FF2B5EF4-FFF2-40B4-BE49-F238E27FC236}">
                  <a16:creationId xmlns:a16="http://schemas.microsoft.com/office/drawing/2014/main" id="{3C04AE5D-611F-3F49-9ED0-D499ED4502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1872"/>
              <a:ext cx="3744" cy="3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59398" name="Line 3">
              <a:extLst>
                <a:ext uri="{FF2B5EF4-FFF2-40B4-BE49-F238E27FC236}">
                  <a16:creationId xmlns:a16="http://schemas.microsoft.com/office/drawing/2014/main" id="{85174689-E0DC-784D-AB93-850EE60B70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18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9399" name="Line 4">
              <a:extLst>
                <a:ext uri="{FF2B5EF4-FFF2-40B4-BE49-F238E27FC236}">
                  <a16:creationId xmlns:a16="http://schemas.microsoft.com/office/drawing/2014/main" id="{B1A81DCB-AECD-8943-B296-EBE02237F1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6" y="18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9400" name="Line 5">
              <a:extLst>
                <a:ext uri="{FF2B5EF4-FFF2-40B4-BE49-F238E27FC236}">
                  <a16:creationId xmlns:a16="http://schemas.microsoft.com/office/drawing/2014/main" id="{7BE1BA70-9853-1E41-B9CF-D35F4615F7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8" y="18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59394" name="Text Box 7">
            <a:extLst>
              <a:ext uri="{FF2B5EF4-FFF2-40B4-BE49-F238E27FC236}">
                <a16:creationId xmlns:a16="http://schemas.microsoft.com/office/drawing/2014/main" id="{E438D610-3D44-EC43-9996-917FABDAC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5725" y="1470025"/>
            <a:ext cx="607089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 dirty="0"/>
              <a:t>   </a:t>
            </a:r>
            <a:r>
              <a:rPr lang="en-US" altLang="zh-TW" sz="2400" b="1" i="1" dirty="0" err="1"/>
              <a:t>leftChild</a:t>
            </a:r>
            <a:r>
              <a:rPr lang="en-US" altLang="zh-TW" sz="2400" b="1" i="1" dirty="0"/>
              <a:t>        data           value       </a:t>
            </a:r>
            <a:r>
              <a:rPr lang="en-US" altLang="zh-TW" sz="2400" b="1" i="1" dirty="0" err="1"/>
              <a:t>rightChild</a:t>
            </a:r>
            <a:endParaRPr lang="en-US" altLang="zh-TW" sz="2400" b="1" dirty="0"/>
          </a:p>
        </p:txBody>
      </p:sp>
      <p:sp>
        <p:nvSpPr>
          <p:cNvPr id="59395" name="Rectangle 9">
            <a:extLst>
              <a:ext uri="{FF2B5EF4-FFF2-40B4-BE49-F238E27FC236}">
                <a16:creationId xmlns:a16="http://schemas.microsoft.com/office/drawing/2014/main" id="{0216244E-9F2F-1C40-B8D0-D1E5997C0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6350" y="2503488"/>
            <a:ext cx="7218643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typedef </a:t>
            </a:r>
            <a:r>
              <a:rPr lang="en-US" altLang="zh-TW" sz="2800" dirty="0" err="1"/>
              <a:t>emun</a:t>
            </a:r>
            <a:r>
              <a:rPr lang="en-US" altLang="zh-TW" sz="2800" dirty="0"/>
              <a:t> {not, and, or, true, false} logical;</a:t>
            </a:r>
            <a:br>
              <a:rPr lang="en-US" altLang="zh-TW" sz="2800" dirty="0"/>
            </a:br>
            <a:r>
              <a:rPr lang="en-US" altLang="zh-TW" sz="2800" dirty="0"/>
              <a:t>typedef struct node *</a:t>
            </a:r>
            <a:r>
              <a:rPr lang="en-US" altLang="zh-TW" sz="2800" dirty="0" err="1"/>
              <a:t>treePointer</a:t>
            </a:r>
            <a:r>
              <a:rPr lang="en-US" altLang="zh-TW" sz="2800" dirty="0"/>
              <a:t>;</a:t>
            </a:r>
            <a:br>
              <a:rPr lang="en-US" altLang="zh-TW" sz="2800" dirty="0"/>
            </a:br>
            <a:r>
              <a:rPr lang="en-US" altLang="zh-TW" sz="2800" dirty="0"/>
              <a:t>typedef struct node {</a:t>
            </a:r>
            <a:br>
              <a:rPr lang="en-US" altLang="zh-TW" sz="2800" dirty="0"/>
            </a:br>
            <a:r>
              <a:rPr lang="en-US" altLang="zh-TW" sz="2800" dirty="0"/>
              <a:t>             </a:t>
            </a:r>
            <a:r>
              <a:rPr lang="en-US" altLang="zh-TW" sz="2800" dirty="0" err="1"/>
              <a:t>treePointer</a:t>
            </a:r>
            <a:r>
              <a:rPr lang="en-US" altLang="zh-TW" sz="2800" dirty="0"/>
              <a:t>  </a:t>
            </a:r>
            <a:r>
              <a:rPr lang="en-US" altLang="zh-TW" sz="2800" dirty="0" err="1"/>
              <a:t>leftChild</a:t>
            </a:r>
            <a:r>
              <a:rPr lang="en-US" altLang="zh-TW" sz="2800" dirty="0"/>
              <a:t>;</a:t>
            </a:r>
            <a:br>
              <a:rPr lang="en-US" altLang="zh-TW" sz="2800" dirty="0"/>
            </a:br>
            <a:r>
              <a:rPr lang="en-US" altLang="zh-TW" sz="2800" dirty="0"/>
              <a:t>             logical          data;  //</a:t>
            </a:r>
            <a:r>
              <a:rPr lang="en-US" altLang="zh-TW" sz="2800" b="1" dirty="0">
                <a:sym typeface="Symbol" pitchFamily="2" charset="2"/>
              </a:rPr>
              <a:t> </a:t>
            </a:r>
            <a:r>
              <a:rPr lang="en-US" altLang="zh-TW" sz="2800" dirty="0">
                <a:sym typeface="Symbol" pitchFamily="2" charset="2"/>
              </a:rPr>
              <a:t>,</a:t>
            </a:r>
            <a:r>
              <a:rPr lang="en-US" altLang="zh-TW" sz="2800" b="1" dirty="0">
                <a:sym typeface="Symbol" pitchFamily="2" charset="2"/>
              </a:rPr>
              <a:t> </a:t>
            </a:r>
            <a:r>
              <a:rPr lang="en-US" altLang="zh-TW" sz="2800" dirty="0">
                <a:sym typeface="Symbol" pitchFamily="2" charset="2"/>
              </a:rPr>
              <a:t>, , true, false</a:t>
            </a:r>
            <a:br>
              <a:rPr lang="en-US" altLang="zh-TW" sz="2800" dirty="0"/>
            </a:br>
            <a:r>
              <a:rPr lang="en-US" altLang="zh-TW" sz="2800" dirty="0"/>
              <a:t>             short </a:t>
            </a:r>
            <a:r>
              <a:rPr lang="en-US" altLang="zh-TW" sz="2800" dirty="0" err="1"/>
              <a:t>int</a:t>
            </a:r>
            <a:r>
              <a:rPr lang="en-US" altLang="zh-TW" sz="2800" dirty="0"/>
              <a:t>        value;</a:t>
            </a:r>
            <a:br>
              <a:rPr lang="en-US" altLang="zh-TW" sz="2800" dirty="0"/>
            </a:br>
            <a:r>
              <a:rPr lang="en-US" altLang="zh-TW" sz="2800" dirty="0"/>
              <a:t>             </a:t>
            </a:r>
            <a:r>
              <a:rPr lang="en-US" altLang="zh-TW" sz="2800" dirty="0" err="1"/>
              <a:t>treePointer</a:t>
            </a:r>
            <a:r>
              <a:rPr lang="en-US" altLang="zh-TW" sz="2800" dirty="0"/>
              <a:t>  </a:t>
            </a:r>
            <a:r>
              <a:rPr lang="en-US" altLang="zh-TW" sz="2800" dirty="0" err="1"/>
              <a:t>rightChild</a:t>
            </a:r>
            <a:r>
              <a:rPr lang="en-US" altLang="zh-TW" sz="2800" dirty="0"/>
              <a:t>;</a:t>
            </a:r>
            <a:br>
              <a:rPr lang="en-US" altLang="zh-TW" sz="2800" dirty="0"/>
            </a:br>
            <a:r>
              <a:rPr lang="en-US" altLang="zh-TW" sz="2800" dirty="0"/>
              <a:t>             } ;</a:t>
            </a:r>
            <a:br>
              <a:rPr lang="en-US" altLang="zh-TW" sz="2800" dirty="0"/>
            </a:br>
            <a:endParaRPr lang="en-US" altLang="zh-TW" sz="2800" dirty="0"/>
          </a:p>
        </p:txBody>
      </p:sp>
      <p:sp>
        <p:nvSpPr>
          <p:cNvPr id="59396" name="Text Box 10">
            <a:extLst>
              <a:ext uri="{FF2B5EF4-FFF2-40B4-BE49-F238E27FC236}">
                <a16:creationId xmlns:a16="http://schemas.microsoft.com/office/drawing/2014/main" id="{01039E01-E00E-A646-9BC6-47A3C30B2A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0975" y="552450"/>
            <a:ext cx="268054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dirty="0">
                <a:solidFill>
                  <a:srgbClr val="003399"/>
                </a:solidFill>
              </a:rPr>
              <a:t>Node Structure</a:t>
            </a:r>
          </a:p>
        </p:txBody>
      </p:sp>
      <p:sp>
        <p:nvSpPr>
          <p:cNvPr id="10" name="Text Box 43">
            <a:extLst>
              <a:ext uri="{FF2B5EF4-FFF2-40B4-BE49-F238E27FC236}">
                <a16:creationId xmlns:a16="http://schemas.microsoft.com/office/drawing/2014/main" id="{B127E745-EA5C-9F4E-A880-7C2213B4A4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4134" y="6238845"/>
            <a:ext cx="700403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 dirty="0"/>
              <a:t>*Figure 5.19:</a:t>
            </a:r>
            <a:r>
              <a:rPr lang="en-US" altLang="zh-TW" sz="2000" u="sng" dirty="0"/>
              <a:t> Node structure for the satisfiability problem (p.215)</a:t>
            </a:r>
            <a:endParaRPr lang="en-US" altLang="zh-TW" sz="2000" b="1" u="sng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>
            <a:extLst>
              <a:ext uri="{FF2B5EF4-FFF2-40B4-BE49-F238E27FC236}">
                <a16:creationId xmlns:a16="http://schemas.microsoft.com/office/drawing/2014/main" id="{17D19AEC-02F4-0E4C-B057-9E74277F21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7250" y="1276350"/>
            <a:ext cx="7848600" cy="4095750"/>
          </a:xfrm>
        </p:spPr>
        <p:txBody>
          <a:bodyPr/>
          <a:lstStyle/>
          <a:p>
            <a:pPr eaLnBrk="1" hangingPunct="1"/>
            <a:br>
              <a:rPr lang="en-US" altLang="zh-TW" sz="2400" u="sng" dirty="0"/>
            </a:br>
            <a:br>
              <a:rPr lang="en-US" altLang="zh-TW" sz="2400" u="sng" dirty="0"/>
            </a:br>
            <a:r>
              <a:rPr lang="en-US" altLang="zh-TW" sz="2800" dirty="0">
                <a:solidFill>
                  <a:schemeClr val="tx1"/>
                </a:solidFill>
              </a:rPr>
              <a:t>for (all 2</a:t>
            </a:r>
            <a:r>
              <a:rPr lang="en-US" altLang="zh-TW" sz="2800" baseline="30000" dirty="0">
                <a:solidFill>
                  <a:schemeClr val="tx1"/>
                </a:solidFill>
              </a:rPr>
              <a:t>n</a:t>
            </a:r>
            <a:r>
              <a:rPr lang="en-US" altLang="zh-TW" sz="2800" dirty="0">
                <a:solidFill>
                  <a:schemeClr val="tx1"/>
                </a:solidFill>
              </a:rPr>
              <a:t> possible combinations) {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      generate the next combination;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      replace the variables by their values;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      evaluate root by traversing it </a:t>
            </a:r>
            <a:r>
              <a:rPr lang="en-US" altLang="zh-TW" sz="2800" dirty="0">
                <a:solidFill>
                  <a:srgbClr val="CC3300"/>
                </a:solidFill>
              </a:rPr>
              <a:t>in </a:t>
            </a:r>
            <a:r>
              <a:rPr lang="en-US" altLang="zh-TW" sz="2800" dirty="0" err="1">
                <a:solidFill>
                  <a:srgbClr val="CC3300"/>
                </a:solidFill>
              </a:rPr>
              <a:t>postorder</a:t>
            </a:r>
            <a:r>
              <a:rPr lang="en-US" altLang="zh-TW" sz="2800" dirty="0">
                <a:solidFill>
                  <a:schemeClr val="tx1"/>
                </a:solidFill>
              </a:rPr>
              <a:t>;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      if (root-&gt;value) {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             </a:t>
            </a:r>
            <a:r>
              <a:rPr lang="en-US" altLang="zh-TW" sz="2800" dirty="0" err="1">
                <a:solidFill>
                  <a:schemeClr val="tx1"/>
                </a:solidFill>
              </a:rPr>
              <a:t>printf</a:t>
            </a:r>
            <a:r>
              <a:rPr lang="en-US" altLang="zh-TW" sz="2800" dirty="0">
                <a:solidFill>
                  <a:schemeClr val="tx1"/>
                </a:solidFill>
              </a:rPr>
              <a:t>(&lt;combination&gt;);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             return;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  }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}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 err="1">
                <a:solidFill>
                  <a:schemeClr val="tx1"/>
                </a:solidFill>
              </a:rPr>
              <a:t>printf</a:t>
            </a:r>
            <a:r>
              <a:rPr lang="en-US" altLang="zh-TW" sz="2800" dirty="0">
                <a:solidFill>
                  <a:schemeClr val="tx1"/>
                </a:solidFill>
              </a:rPr>
              <a:t>(“No satisfiable combination\n”);</a:t>
            </a:r>
            <a:endParaRPr lang="en-US" altLang="zh-TW" sz="2400" b="1" u="sng" dirty="0"/>
          </a:p>
        </p:txBody>
      </p:sp>
      <p:sp>
        <p:nvSpPr>
          <p:cNvPr id="60418" name="Rectangle 3">
            <a:extLst>
              <a:ext uri="{FF2B5EF4-FFF2-40B4-BE49-F238E27FC236}">
                <a16:creationId xmlns:a16="http://schemas.microsoft.com/office/drawing/2014/main" id="{625D9734-619E-AC46-A8B4-79B61390E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1900" y="481013"/>
            <a:ext cx="7245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3600">
                <a:solidFill>
                  <a:srgbClr val="003399"/>
                </a:solidFill>
              </a:rPr>
              <a:t>First version of satisfiability algorithm</a:t>
            </a:r>
            <a:endParaRPr lang="en-US" altLang="zh-TW" sz="3600" u="sng"/>
          </a:p>
        </p:txBody>
      </p:sp>
      <p:sp>
        <p:nvSpPr>
          <p:cNvPr id="4" name="Text Box 43">
            <a:extLst>
              <a:ext uri="{FF2B5EF4-FFF2-40B4-BE49-F238E27FC236}">
                <a16:creationId xmlns:a16="http://schemas.microsoft.com/office/drawing/2014/main" id="{EAC6B81A-97C5-4044-BBA0-EE9EEAC003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386" y="6097557"/>
            <a:ext cx="671068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 dirty="0"/>
              <a:t>*Program 5.8:</a:t>
            </a:r>
            <a:r>
              <a:rPr lang="en-US" altLang="zh-TW" sz="2000" u="sng" dirty="0"/>
              <a:t> First version of satisfiability algorithm (p.216)</a:t>
            </a:r>
            <a:endParaRPr lang="en-US" altLang="zh-TW" sz="2000" b="1" u="sng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>
            <a:extLst>
              <a:ext uri="{FF2B5EF4-FFF2-40B4-BE49-F238E27FC236}">
                <a16:creationId xmlns:a16="http://schemas.microsoft.com/office/drawing/2014/main" id="{3B108ABE-7684-0C4D-BC21-51FAF024DB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965775"/>
            <a:ext cx="8534400" cy="5086350"/>
          </a:xfrm>
        </p:spPr>
        <p:txBody>
          <a:bodyPr/>
          <a:lstStyle/>
          <a:p>
            <a:pPr eaLnBrk="1" hangingPunct="1"/>
            <a:r>
              <a:rPr lang="en-US" altLang="zh-TW" sz="2800" dirty="0">
                <a:solidFill>
                  <a:schemeClr val="tx1"/>
                </a:solidFill>
              </a:rPr>
              <a:t>void </a:t>
            </a:r>
            <a:r>
              <a:rPr lang="en-US" altLang="zh-TW" sz="2800" dirty="0" err="1">
                <a:solidFill>
                  <a:schemeClr val="tx1"/>
                </a:solidFill>
              </a:rPr>
              <a:t>postOrderEval</a:t>
            </a:r>
            <a:r>
              <a:rPr lang="en-US" altLang="zh-TW" sz="2800" dirty="0">
                <a:solidFill>
                  <a:schemeClr val="tx1"/>
                </a:solidFill>
              </a:rPr>
              <a:t>(</a:t>
            </a:r>
            <a:r>
              <a:rPr lang="en-US" altLang="zh-TW" sz="2800" dirty="0" err="1">
                <a:solidFill>
                  <a:schemeClr val="tx1"/>
                </a:solidFill>
              </a:rPr>
              <a:t>treePointer</a:t>
            </a:r>
            <a:r>
              <a:rPr lang="en-US" altLang="zh-TW" sz="2800" dirty="0">
                <a:solidFill>
                  <a:schemeClr val="tx1"/>
                </a:solidFill>
              </a:rPr>
              <a:t> node)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{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/* modified </a:t>
            </a:r>
            <a:r>
              <a:rPr lang="en-US" altLang="zh-TW" sz="2800" dirty="0">
                <a:solidFill>
                  <a:srgbClr val="CC3300"/>
                </a:solidFill>
              </a:rPr>
              <a:t>post order</a:t>
            </a:r>
            <a:r>
              <a:rPr lang="en-US" altLang="zh-TW" sz="2800" dirty="0">
                <a:solidFill>
                  <a:schemeClr val="tx1"/>
                </a:solidFill>
              </a:rPr>
              <a:t> traversal to evaluate a propositional calculus tree */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    if (node) {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        </a:t>
            </a:r>
            <a:r>
              <a:rPr lang="en-US" altLang="zh-TW" sz="2800" dirty="0" err="1">
                <a:solidFill>
                  <a:schemeClr val="tx1"/>
                </a:solidFill>
              </a:rPr>
              <a:t>postOrderEval</a:t>
            </a:r>
            <a:r>
              <a:rPr lang="en-US" altLang="zh-TW" sz="2800" dirty="0">
                <a:solidFill>
                  <a:schemeClr val="tx1"/>
                </a:solidFill>
              </a:rPr>
              <a:t>(node-&gt;</a:t>
            </a:r>
            <a:r>
              <a:rPr lang="en-US" altLang="zh-TW" sz="2800" dirty="0" err="1">
                <a:solidFill>
                  <a:schemeClr val="tx1"/>
                </a:solidFill>
              </a:rPr>
              <a:t>leftChild</a:t>
            </a:r>
            <a:r>
              <a:rPr lang="en-US" altLang="zh-TW" sz="2800" dirty="0">
                <a:solidFill>
                  <a:schemeClr val="tx1"/>
                </a:solidFill>
              </a:rPr>
              <a:t>);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        </a:t>
            </a:r>
            <a:r>
              <a:rPr lang="en-US" altLang="zh-TW" sz="2800" dirty="0" err="1">
                <a:solidFill>
                  <a:schemeClr val="tx1"/>
                </a:solidFill>
              </a:rPr>
              <a:t>postOrderEval</a:t>
            </a:r>
            <a:r>
              <a:rPr lang="en-US" altLang="zh-TW" sz="2800" dirty="0">
                <a:solidFill>
                  <a:schemeClr val="tx1"/>
                </a:solidFill>
              </a:rPr>
              <a:t>(node-&gt;</a:t>
            </a:r>
            <a:r>
              <a:rPr lang="en-US" altLang="zh-TW" sz="2800" dirty="0" err="1">
                <a:solidFill>
                  <a:schemeClr val="tx1"/>
                </a:solidFill>
              </a:rPr>
              <a:t>rightChild</a:t>
            </a:r>
            <a:r>
              <a:rPr lang="en-US" altLang="zh-TW" sz="2800" dirty="0">
                <a:solidFill>
                  <a:schemeClr val="tx1"/>
                </a:solidFill>
              </a:rPr>
              <a:t>);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        switch(node-&gt;data) {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           case not:  node-&gt;value =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                   !node-&gt;</a:t>
            </a:r>
            <a:r>
              <a:rPr lang="en-US" altLang="zh-TW" sz="2800" dirty="0" err="1">
                <a:solidFill>
                  <a:schemeClr val="tx1"/>
                </a:solidFill>
              </a:rPr>
              <a:t>rightChild</a:t>
            </a:r>
            <a:r>
              <a:rPr lang="en-US" altLang="zh-TW" sz="2800" dirty="0">
                <a:solidFill>
                  <a:schemeClr val="tx1"/>
                </a:solidFill>
              </a:rPr>
              <a:t>-&gt;value;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                   break;</a:t>
            </a:r>
            <a:br>
              <a:rPr lang="en-US" altLang="zh-TW" sz="2800" dirty="0">
                <a:solidFill>
                  <a:schemeClr val="tx1"/>
                </a:solidFill>
              </a:rPr>
            </a:br>
            <a:endParaRPr lang="en-US" altLang="zh-TW" sz="2400" b="1" u="sng" dirty="0"/>
          </a:p>
        </p:txBody>
      </p:sp>
      <p:sp>
        <p:nvSpPr>
          <p:cNvPr id="61442" name="Text Box 3">
            <a:extLst>
              <a:ext uri="{FF2B5EF4-FFF2-40B4-BE49-F238E27FC236}">
                <a16:creationId xmlns:a16="http://schemas.microsoft.com/office/drawing/2014/main" id="{11418E18-EFFD-0F45-8227-68E94B112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1033" y="381000"/>
            <a:ext cx="513153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dirty="0" err="1">
                <a:solidFill>
                  <a:srgbClr val="003399"/>
                </a:solidFill>
              </a:rPr>
              <a:t>Postorder</a:t>
            </a:r>
            <a:r>
              <a:rPr lang="en-US" altLang="zh-TW" dirty="0">
                <a:solidFill>
                  <a:srgbClr val="003399"/>
                </a:solidFill>
              </a:rPr>
              <a:t> evaluation Function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60049CA-9AA2-124C-AC5A-4D09C5D70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208" y="4236335"/>
            <a:ext cx="3357409" cy="2249266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>
            <a:extLst>
              <a:ext uri="{FF2B5EF4-FFF2-40B4-BE49-F238E27FC236}">
                <a16:creationId xmlns:a16="http://schemas.microsoft.com/office/drawing/2014/main" id="{85993DC9-25CB-5D46-8D70-B1B1F5AF59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0215" y="136003"/>
            <a:ext cx="7924800" cy="5791200"/>
          </a:xfrm>
        </p:spPr>
        <p:txBody>
          <a:bodyPr/>
          <a:lstStyle/>
          <a:p>
            <a:pPr eaLnBrk="1" hangingPunct="1"/>
            <a:r>
              <a:rPr lang="en-US" altLang="zh-TW" sz="2400" dirty="0"/>
              <a:t>     </a:t>
            </a:r>
            <a:br>
              <a:rPr lang="en-US" altLang="zh-TW" sz="2400" dirty="0"/>
            </a:br>
            <a:br>
              <a:rPr lang="en-US" altLang="zh-TW" sz="2400" dirty="0"/>
            </a:br>
            <a:br>
              <a:rPr lang="en-US" altLang="zh-TW" sz="2400" dirty="0"/>
            </a:br>
            <a:br>
              <a:rPr lang="en-US" altLang="zh-TW" sz="2400" dirty="0"/>
            </a:br>
            <a:r>
              <a:rPr lang="en-US" altLang="zh-TW" sz="2400" dirty="0"/>
              <a:t>        </a:t>
            </a:r>
            <a:r>
              <a:rPr lang="en-US" altLang="zh-TW" sz="2800" dirty="0">
                <a:solidFill>
                  <a:schemeClr val="tx1"/>
                </a:solidFill>
              </a:rPr>
              <a:t>case and:     node-&gt;value =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               node-&gt;</a:t>
            </a:r>
            <a:r>
              <a:rPr lang="en-US" altLang="zh-TW" sz="2800" dirty="0" err="1">
                <a:solidFill>
                  <a:schemeClr val="tx1"/>
                </a:solidFill>
              </a:rPr>
              <a:t>rightChild</a:t>
            </a:r>
            <a:r>
              <a:rPr lang="en-US" altLang="zh-TW" sz="2800" dirty="0">
                <a:solidFill>
                  <a:schemeClr val="tx1"/>
                </a:solidFill>
              </a:rPr>
              <a:t>-&gt;value &amp;&amp;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               node-&gt;</a:t>
            </a:r>
            <a:r>
              <a:rPr lang="en-US" altLang="zh-TW" sz="2800" dirty="0" err="1">
                <a:solidFill>
                  <a:schemeClr val="tx1"/>
                </a:solidFill>
              </a:rPr>
              <a:t>leftChild</a:t>
            </a:r>
            <a:r>
              <a:rPr lang="en-US" altLang="zh-TW" sz="2800" dirty="0">
                <a:solidFill>
                  <a:schemeClr val="tx1"/>
                </a:solidFill>
              </a:rPr>
              <a:t>-&gt;value;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               break;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       case or:        node-&gt;value =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               node-&gt;</a:t>
            </a:r>
            <a:r>
              <a:rPr lang="en-US" altLang="zh-TW" sz="2800" dirty="0" err="1">
                <a:solidFill>
                  <a:schemeClr val="tx1"/>
                </a:solidFill>
              </a:rPr>
              <a:t>rightChild</a:t>
            </a:r>
            <a:r>
              <a:rPr lang="en-US" altLang="zh-TW" sz="2800" dirty="0">
                <a:solidFill>
                  <a:schemeClr val="tx1"/>
                </a:solidFill>
              </a:rPr>
              <a:t>-&gt;value | |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               node-&gt;</a:t>
            </a:r>
            <a:r>
              <a:rPr lang="en-US" altLang="zh-TW" sz="2800" dirty="0" err="1">
                <a:solidFill>
                  <a:schemeClr val="tx1"/>
                </a:solidFill>
              </a:rPr>
              <a:t>leftChild</a:t>
            </a:r>
            <a:r>
              <a:rPr lang="en-US" altLang="zh-TW" sz="2800" dirty="0">
                <a:solidFill>
                  <a:schemeClr val="tx1"/>
                </a:solidFill>
              </a:rPr>
              <a:t>-&gt;value;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               break;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        case true:    node-&gt;value = TRUE;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               break;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        case false:  node-&gt;value = FALSE;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       }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   }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}</a:t>
            </a:r>
            <a:br>
              <a:rPr lang="en-US" altLang="zh-TW" sz="2800" dirty="0">
                <a:solidFill>
                  <a:schemeClr val="tx1"/>
                </a:solidFill>
              </a:rPr>
            </a:br>
            <a:br>
              <a:rPr lang="en-US" altLang="zh-TW" sz="2400" dirty="0"/>
            </a:br>
            <a:r>
              <a:rPr lang="en-US" altLang="zh-TW" sz="2400" dirty="0"/>
              <a:t>                     </a:t>
            </a:r>
            <a:br>
              <a:rPr lang="en-US" altLang="zh-TW" sz="2400" dirty="0"/>
            </a:br>
            <a:endParaRPr lang="en-US" altLang="zh-TW" sz="2400" dirty="0"/>
          </a:p>
        </p:txBody>
      </p:sp>
      <p:sp>
        <p:nvSpPr>
          <p:cNvPr id="3" name="Text Box 43">
            <a:extLst>
              <a:ext uri="{FF2B5EF4-FFF2-40B4-BE49-F238E27FC236}">
                <a16:creationId xmlns:a16="http://schemas.microsoft.com/office/drawing/2014/main" id="{9C18F49D-D522-264F-AA5F-9A48704DF9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386" y="6097557"/>
            <a:ext cx="56639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 dirty="0"/>
              <a:t>*Program 5.9:</a:t>
            </a:r>
            <a:r>
              <a:rPr lang="en-US" altLang="zh-TW" sz="2000" u="sng" dirty="0"/>
              <a:t> </a:t>
            </a:r>
            <a:r>
              <a:rPr lang="en-US" altLang="zh-TW" sz="2000" u="sng" dirty="0" err="1"/>
              <a:t>Postorder</a:t>
            </a:r>
            <a:r>
              <a:rPr lang="en-US" altLang="zh-TW" sz="2000" u="sng" dirty="0"/>
              <a:t> evaluation function (p.217)</a:t>
            </a:r>
            <a:endParaRPr lang="en-US" altLang="zh-TW" sz="2000" b="1" u="sng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1A5B4E1-7FFB-8549-B3FF-BD5E9B21C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208" y="4236335"/>
            <a:ext cx="3357409" cy="224926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頁尾版面配置區 3">
            <a:extLst>
              <a:ext uri="{FF2B5EF4-FFF2-40B4-BE49-F238E27FC236}">
                <a16:creationId xmlns:a16="http://schemas.microsoft.com/office/drawing/2014/main" id="{BDCC11EB-74E5-C246-9046-1F83A99B7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19458" name="投影片編號版面配置區 4">
            <a:extLst>
              <a:ext uri="{FF2B5EF4-FFF2-40B4-BE49-F238E27FC236}">
                <a16:creationId xmlns:a16="http://schemas.microsoft.com/office/drawing/2014/main" id="{F322F755-5C4F-2346-9159-028B68A15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5F70420D-29F0-0446-A830-8E5190E602B4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6</a:t>
            </a:fld>
            <a:endParaRPr lang="en-US" altLang="zh-TW" sz="1400"/>
          </a:p>
        </p:txBody>
      </p:sp>
      <p:sp>
        <p:nvSpPr>
          <p:cNvPr id="19459" name="Rectangle 5">
            <a:extLst>
              <a:ext uri="{FF2B5EF4-FFF2-40B4-BE49-F238E27FC236}">
                <a16:creationId xmlns:a16="http://schemas.microsoft.com/office/drawing/2014/main" id="{24A22663-282D-0544-B3D3-160261164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970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Terminology</a:t>
            </a:r>
          </a:p>
        </p:txBody>
      </p:sp>
      <p:sp>
        <p:nvSpPr>
          <p:cNvPr id="19460" name="Rectangle 6">
            <a:extLst>
              <a:ext uri="{FF2B5EF4-FFF2-40B4-BE49-F238E27FC236}">
                <a16:creationId xmlns:a16="http://schemas.microsoft.com/office/drawing/2014/main" id="{64B86D02-A0FC-2B49-9F02-29E311E92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1147763"/>
            <a:ext cx="8778875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TW" sz="2800" i="1">
                <a:solidFill>
                  <a:srgbClr val="C00000"/>
                </a:solidFill>
              </a:rPr>
              <a:t>Level</a:t>
            </a:r>
            <a:r>
              <a:rPr lang="en-US" altLang="zh-TW" sz="2800"/>
              <a:t> of a node: the number of edges between root and the node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800" i="1">
                <a:solidFill>
                  <a:srgbClr val="C00000"/>
                </a:solidFill>
              </a:rPr>
              <a:t>Height</a:t>
            </a:r>
            <a:r>
              <a:rPr lang="en-US" altLang="zh-TW" sz="2800"/>
              <a:t> or depth of a tree: the maximum level of any nodes in the tree</a:t>
            </a:r>
          </a:p>
        </p:txBody>
      </p:sp>
      <p:pic>
        <p:nvPicPr>
          <p:cNvPr id="19461" name="圖片 3">
            <a:extLst>
              <a:ext uri="{FF2B5EF4-FFF2-40B4-BE49-F238E27FC236}">
                <a16:creationId xmlns:a16="http://schemas.microsoft.com/office/drawing/2014/main" id="{4AD20CE5-B987-7941-BE5D-01AF185B7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50" y="2921000"/>
            <a:ext cx="4062413" cy="272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5423A7-7CF3-1240-AC23-66F41F9EF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3-SAT problem</a:t>
            </a:r>
            <a:endParaRPr kumimoji="1" lang="zh-TW" altLang="en-US" dirty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3A71DD5-9A8F-FC4D-A21F-8971964E7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CHAPTER 5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96EA27-51A9-8C48-B731-364B53C22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34D6F9-1E1C-9142-89D7-BF9DC2B42F00}" type="slidenum">
              <a:rPr lang="en-US" altLang="zh-TW" smtClean="0"/>
              <a:pPr>
                <a:defRPr/>
              </a:pPr>
              <a:t>60</a:t>
            </a:fld>
            <a:endParaRPr lang="en-US" altLang="zh-TW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A39C2694-30F7-E546-9EDF-FC933C5BB93C}"/>
              </a:ext>
            </a:extLst>
          </p:cNvPr>
          <p:cNvGrpSpPr/>
          <p:nvPr/>
        </p:nvGrpSpPr>
        <p:grpSpPr>
          <a:xfrm>
            <a:off x="2081463" y="3581984"/>
            <a:ext cx="5876611" cy="2324101"/>
            <a:chOff x="1949116" y="2059993"/>
            <a:chExt cx="5876611" cy="2324101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C507E51-9C66-0642-AA22-021763697915}"/>
                </a:ext>
              </a:extLst>
            </p:cNvPr>
            <p:cNvSpPr/>
            <p:nvPr/>
          </p:nvSpPr>
          <p:spPr>
            <a:xfrm>
              <a:off x="2989032" y="2629768"/>
              <a:ext cx="4836695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3600" dirty="0"/>
                <a:t> (</a:t>
              </a:r>
              <a:r>
                <a:rPr lang="en-US" altLang="zh-TW" sz="3600" i="1" dirty="0"/>
                <a:t>x</a:t>
              </a:r>
              <a:r>
                <a:rPr lang="en-US" altLang="zh-TW" sz="3600" baseline="-25000" dirty="0"/>
                <a:t>1</a:t>
              </a:r>
              <a:r>
                <a:rPr lang="en-US" altLang="zh-TW" sz="3600" i="1" dirty="0"/>
                <a:t> </a:t>
              </a:r>
              <a:r>
                <a:rPr lang="en-US" altLang="zh-TW" sz="3600" dirty="0"/>
                <a:t>∨ </a:t>
              </a:r>
              <a:r>
                <a:rPr lang="en-US" altLang="zh-TW" sz="3600" i="1" dirty="0"/>
                <a:t>x</a:t>
              </a:r>
              <a:r>
                <a:rPr lang="en-US" altLang="zh-TW" sz="3600" baseline="-25000" dirty="0"/>
                <a:t>2</a:t>
              </a:r>
              <a:r>
                <a:rPr lang="en-US" altLang="zh-TW" sz="3600" i="1" dirty="0"/>
                <a:t> </a:t>
              </a:r>
              <a:r>
                <a:rPr lang="en-US" altLang="zh-TW" sz="3600" dirty="0"/>
                <a:t>∨ </a:t>
              </a:r>
              <a:r>
                <a:rPr lang="en-US" altLang="zh-TW" sz="3600" i="1" dirty="0"/>
                <a:t>x</a:t>
              </a:r>
              <a:r>
                <a:rPr lang="en-US" altLang="zh-TW" sz="3600" baseline="-25000" dirty="0"/>
                <a:t>4</a:t>
              </a:r>
              <a:r>
                <a:rPr lang="en-US" altLang="zh-TW" sz="3600" dirty="0"/>
                <a:t>) ∧</a:t>
              </a:r>
            </a:p>
            <a:p>
              <a:r>
                <a:rPr lang="en-US" altLang="zh-TW" sz="3600" dirty="0"/>
                <a:t>(¬ </a:t>
              </a:r>
              <a:r>
                <a:rPr lang="en-US" altLang="zh-TW" sz="3600" i="1" dirty="0"/>
                <a:t>x</a:t>
              </a:r>
              <a:r>
                <a:rPr lang="en-US" altLang="zh-TW" sz="3600" baseline="-25000" dirty="0"/>
                <a:t>1</a:t>
              </a:r>
              <a:r>
                <a:rPr lang="en-US" altLang="zh-TW" sz="3600" i="1" dirty="0"/>
                <a:t> </a:t>
              </a:r>
              <a:r>
                <a:rPr lang="en-US" altLang="zh-TW" sz="3600" dirty="0"/>
                <a:t>∨ ¬ </a:t>
              </a:r>
              <a:r>
                <a:rPr lang="en-US" altLang="zh-TW" sz="3600" i="1" dirty="0"/>
                <a:t>x</a:t>
              </a:r>
              <a:r>
                <a:rPr lang="en-US" altLang="zh-TW" sz="3600" baseline="-25000" dirty="0"/>
                <a:t>2</a:t>
              </a:r>
              <a:r>
                <a:rPr lang="en-US" altLang="zh-TW" sz="3600" i="1" dirty="0"/>
                <a:t> </a:t>
              </a:r>
              <a:r>
                <a:rPr lang="en-US" altLang="zh-TW" sz="3600" dirty="0"/>
                <a:t>∨ ¬ </a:t>
              </a:r>
              <a:r>
                <a:rPr lang="en-US" altLang="zh-TW" sz="3600" i="1" dirty="0"/>
                <a:t>x</a:t>
              </a:r>
              <a:r>
                <a:rPr lang="en-US" altLang="zh-TW" sz="3600" baseline="-25000" dirty="0"/>
                <a:t>3</a:t>
              </a:r>
              <a:r>
                <a:rPr lang="en-US" altLang="zh-TW" sz="3600" dirty="0"/>
                <a:t>) ∧ </a:t>
              </a:r>
            </a:p>
            <a:p>
              <a:r>
                <a:rPr lang="en-US" altLang="zh-TW" sz="3600" dirty="0"/>
                <a:t>(¬ </a:t>
              </a:r>
              <a:r>
                <a:rPr lang="en-US" altLang="zh-TW" sz="3600" i="1" dirty="0"/>
                <a:t>x</a:t>
              </a:r>
              <a:r>
                <a:rPr lang="en-US" altLang="zh-TW" sz="3600" baseline="-25000" dirty="0"/>
                <a:t>1</a:t>
              </a:r>
              <a:r>
                <a:rPr lang="en-US" altLang="zh-TW" sz="3600" i="1" dirty="0"/>
                <a:t> </a:t>
              </a:r>
              <a:r>
                <a:rPr lang="en-US" altLang="zh-TW" sz="3600" dirty="0"/>
                <a:t>∨ </a:t>
              </a:r>
              <a:r>
                <a:rPr lang="en-US" altLang="zh-TW" sz="3600" i="1" dirty="0"/>
                <a:t>x</a:t>
              </a:r>
              <a:r>
                <a:rPr lang="en-US" altLang="zh-TW" sz="3600" baseline="-25000" dirty="0"/>
                <a:t>3</a:t>
              </a:r>
              <a:r>
                <a:rPr lang="en-US" altLang="zh-TW" sz="3600" i="1" dirty="0"/>
                <a:t> </a:t>
              </a:r>
              <a:r>
                <a:rPr lang="en-US" altLang="zh-TW" sz="3600" dirty="0"/>
                <a:t>∨ </a:t>
              </a:r>
              <a:r>
                <a:rPr lang="en-US" altLang="zh-TW" sz="3600" i="1" dirty="0"/>
                <a:t>x</a:t>
              </a:r>
              <a:r>
                <a:rPr lang="en-US" altLang="zh-TW" sz="3600" baseline="-25000" dirty="0"/>
                <a:t>4</a:t>
              </a:r>
              <a:r>
                <a:rPr lang="en-US" altLang="zh-TW" sz="3600" dirty="0"/>
                <a:t>)</a:t>
              </a:r>
              <a:endParaRPr lang="zh-TW" altLang="en-US" sz="3600" dirty="0"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AC5F236B-3D48-214F-B9B2-9A720EB6AEBD}"/>
                </a:ext>
              </a:extLst>
            </p:cNvPr>
            <p:cNvGrpSpPr/>
            <p:nvPr/>
          </p:nvGrpSpPr>
          <p:grpSpPr>
            <a:xfrm>
              <a:off x="1949116" y="2059993"/>
              <a:ext cx="3521481" cy="1111211"/>
              <a:chOff x="1949116" y="2059993"/>
              <a:chExt cx="3521481" cy="1111211"/>
            </a:xfrm>
          </p:grpSpPr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ECFB973-663B-CB4F-A6B3-63AB9D10065E}"/>
                  </a:ext>
                </a:extLst>
              </p:cNvPr>
              <p:cNvSpPr txBox="1"/>
              <p:nvPr/>
            </p:nvSpPr>
            <p:spPr>
              <a:xfrm>
                <a:off x="4450766" y="2059993"/>
                <a:ext cx="10198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2800" dirty="0">
                    <a:solidFill>
                      <a:srgbClr val="C00000"/>
                    </a:solidFill>
                  </a:rPr>
                  <a:t>literal</a:t>
                </a:r>
                <a:endParaRPr kumimoji="1" lang="zh-TW" altLang="en-US" sz="28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6303F6F-1A65-D34C-A358-1A109A73E15E}"/>
                  </a:ext>
                </a:extLst>
              </p:cNvPr>
              <p:cNvSpPr txBox="1"/>
              <p:nvPr/>
            </p:nvSpPr>
            <p:spPr>
              <a:xfrm>
                <a:off x="1949116" y="2647984"/>
                <a:ext cx="10791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800" dirty="0">
                    <a:solidFill>
                      <a:srgbClr val="C00000"/>
                    </a:solidFill>
                  </a:rPr>
                  <a:t>clause</a:t>
                </a:r>
                <a:endParaRPr kumimoji="1" lang="zh-TW" altLang="en-US" sz="2800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直線箭頭接點 8">
                <a:extLst>
                  <a:ext uri="{FF2B5EF4-FFF2-40B4-BE49-F238E27FC236}">
                    <a16:creationId xmlns:a16="http://schemas.microsoft.com/office/drawing/2014/main" id="{92BBE2BE-B58A-4B47-968E-B55A6A231E04}"/>
                  </a:ext>
                </a:extLst>
              </p:cNvPr>
              <p:cNvCxnSpPr/>
              <p:nvPr/>
            </p:nvCxnSpPr>
            <p:spPr bwMode="auto">
              <a:xfrm flipH="1" flipV="1">
                <a:off x="5108891" y="2479542"/>
                <a:ext cx="84221" cy="336884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" name="直線箭頭接點 10">
                <a:extLst>
                  <a:ext uri="{FF2B5EF4-FFF2-40B4-BE49-F238E27FC236}">
                    <a16:creationId xmlns:a16="http://schemas.microsoft.com/office/drawing/2014/main" id="{5DC1601A-B93A-3E44-993D-29EBA05F3C8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2989032" y="2909594"/>
                <a:ext cx="223399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13" name="Rectangle 3">
            <a:extLst>
              <a:ext uri="{FF2B5EF4-FFF2-40B4-BE49-F238E27FC236}">
                <a16:creationId xmlns:a16="http://schemas.microsoft.com/office/drawing/2014/main" id="{43C0A092-2BEE-8E49-98B9-75236A36A75E}"/>
              </a:ext>
            </a:extLst>
          </p:cNvPr>
          <p:cNvSpPr txBox="1">
            <a:spLocks noChangeArrowheads="1"/>
          </p:cNvSpPr>
          <p:nvPr/>
        </p:nvSpPr>
        <p:spPr>
          <a:xfrm>
            <a:off x="696913" y="1735137"/>
            <a:ext cx="7772400" cy="369369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TW" dirty="0"/>
              <a:t>A well-known NP-Complete problem</a:t>
            </a:r>
          </a:p>
          <a:p>
            <a:pPr eaLnBrk="1" hangingPunct="1"/>
            <a:r>
              <a:rPr lang="en-US" altLang="zh-TW" dirty="0"/>
              <a:t>Given the clauses and literals, ask whether there is a truth assignment </a:t>
            </a:r>
          </a:p>
        </p:txBody>
      </p:sp>
    </p:spTree>
    <p:extLst>
      <p:ext uri="{BB962C8B-B14F-4D97-AF65-F5344CB8AC3E}">
        <p14:creationId xmlns:p14="http://schemas.microsoft.com/office/powerpoint/2010/main" val="27440358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10D435-544A-BA4A-9A29-294AE2802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4841C55-9866-2F42-9125-70ACFECDA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CHAPTER 5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0FC2764-3470-2A4B-8244-57FE80A0F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34D6F9-1E1C-9142-89D7-BF9DC2B42F00}" type="slidenum">
              <a:rPr lang="en-US" altLang="zh-TW" smtClean="0"/>
              <a:pPr>
                <a:defRPr/>
              </a:pPr>
              <a:t>61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161021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頁尾版面配置區 3">
            <a:extLst>
              <a:ext uri="{FF2B5EF4-FFF2-40B4-BE49-F238E27FC236}">
                <a16:creationId xmlns:a16="http://schemas.microsoft.com/office/drawing/2014/main" id="{F2ACC9BF-30B3-AD48-A778-29D85CD48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63490" name="投影片編號版面配置區 4">
            <a:extLst>
              <a:ext uri="{FF2B5EF4-FFF2-40B4-BE49-F238E27FC236}">
                <a16:creationId xmlns:a16="http://schemas.microsoft.com/office/drawing/2014/main" id="{85EA6586-548B-6140-9C7B-7081BEE5B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50EA4519-998C-8E40-B0F0-59E2D07FC178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62</a:t>
            </a:fld>
            <a:endParaRPr lang="en-US" altLang="zh-TW" sz="1400"/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FCB19060-E7F0-214D-9849-4E93E11D92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Threaded Binary Trees</a:t>
            </a:r>
          </a:p>
        </p:txBody>
      </p:sp>
      <p:sp>
        <p:nvSpPr>
          <p:cNvPr id="63492" name="Rectangle 4">
            <a:extLst>
              <a:ext uri="{FF2B5EF4-FFF2-40B4-BE49-F238E27FC236}">
                <a16:creationId xmlns:a16="http://schemas.microsoft.com/office/drawing/2014/main" id="{982096D2-CB0E-D04F-9CFE-B053593C2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629" y="1143000"/>
            <a:ext cx="91630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dirty="0"/>
              <a:t>Two many null pointers in current representation</a:t>
            </a:r>
            <a:br>
              <a:rPr lang="en-US" altLang="zh-TW" dirty="0"/>
            </a:br>
            <a:r>
              <a:rPr lang="en-US" altLang="zh-TW" dirty="0"/>
              <a:t>of binary trees</a:t>
            </a:r>
            <a:br>
              <a:rPr lang="en-US" altLang="zh-TW" dirty="0"/>
            </a:br>
            <a:r>
              <a:rPr lang="en-US" altLang="zh-TW" dirty="0"/>
              <a:t>    </a:t>
            </a:r>
            <a:r>
              <a:rPr lang="en-US" altLang="zh-TW" i="1" dirty="0">
                <a:solidFill>
                  <a:srgbClr val="003399"/>
                </a:solidFill>
              </a:rPr>
              <a:t>n</a:t>
            </a:r>
            <a:r>
              <a:rPr lang="en-US" altLang="zh-TW" dirty="0">
                <a:solidFill>
                  <a:srgbClr val="003399"/>
                </a:solidFill>
              </a:rPr>
              <a:t>: number of nodes</a:t>
            </a:r>
            <a:br>
              <a:rPr lang="en-US" altLang="zh-TW" dirty="0">
                <a:solidFill>
                  <a:srgbClr val="003399"/>
                </a:solidFill>
              </a:rPr>
            </a:br>
            <a:r>
              <a:rPr lang="en-US" altLang="zh-TW" dirty="0">
                <a:solidFill>
                  <a:srgbClr val="003399"/>
                </a:solidFill>
              </a:rPr>
              <a:t>    number of non-null links: </a:t>
            </a:r>
            <a:r>
              <a:rPr lang="en-US" altLang="zh-TW" i="1" dirty="0">
                <a:solidFill>
                  <a:srgbClr val="003399"/>
                </a:solidFill>
              </a:rPr>
              <a:t>n</a:t>
            </a:r>
            <a:r>
              <a:rPr lang="en-US" altLang="zh-TW" dirty="0">
                <a:solidFill>
                  <a:srgbClr val="003399"/>
                </a:solidFill>
              </a:rPr>
              <a:t>-1</a:t>
            </a:r>
            <a:br>
              <a:rPr lang="en-US" altLang="zh-TW" dirty="0">
                <a:solidFill>
                  <a:srgbClr val="003399"/>
                </a:solidFill>
              </a:rPr>
            </a:br>
            <a:r>
              <a:rPr lang="en-US" altLang="zh-TW" dirty="0">
                <a:solidFill>
                  <a:srgbClr val="003399"/>
                </a:solidFill>
              </a:rPr>
              <a:t>    total links: 2</a:t>
            </a:r>
            <a:r>
              <a:rPr lang="en-US" altLang="zh-TW" i="1" dirty="0">
                <a:solidFill>
                  <a:srgbClr val="003399"/>
                </a:solidFill>
              </a:rPr>
              <a:t>n</a:t>
            </a:r>
            <a:br>
              <a:rPr lang="en-US" altLang="zh-TW" dirty="0">
                <a:solidFill>
                  <a:srgbClr val="003399"/>
                </a:solidFill>
              </a:rPr>
            </a:br>
            <a:r>
              <a:rPr lang="en-US" altLang="zh-TW" dirty="0">
                <a:solidFill>
                  <a:srgbClr val="003399"/>
                </a:solidFill>
              </a:rPr>
              <a:t>    </a:t>
            </a:r>
            <a:r>
              <a:rPr lang="en-US" altLang="zh-TW" dirty="0">
                <a:solidFill>
                  <a:srgbClr val="CC3300"/>
                </a:solidFill>
              </a:rPr>
              <a:t>null links: 2</a:t>
            </a:r>
            <a:r>
              <a:rPr lang="en-US" altLang="zh-TW" i="1" dirty="0">
                <a:solidFill>
                  <a:srgbClr val="CC3300"/>
                </a:solidFill>
              </a:rPr>
              <a:t>n</a:t>
            </a:r>
            <a:r>
              <a:rPr lang="en-US" altLang="zh-TW" dirty="0">
                <a:solidFill>
                  <a:srgbClr val="CC3300"/>
                </a:solidFill>
              </a:rPr>
              <a:t>-(</a:t>
            </a:r>
            <a:r>
              <a:rPr lang="en-US" altLang="zh-TW" i="1" dirty="0">
                <a:solidFill>
                  <a:srgbClr val="CC3300"/>
                </a:solidFill>
              </a:rPr>
              <a:t>n</a:t>
            </a:r>
            <a:r>
              <a:rPr lang="en-US" altLang="zh-TW" dirty="0">
                <a:solidFill>
                  <a:srgbClr val="CC3300"/>
                </a:solidFill>
              </a:rPr>
              <a:t>-1)=</a:t>
            </a:r>
            <a:r>
              <a:rPr lang="en-US" altLang="zh-TW" i="1" dirty="0">
                <a:solidFill>
                  <a:srgbClr val="003399"/>
                </a:solidFill>
              </a:rPr>
              <a:t>n</a:t>
            </a:r>
            <a:r>
              <a:rPr lang="en-US" altLang="zh-TW" dirty="0">
                <a:solidFill>
                  <a:srgbClr val="003399"/>
                </a:solidFill>
              </a:rPr>
              <a:t>+1</a:t>
            </a:r>
            <a:endParaRPr lang="en-US" altLang="zh-TW" dirty="0"/>
          </a:p>
          <a:p>
            <a:pPr eaLnBrk="1" hangingPunct="1"/>
            <a:r>
              <a:rPr lang="en-US" altLang="zh-TW" dirty="0"/>
              <a:t>Replace these null pointers with some useful “threads”.</a:t>
            </a:r>
            <a:endParaRPr lang="en-US" altLang="zh-TW" i="1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4B7D0D9-8124-F948-A326-0BCE311DA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179" y="4730466"/>
            <a:ext cx="3544302" cy="1987341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頁尾版面配置區 3">
            <a:extLst>
              <a:ext uri="{FF2B5EF4-FFF2-40B4-BE49-F238E27FC236}">
                <a16:creationId xmlns:a16="http://schemas.microsoft.com/office/drawing/2014/main" id="{B14AD0F0-9D53-324C-8C09-5172BEA91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64514" name="投影片編號版面配置區 4">
            <a:extLst>
              <a:ext uri="{FF2B5EF4-FFF2-40B4-BE49-F238E27FC236}">
                <a16:creationId xmlns:a16="http://schemas.microsoft.com/office/drawing/2014/main" id="{AFAC9707-6930-A148-A17F-65374C228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9C034DCD-C5DA-B941-8E5C-577357D2BA30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63</a:t>
            </a:fld>
            <a:endParaRPr lang="en-US" altLang="zh-TW" sz="1400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2C215D42-A2A6-6148-BFAE-D746BC1B1A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/>
              <a:t>Threaded Binary Trees</a:t>
            </a:r>
            <a:r>
              <a:rPr lang="en-US" altLang="zh-TW" sz="2400"/>
              <a:t> (</a:t>
            </a:r>
            <a:r>
              <a:rPr lang="en-US" altLang="zh-TW" sz="2400" i="1"/>
              <a:t>Continued</a:t>
            </a:r>
            <a:r>
              <a:rPr lang="en-US" altLang="zh-TW" sz="2400"/>
              <a:t>)</a:t>
            </a:r>
            <a:endParaRPr lang="en-US" altLang="zh-TW"/>
          </a:p>
        </p:txBody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5106D9F6-DBA0-E34D-8984-367E44B2D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1938338"/>
            <a:ext cx="7689850" cy="3081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If </a:t>
            </a:r>
            <a:r>
              <a:rPr lang="en-US" altLang="zh-TW" sz="2800" dirty="0" err="1">
                <a:latin typeface="Courier New" panose="02070309020205020404" pitchFamily="49" charset="0"/>
              </a:rPr>
              <a:t>ptr</a:t>
            </a:r>
            <a:r>
              <a:rPr lang="en-US" altLang="zh-TW" sz="2800" dirty="0">
                <a:latin typeface="Courier New" panose="02070309020205020404" pitchFamily="49" charset="0"/>
              </a:rPr>
              <a:t>-&gt;</a:t>
            </a:r>
            <a:r>
              <a:rPr lang="en-US" altLang="zh-TW" sz="2800" dirty="0" err="1">
                <a:latin typeface="Courier New" panose="02070309020205020404" pitchFamily="49" charset="0"/>
              </a:rPr>
              <a:t>leftChild</a:t>
            </a:r>
            <a:r>
              <a:rPr lang="en-US" altLang="zh-TW" sz="2800" dirty="0"/>
              <a:t> is null,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    replace it with a pointer to the node that would be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    visited </a:t>
            </a:r>
            <a:r>
              <a:rPr lang="en-US" altLang="zh-TW" sz="2800" i="1" dirty="0"/>
              <a:t>before</a:t>
            </a:r>
            <a:r>
              <a:rPr lang="en-US" altLang="zh-TW" sz="2800" dirty="0"/>
              <a:t> </a:t>
            </a:r>
            <a:r>
              <a:rPr lang="en-US" altLang="zh-TW" sz="2800" dirty="0" err="1">
                <a:latin typeface="Courier New" panose="02070309020205020404" pitchFamily="49" charset="0"/>
              </a:rPr>
              <a:t>ptr</a:t>
            </a:r>
            <a:r>
              <a:rPr lang="en-US" altLang="zh-TW" sz="2800" dirty="0"/>
              <a:t> in an </a:t>
            </a:r>
            <a:r>
              <a:rPr lang="en-US" altLang="zh-TW" sz="2800" i="1" dirty="0" err="1"/>
              <a:t>inorder</a:t>
            </a:r>
            <a:r>
              <a:rPr lang="en-US" altLang="zh-TW" sz="2800" i="1" dirty="0"/>
              <a:t> traversal</a:t>
            </a:r>
            <a:endParaRPr lang="en-US" altLang="zh-TW" sz="2800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TW" sz="2800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If </a:t>
            </a:r>
            <a:r>
              <a:rPr lang="en-US" altLang="zh-TW" sz="2800" dirty="0" err="1">
                <a:latin typeface="Courier New" panose="02070309020205020404" pitchFamily="49" charset="0"/>
              </a:rPr>
              <a:t>ptr</a:t>
            </a:r>
            <a:r>
              <a:rPr lang="en-US" altLang="zh-TW" sz="2800" dirty="0">
                <a:latin typeface="Courier New" panose="02070309020205020404" pitchFamily="49" charset="0"/>
              </a:rPr>
              <a:t>-&gt;</a:t>
            </a:r>
            <a:r>
              <a:rPr lang="en-US" altLang="zh-TW" sz="2800" dirty="0" err="1">
                <a:latin typeface="Courier New" panose="02070309020205020404" pitchFamily="49" charset="0"/>
              </a:rPr>
              <a:t>rightChild</a:t>
            </a:r>
            <a:r>
              <a:rPr lang="en-US" altLang="zh-TW" sz="2800" dirty="0"/>
              <a:t> is null,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    replace it with a pointer to the node that would be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    visited </a:t>
            </a:r>
            <a:r>
              <a:rPr lang="en-US" altLang="zh-TW" sz="2800" i="1" dirty="0"/>
              <a:t>after</a:t>
            </a:r>
            <a:r>
              <a:rPr lang="en-US" altLang="zh-TW" sz="2800" dirty="0"/>
              <a:t> </a:t>
            </a:r>
            <a:r>
              <a:rPr lang="en-US" altLang="zh-TW" sz="2800" dirty="0" err="1">
                <a:latin typeface="Courier New" panose="02070309020205020404" pitchFamily="49" charset="0"/>
              </a:rPr>
              <a:t>ptr</a:t>
            </a:r>
            <a:r>
              <a:rPr lang="en-US" altLang="zh-TW" sz="2800" dirty="0"/>
              <a:t> in an </a:t>
            </a:r>
            <a:r>
              <a:rPr lang="en-US" altLang="zh-TW" sz="2800" i="1" dirty="0" err="1"/>
              <a:t>inorder</a:t>
            </a:r>
            <a:r>
              <a:rPr lang="en-US" altLang="zh-TW" sz="2800" i="1" dirty="0"/>
              <a:t> traversal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頁尾版面配置區 3">
            <a:extLst>
              <a:ext uri="{FF2B5EF4-FFF2-40B4-BE49-F238E27FC236}">
                <a16:creationId xmlns:a16="http://schemas.microsoft.com/office/drawing/2014/main" id="{806E8638-9645-5E44-B9BF-79964F25D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65538" name="投影片編號版面配置區 4">
            <a:extLst>
              <a:ext uri="{FF2B5EF4-FFF2-40B4-BE49-F238E27FC236}">
                <a16:creationId xmlns:a16="http://schemas.microsoft.com/office/drawing/2014/main" id="{F0712856-58EB-B14D-90C4-0E74D1969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A9A47A44-4230-7842-8B3C-ECFC05AC2BC9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64</a:t>
            </a:fld>
            <a:endParaRPr lang="en-US" altLang="zh-TW" sz="1400"/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0978A91C-0209-4D48-BA0B-31EF7C749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960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Threaded Binary Tree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7F6B8BEA-DA8C-9943-87C3-03195D56282B}"/>
              </a:ext>
            </a:extLst>
          </p:cNvPr>
          <p:cNvGrpSpPr/>
          <p:nvPr/>
        </p:nvGrpSpPr>
        <p:grpSpPr>
          <a:xfrm>
            <a:off x="507995" y="1858963"/>
            <a:ext cx="8407400" cy="4111625"/>
            <a:chOff x="736600" y="1858963"/>
            <a:chExt cx="8407400" cy="4111625"/>
          </a:xfrm>
        </p:grpSpPr>
        <p:grpSp>
          <p:nvGrpSpPr>
            <p:cNvPr id="65540" name="Group 4">
              <a:extLst>
                <a:ext uri="{FF2B5EF4-FFF2-40B4-BE49-F238E27FC236}">
                  <a16:creationId xmlns:a16="http://schemas.microsoft.com/office/drawing/2014/main" id="{BB27CFEE-630A-4043-B883-9B97E73D62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99038" y="1895475"/>
              <a:ext cx="571500" cy="569913"/>
              <a:chOff x="3089" y="1206"/>
              <a:chExt cx="360" cy="359"/>
            </a:xfrm>
          </p:grpSpPr>
          <p:sp>
            <p:nvSpPr>
              <p:cNvPr id="65598" name="Oval 5">
                <a:extLst>
                  <a:ext uri="{FF2B5EF4-FFF2-40B4-BE49-F238E27FC236}">
                    <a16:creationId xmlns:a16="http://schemas.microsoft.com/office/drawing/2014/main" id="{804BB80C-7C63-2D42-A121-7157A2A0B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9" y="1206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65599" name="Rectangle 6">
                <a:extLst>
                  <a:ext uri="{FF2B5EF4-FFF2-40B4-BE49-F238E27FC236}">
                    <a16:creationId xmlns:a16="http://schemas.microsoft.com/office/drawing/2014/main" id="{5D9F116E-26B7-E646-AE3E-DEB5E8D7C8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" y="1259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A</a:t>
                </a:r>
              </a:p>
            </p:txBody>
          </p:sp>
        </p:grpSp>
        <p:grpSp>
          <p:nvGrpSpPr>
            <p:cNvPr id="65541" name="Group 7">
              <a:extLst>
                <a:ext uri="{FF2B5EF4-FFF2-40B4-BE49-F238E27FC236}">
                  <a16:creationId xmlns:a16="http://schemas.microsoft.com/office/drawing/2014/main" id="{A92EBBB8-DE75-4140-AD59-4006D3CC61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98775" y="3060700"/>
              <a:ext cx="571500" cy="569913"/>
              <a:chOff x="1766" y="1940"/>
              <a:chExt cx="360" cy="359"/>
            </a:xfrm>
          </p:grpSpPr>
          <p:sp>
            <p:nvSpPr>
              <p:cNvPr id="65596" name="Oval 8">
                <a:extLst>
                  <a:ext uri="{FF2B5EF4-FFF2-40B4-BE49-F238E27FC236}">
                    <a16:creationId xmlns:a16="http://schemas.microsoft.com/office/drawing/2014/main" id="{E97187D3-55AB-454D-87FD-2B763C204A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6" y="1940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65597" name="Rectangle 9">
                <a:extLst>
                  <a:ext uri="{FF2B5EF4-FFF2-40B4-BE49-F238E27FC236}">
                    <a16:creationId xmlns:a16="http://schemas.microsoft.com/office/drawing/2014/main" id="{2B3977C8-9572-DE49-9E3D-51D68E29A4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5" y="1993"/>
                <a:ext cx="24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B</a:t>
                </a:r>
              </a:p>
            </p:txBody>
          </p:sp>
        </p:grpSp>
        <p:sp>
          <p:nvSpPr>
            <p:cNvPr id="65542" name="Line 10">
              <a:extLst>
                <a:ext uri="{FF2B5EF4-FFF2-40B4-BE49-F238E27FC236}">
                  <a16:creationId xmlns:a16="http://schemas.microsoft.com/office/drawing/2014/main" id="{5640A1C4-CEFE-F14D-8A2D-AFEA08E5AC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5950" y="2386013"/>
              <a:ext cx="1936750" cy="6540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65543" name="Group 11">
              <a:extLst>
                <a:ext uri="{FF2B5EF4-FFF2-40B4-BE49-F238E27FC236}">
                  <a16:creationId xmlns:a16="http://schemas.microsoft.com/office/drawing/2014/main" id="{790DFC7B-0D9B-3247-A218-748E84645A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58038" y="3022600"/>
              <a:ext cx="571500" cy="569913"/>
              <a:chOff x="4449" y="1916"/>
              <a:chExt cx="360" cy="359"/>
            </a:xfrm>
          </p:grpSpPr>
          <p:sp>
            <p:nvSpPr>
              <p:cNvPr id="65594" name="Oval 12">
                <a:extLst>
                  <a:ext uri="{FF2B5EF4-FFF2-40B4-BE49-F238E27FC236}">
                    <a16:creationId xmlns:a16="http://schemas.microsoft.com/office/drawing/2014/main" id="{B29206CE-1D67-9741-ABCC-160815C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9" y="1916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65595" name="Rectangle 13">
                <a:extLst>
                  <a:ext uri="{FF2B5EF4-FFF2-40B4-BE49-F238E27FC236}">
                    <a16:creationId xmlns:a16="http://schemas.microsoft.com/office/drawing/2014/main" id="{B31996AA-9D71-664F-B159-0CB0DAE27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8" y="1969"/>
                <a:ext cx="24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C</a:t>
                </a:r>
              </a:p>
            </p:txBody>
          </p:sp>
        </p:grpSp>
        <p:grpSp>
          <p:nvGrpSpPr>
            <p:cNvPr id="65544" name="Group 14">
              <a:extLst>
                <a:ext uri="{FF2B5EF4-FFF2-40B4-BE49-F238E27FC236}">
                  <a16:creationId xmlns:a16="http://schemas.microsoft.com/office/drawing/2014/main" id="{AC59F7FB-8A60-254C-80F8-E09D23AC11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43875" y="4130675"/>
              <a:ext cx="571500" cy="569913"/>
              <a:chOff x="5070" y="2614"/>
              <a:chExt cx="360" cy="359"/>
            </a:xfrm>
          </p:grpSpPr>
          <p:sp>
            <p:nvSpPr>
              <p:cNvPr id="65592" name="Oval 15">
                <a:extLst>
                  <a:ext uri="{FF2B5EF4-FFF2-40B4-BE49-F238E27FC236}">
                    <a16:creationId xmlns:a16="http://schemas.microsoft.com/office/drawing/2014/main" id="{D48C2CFD-BB1A-F348-8BC4-3A97E88C59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0" y="2614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65593" name="Rectangle 16">
                <a:extLst>
                  <a:ext uri="{FF2B5EF4-FFF2-40B4-BE49-F238E27FC236}">
                    <a16:creationId xmlns:a16="http://schemas.microsoft.com/office/drawing/2014/main" id="{1CD98C9E-FF1C-F746-BDF0-75832CEADF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9" y="2667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G</a:t>
                </a:r>
              </a:p>
            </p:txBody>
          </p:sp>
        </p:grpSp>
        <p:sp>
          <p:nvSpPr>
            <p:cNvPr id="65545" name="Line 17">
              <a:extLst>
                <a:ext uri="{FF2B5EF4-FFF2-40B4-BE49-F238E27FC236}">
                  <a16:creationId xmlns:a16="http://schemas.microsoft.com/office/drawing/2014/main" id="{9AE02085-FB40-1A40-8619-585F3A7948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80325" y="3533775"/>
              <a:ext cx="714375" cy="5905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65546" name="Group 18">
              <a:extLst>
                <a:ext uri="{FF2B5EF4-FFF2-40B4-BE49-F238E27FC236}">
                  <a16:creationId xmlns:a16="http://schemas.microsoft.com/office/drawing/2014/main" id="{12063D64-86A6-A743-A5C8-E313A1F416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1463" y="4192588"/>
              <a:ext cx="571500" cy="569912"/>
              <a:chOff x="2511" y="2653"/>
              <a:chExt cx="360" cy="359"/>
            </a:xfrm>
          </p:grpSpPr>
          <p:sp>
            <p:nvSpPr>
              <p:cNvPr id="65590" name="Oval 19">
                <a:extLst>
                  <a:ext uri="{FF2B5EF4-FFF2-40B4-BE49-F238E27FC236}">
                    <a16:creationId xmlns:a16="http://schemas.microsoft.com/office/drawing/2014/main" id="{42973382-1A29-874B-86F8-6A045414B3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1" y="2653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65591" name="Rectangle 20">
                <a:extLst>
                  <a:ext uri="{FF2B5EF4-FFF2-40B4-BE49-F238E27FC236}">
                    <a16:creationId xmlns:a16="http://schemas.microsoft.com/office/drawing/2014/main" id="{BEED20B8-7798-A345-9203-1212BDA1B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0" y="2706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E</a:t>
                </a:r>
              </a:p>
            </p:txBody>
          </p:sp>
        </p:grpSp>
        <p:grpSp>
          <p:nvGrpSpPr>
            <p:cNvPr id="65547" name="Group 21">
              <a:extLst>
                <a:ext uri="{FF2B5EF4-FFF2-40B4-BE49-F238E27FC236}">
                  <a16:creationId xmlns:a16="http://schemas.microsoft.com/office/drawing/2014/main" id="{F4E3E41D-FE31-544F-BE10-990B65CB67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89238" y="5376863"/>
              <a:ext cx="571500" cy="569912"/>
              <a:chOff x="1697" y="3399"/>
              <a:chExt cx="360" cy="359"/>
            </a:xfrm>
          </p:grpSpPr>
          <p:sp>
            <p:nvSpPr>
              <p:cNvPr id="65588" name="Oval 22">
                <a:extLst>
                  <a:ext uri="{FF2B5EF4-FFF2-40B4-BE49-F238E27FC236}">
                    <a16:creationId xmlns:a16="http://schemas.microsoft.com/office/drawing/2014/main" id="{9D5BCECC-594D-7040-9FE4-0976A01FC0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7" y="3399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65589" name="Rectangle 23">
                <a:extLst>
                  <a:ext uri="{FF2B5EF4-FFF2-40B4-BE49-F238E27FC236}">
                    <a16:creationId xmlns:a16="http://schemas.microsoft.com/office/drawing/2014/main" id="{8E6C2F9F-22F2-6C4A-875F-8D792673EA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6" y="3452"/>
                <a:ext cx="18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I</a:t>
                </a:r>
              </a:p>
            </p:txBody>
          </p:sp>
        </p:grpSp>
        <p:sp>
          <p:nvSpPr>
            <p:cNvPr id="65548" name="Line 24">
              <a:extLst>
                <a:ext uri="{FF2B5EF4-FFF2-40B4-BE49-F238E27FC236}">
                  <a16:creationId xmlns:a16="http://schemas.microsoft.com/office/drawing/2014/main" id="{A7A90FE7-2486-0244-9F78-D1DDF8817C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6650" y="4724400"/>
              <a:ext cx="690563" cy="6381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65549" name="Group 25">
              <a:extLst>
                <a:ext uri="{FF2B5EF4-FFF2-40B4-BE49-F238E27FC236}">
                  <a16:creationId xmlns:a16="http://schemas.microsoft.com/office/drawing/2014/main" id="{8C65466E-E7C2-9849-9481-8D341D04D0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5638" y="4198938"/>
              <a:ext cx="571500" cy="569912"/>
              <a:chOff x="1153" y="2657"/>
              <a:chExt cx="360" cy="359"/>
            </a:xfrm>
          </p:grpSpPr>
          <p:sp>
            <p:nvSpPr>
              <p:cNvPr id="65586" name="Oval 26">
                <a:extLst>
                  <a:ext uri="{FF2B5EF4-FFF2-40B4-BE49-F238E27FC236}">
                    <a16:creationId xmlns:a16="http://schemas.microsoft.com/office/drawing/2014/main" id="{22EDEA48-9224-6A4D-A8CA-3353144A1F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3" y="2657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65587" name="Rectangle 27">
                <a:extLst>
                  <a:ext uri="{FF2B5EF4-FFF2-40B4-BE49-F238E27FC236}">
                    <a16:creationId xmlns:a16="http://schemas.microsoft.com/office/drawing/2014/main" id="{3179B4DA-0BD1-C44E-8BCA-3EFBAFF473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" y="2710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D</a:t>
                </a:r>
              </a:p>
            </p:txBody>
          </p:sp>
        </p:grpSp>
        <p:grpSp>
          <p:nvGrpSpPr>
            <p:cNvPr id="65550" name="Group 28">
              <a:extLst>
                <a:ext uri="{FF2B5EF4-FFF2-40B4-BE49-F238E27FC236}">
                  <a16:creationId xmlns:a16="http://schemas.microsoft.com/office/drawing/2014/main" id="{07FD8994-F2F6-6442-BCBC-D20AAB2DC1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4575" y="5400675"/>
              <a:ext cx="571500" cy="569913"/>
              <a:chOff x="598" y="3414"/>
              <a:chExt cx="360" cy="359"/>
            </a:xfrm>
          </p:grpSpPr>
          <p:sp>
            <p:nvSpPr>
              <p:cNvPr id="65584" name="Oval 29">
                <a:extLst>
                  <a:ext uri="{FF2B5EF4-FFF2-40B4-BE49-F238E27FC236}">
                    <a16:creationId xmlns:a16="http://schemas.microsoft.com/office/drawing/2014/main" id="{C66F2595-15FF-9741-8EAE-5F895C9CB1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8" y="3414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65585" name="Rectangle 30">
                <a:extLst>
                  <a:ext uri="{FF2B5EF4-FFF2-40B4-BE49-F238E27FC236}">
                    <a16:creationId xmlns:a16="http://schemas.microsoft.com/office/drawing/2014/main" id="{A3891D7B-7FFA-C040-AACC-6965072587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7" y="3467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H</a:t>
                </a:r>
              </a:p>
            </p:txBody>
          </p:sp>
        </p:grpSp>
        <p:grpSp>
          <p:nvGrpSpPr>
            <p:cNvPr id="65551" name="Group 31">
              <a:extLst>
                <a:ext uri="{FF2B5EF4-FFF2-40B4-BE49-F238E27FC236}">
                  <a16:creationId xmlns:a16="http://schemas.microsoft.com/office/drawing/2014/main" id="{F5BB1D32-79DB-2D49-8773-6DB6316C08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35688" y="4141788"/>
              <a:ext cx="571500" cy="569912"/>
              <a:chOff x="3805" y="2621"/>
              <a:chExt cx="360" cy="359"/>
            </a:xfrm>
          </p:grpSpPr>
          <p:sp>
            <p:nvSpPr>
              <p:cNvPr id="65582" name="Oval 32">
                <a:extLst>
                  <a:ext uri="{FF2B5EF4-FFF2-40B4-BE49-F238E27FC236}">
                    <a16:creationId xmlns:a16="http://schemas.microsoft.com/office/drawing/2014/main" id="{71BE34A9-E941-AA41-8176-4B1AC5ACC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05" y="2621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65583" name="Rectangle 33">
                <a:extLst>
                  <a:ext uri="{FF2B5EF4-FFF2-40B4-BE49-F238E27FC236}">
                    <a16:creationId xmlns:a16="http://schemas.microsoft.com/office/drawing/2014/main" id="{6106481D-862F-7C44-9C52-42141EC316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4" y="2674"/>
                <a:ext cx="22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F</a:t>
                </a:r>
              </a:p>
            </p:txBody>
          </p:sp>
        </p:grpSp>
        <p:sp>
          <p:nvSpPr>
            <p:cNvPr id="65552" name="Line 34">
              <a:extLst>
                <a:ext uri="{FF2B5EF4-FFF2-40B4-BE49-F238E27FC236}">
                  <a16:creationId xmlns:a16="http://schemas.microsoft.com/office/drawing/2014/main" id="{15F72A0A-AC32-E54E-AFCE-72E5136D0A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394450" y="3519488"/>
              <a:ext cx="828675" cy="6175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53" name="Line 35">
              <a:extLst>
                <a:ext uri="{FF2B5EF4-FFF2-40B4-BE49-F238E27FC236}">
                  <a16:creationId xmlns:a16="http://schemas.microsoft.com/office/drawing/2014/main" id="{C90FEA40-5DBF-774A-95BB-4E7B37FC80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13125" y="3565525"/>
              <a:ext cx="946150" cy="6302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54" name="Line 36">
              <a:extLst>
                <a:ext uri="{FF2B5EF4-FFF2-40B4-BE49-F238E27FC236}">
                  <a16:creationId xmlns:a16="http://schemas.microsoft.com/office/drawing/2014/main" id="{18BEC084-0ED9-E147-8ED4-7DA68F3C8B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92338" y="3559175"/>
              <a:ext cx="763587" cy="649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55" name="Line 37">
              <a:extLst>
                <a:ext uri="{FF2B5EF4-FFF2-40B4-BE49-F238E27FC236}">
                  <a16:creationId xmlns:a16="http://schemas.microsoft.com/office/drawing/2014/main" id="{9B12AAB4-F808-4440-80DC-B4B5EEA563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46200" y="4729163"/>
              <a:ext cx="642938" cy="6699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56" name="Line 38">
              <a:extLst>
                <a:ext uri="{FF2B5EF4-FFF2-40B4-BE49-F238E27FC236}">
                  <a16:creationId xmlns:a16="http://schemas.microsoft.com/office/drawing/2014/main" id="{80BC3E0B-E653-AD4D-8C44-17E894572D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67350" y="2403475"/>
              <a:ext cx="1951038" cy="6016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57" name="Line 39">
              <a:extLst>
                <a:ext uri="{FF2B5EF4-FFF2-40B4-BE49-F238E27FC236}">
                  <a16:creationId xmlns:a16="http://schemas.microsoft.com/office/drawing/2014/main" id="{90D818BF-6CA1-DB40-A673-D32532B6AE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5663" y="5695950"/>
              <a:ext cx="201612" cy="15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58" name="Line 40">
              <a:extLst>
                <a:ext uri="{FF2B5EF4-FFF2-40B4-BE49-F238E27FC236}">
                  <a16:creationId xmlns:a16="http://schemas.microsoft.com/office/drawing/2014/main" id="{D77EC626-D57A-AC4C-9B83-0E8DB2FBE4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95625" y="3649663"/>
              <a:ext cx="500063" cy="20589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59" name="Line 41">
              <a:extLst>
                <a:ext uri="{FF2B5EF4-FFF2-40B4-BE49-F238E27FC236}">
                  <a16:creationId xmlns:a16="http://schemas.microsoft.com/office/drawing/2014/main" id="{F92FA9A6-1C51-D04D-86EF-F948FD3AE8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56013" y="4518025"/>
              <a:ext cx="404812" cy="15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60" name="Line 42">
              <a:extLst>
                <a:ext uri="{FF2B5EF4-FFF2-40B4-BE49-F238E27FC236}">
                  <a16:creationId xmlns:a16="http://schemas.microsoft.com/office/drawing/2014/main" id="{FBC1E866-72E8-094D-A52E-44B55FFED4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75013" y="3625850"/>
              <a:ext cx="381000" cy="904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61" name="Line 43">
              <a:extLst>
                <a:ext uri="{FF2B5EF4-FFF2-40B4-BE49-F238E27FC236}">
                  <a16:creationId xmlns:a16="http://schemas.microsoft.com/office/drawing/2014/main" id="{2DA5BB21-15C7-5F41-94C2-772E028564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1950" y="5684838"/>
              <a:ext cx="392113" cy="15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62" name="Line 44">
              <a:extLst>
                <a:ext uri="{FF2B5EF4-FFF2-40B4-BE49-F238E27FC236}">
                  <a16:creationId xmlns:a16="http://schemas.microsoft.com/office/drawing/2014/main" id="{40330A3C-A1D2-4045-81A1-CBE6A50776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33625" y="5673725"/>
              <a:ext cx="441325" cy="15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63" name="Line 45">
              <a:extLst>
                <a:ext uri="{FF2B5EF4-FFF2-40B4-BE49-F238E27FC236}">
                  <a16:creationId xmlns:a16="http://schemas.microsoft.com/office/drawing/2014/main" id="{2B27F360-21AC-E945-AE98-228B15D1AA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2513" y="4864100"/>
              <a:ext cx="1587" cy="809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64" name="Line 46">
              <a:extLst>
                <a:ext uri="{FF2B5EF4-FFF2-40B4-BE49-F238E27FC236}">
                  <a16:creationId xmlns:a16="http://schemas.microsoft.com/office/drawing/2014/main" id="{8D526FA2-AE85-9B41-BB22-C56C9AF1BB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5175" y="4851400"/>
              <a:ext cx="1588" cy="8334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65" name="Line 47">
              <a:extLst>
                <a:ext uri="{FF2B5EF4-FFF2-40B4-BE49-F238E27FC236}">
                  <a16:creationId xmlns:a16="http://schemas.microsoft.com/office/drawing/2014/main" id="{FACA75BC-0E77-EC4C-8F7F-F9E46AC6B3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449888" y="4481513"/>
              <a:ext cx="681037" cy="15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66" name="Line 48">
              <a:extLst>
                <a:ext uri="{FF2B5EF4-FFF2-40B4-BE49-F238E27FC236}">
                  <a16:creationId xmlns:a16="http://schemas.microsoft.com/office/drawing/2014/main" id="{37C330F2-E633-4144-BE06-B77CA19859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429250" y="2589213"/>
              <a:ext cx="9525" cy="1892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67" name="Line 49">
              <a:extLst>
                <a:ext uri="{FF2B5EF4-FFF2-40B4-BE49-F238E27FC236}">
                  <a16:creationId xmlns:a16="http://schemas.microsoft.com/office/drawing/2014/main" id="{0D64769E-FF01-0341-B3C2-CBF54F3583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580313" y="4492625"/>
              <a:ext cx="563562" cy="15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68" name="Line 50">
              <a:extLst>
                <a:ext uri="{FF2B5EF4-FFF2-40B4-BE49-F238E27FC236}">
                  <a16:creationId xmlns:a16="http://schemas.microsoft.com/office/drawing/2014/main" id="{1C6254FC-F362-C148-8227-F8B522602B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69200" y="3602038"/>
              <a:ext cx="3175" cy="8905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69" name="Line 51">
              <a:extLst>
                <a:ext uri="{FF2B5EF4-FFF2-40B4-BE49-F238E27FC236}">
                  <a16:creationId xmlns:a16="http://schemas.microsoft.com/office/drawing/2014/main" id="{69F2E578-D903-1A44-8494-3709ABB5E6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47713" y="5707063"/>
              <a:ext cx="288925" cy="15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70" name="Line 52">
              <a:extLst>
                <a:ext uri="{FF2B5EF4-FFF2-40B4-BE49-F238E27FC236}">
                  <a16:creationId xmlns:a16="http://schemas.microsoft.com/office/drawing/2014/main" id="{EB91AA4A-C14D-A440-BEB5-27C68402F2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6600" y="4897438"/>
              <a:ext cx="1588" cy="809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71" name="Line 53">
              <a:extLst>
                <a:ext uri="{FF2B5EF4-FFF2-40B4-BE49-F238E27FC236}">
                  <a16:creationId xmlns:a16="http://schemas.microsoft.com/office/drawing/2014/main" id="{F1DAEBA4-32C5-ED4E-90FD-2F31B24B4C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56138" y="4479925"/>
              <a:ext cx="496887" cy="14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72" name="Line 54">
              <a:extLst>
                <a:ext uri="{FF2B5EF4-FFF2-40B4-BE49-F238E27FC236}">
                  <a16:creationId xmlns:a16="http://schemas.microsoft.com/office/drawing/2014/main" id="{DEC3C8F7-7388-8440-8ADF-2CB9BA515A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64138" y="2613025"/>
              <a:ext cx="3175" cy="1866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73" name="Line 55">
              <a:extLst>
                <a:ext uri="{FF2B5EF4-FFF2-40B4-BE49-F238E27FC236}">
                  <a16:creationId xmlns:a16="http://schemas.microsoft.com/office/drawing/2014/main" id="{34558856-AD2C-B84D-8B26-CA443D425F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15125" y="4470400"/>
              <a:ext cx="592138" cy="95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74" name="Line 56">
              <a:extLst>
                <a:ext uri="{FF2B5EF4-FFF2-40B4-BE49-F238E27FC236}">
                  <a16:creationId xmlns:a16="http://schemas.microsoft.com/office/drawing/2014/main" id="{4093CC49-6955-8543-9746-D5E0AE90DA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18375" y="3613150"/>
              <a:ext cx="3175" cy="8667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75" name="Line 57">
              <a:extLst>
                <a:ext uri="{FF2B5EF4-FFF2-40B4-BE49-F238E27FC236}">
                  <a16:creationId xmlns:a16="http://schemas.microsoft.com/office/drawing/2014/main" id="{8A1CA28A-6512-B343-BA20-F9DF356596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37600" y="4479925"/>
              <a:ext cx="392113" cy="15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76" name="Line 58">
              <a:extLst>
                <a:ext uri="{FF2B5EF4-FFF2-40B4-BE49-F238E27FC236}">
                  <a16:creationId xmlns:a16="http://schemas.microsoft.com/office/drawing/2014/main" id="{A2A97C30-5A47-A849-98FC-111F85FDC8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140825" y="3160713"/>
              <a:ext cx="3175" cy="13192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77" name="Line 59">
              <a:extLst>
                <a:ext uri="{FF2B5EF4-FFF2-40B4-BE49-F238E27FC236}">
                  <a16:creationId xmlns:a16="http://schemas.microsoft.com/office/drawing/2014/main" id="{5879346B-251C-FC4B-B14A-00E1CD4423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8825" y="2124075"/>
              <a:ext cx="1677988" cy="15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78" name="Rectangle 60">
              <a:extLst>
                <a:ext uri="{FF2B5EF4-FFF2-40B4-BE49-F238E27FC236}">
                  <a16:creationId xmlns:a16="http://schemas.microsoft.com/office/drawing/2014/main" id="{2E0F80BB-A7F2-7949-BB84-9827E12D8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3813" y="1858963"/>
              <a:ext cx="67468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root</a:t>
              </a:r>
            </a:p>
          </p:txBody>
        </p:sp>
        <p:sp>
          <p:nvSpPr>
            <p:cNvPr id="65581" name="Text Box 63">
              <a:extLst>
                <a:ext uri="{FF2B5EF4-FFF2-40B4-BE49-F238E27FC236}">
                  <a16:creationId xmlns:a16="http://schemas.microsoft.com/office/drawing/2014/main" id="{21C2FAF3-35FD-BB45-92EE-860E8EA1D4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7525" y="4975225"/>
              <a:ext cx="3149600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 err="1">
                  <a:solidFill>
                    <a:srgbClr val="003399"/>
                  </a:solidFill>
                </a:rPr>
                <a:t>inorder</a:t>
              </a:r>
              <a:r>
                <a:rPr lang="en-US" altLang="zh-TW" sz="2400" dirty="0">
                  <a:solidFill>
                    <a:srgbClr val="003399"/>
                  </a:solidFill>
                </a:rPr>
                <a:t> traversal: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>
                  <a:solidFill>
                    <a:srgbClr val="006600"/>
                  </a:solidFill>
                </a:rPr>
                <a:t>H, D, I, B, E, A, F, C, G</a:t>
              </a:r>
              <a:endParaRPr lang="en-US" altLang="zh-TW" sz="2400" dirty="0">
                <a:solidFill>
                  <a:srgbClr val="003399"/>
                </a:solidFill>
              </a:endParaRPr>
            </a:p>
          </p:txBody>
        </p:sp>
      </p:grpSp>
      <p:sp>
        <p:nvSpPr>
          <p:cNvPr id="66" name="Text Box 43">
            <a:extLst>
              <a:ext uri="{FF2B5EF4-FFF2-40B4-BE49-F238E27FC236}">
                <a16:creationId xmlns:a16="http://schemas.microsoft.com/office/drawing/2014/main" id="{C04E1BD4-E6B9-B34C-BD75-CA6E7C7028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1094" y="5965765"/>
            <a:ext cx="3982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 dirty="0"/>
              <a:t>*Figure 5.21:</a:t>
            </a:r>
            <a:r>
              <a:rPr lang="en-US" altLang="zh-TW" sz="2000" u="sng" dirty="0"/>
              <a:t> Threaded tree (p.217)</a:t>
            </a:r>
            <a:endParaRPr lang="en-US" altLang="zh-TW" sz="2000" b="1" u="sng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頁尾版面配置區 3">
            <a:extLst>
              <a:ext uri="{FF2B5EF4-FFF2-40B4-BE49-F238E27FC236}">
                <a16:creationId xmlns:a16="http://schemas.microsoft.com/office/drawing/2014/main" id="{F2ACC9BF-30B3-AD48-A778-29D85CD48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dirty="0"/>
              <a:t>CHAPTER 5</a:t>
            </a:r>
          </a:p>
        </p:txBody>
      </p:sp>
      <p:sp>
        <p:nvSpPr>
          <p:cNvPr id="63490" name="投影片編號版面配置區 4">
            <a:extLst>
              <a:ext uri="{FF2B5EF4-FFF2-40B4-BE49-F238E27FC236}">
                <a16:creationId xmlns:a16="http://schemas.microsoft.com/office/drawing/2014/main" id="{85EA6586-548B-6140-9C7B-7081BEE5B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50EA4519-998C-8E40-B0F0-59E2D07FC178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65</a:t>
            </a:fld>
            <a:endParaRPr lang="en-US" altLang="zh-TW" sz="1400"/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FCB19060-E7F0-214D-9849-4E93E11D92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Normal Pointers and Threads</a:t>
            </a:r>
          </a:p>
        </p:txBody>
      </p:sp>
      <p:sp>
        <p:nvSpPr>
          <p:cNvPr id="63492" name="Rectangle 4">
            <a:extLst>
              <a:ext uri="{FF2B5EF4-FFF2-40B4-BE49-F238E27FC236}">
                <a16:creationId xmlns:a16="http://schemas.microsoft.com/office/drawing/2014/main" id="{982096D2-CB0E-D04F-9CFE-B053593C2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629" y="1143000"/>
            <a:ext cx="8706852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dirty="0"/>
              <a:t>To distinguish between </a:t>
            </a:r>
            <a:r>
              <a:rPr lang="en-US" altLang="zh-TW" b="1" dirty="0"/>
              <a:t>threads</a:t>
            </a:r>
            <a:r>
              <a:rPr lang="en-US" altLang="zh-TW" dirty="0"/>
              <a:t> and normal </a:t>
            </a:r>
            <a:r>
              <a:rPr lang="en-US" altLang="zh-TW" b="1" dirty="0"/>
              <a:t>pointers</a:t>
            </a:r>
            <a:r>
              <a:rPr lang="en-US" altLang="zh-TW" dirty="0"/>
              <a:t>, two Boolean fields, </a:t>
            </a:r>
            <a:r>
              <a:rPr lang="en-US" altLang="zh-TW" i="1" dirty="0" err="1"/>
              <a:t>LeftThread</a:t>
            </a:r>
            <a:r>
              <a:rPr lang="en-US" altLang="zh-TW" dirty="0"/>
              <a:t> and </a:t>
            </a:r>
            <a:r>
              <a:rPr lang="en-US" altLang="zh-TW" i="1" dirty="0" err="1"/>
              <a:t>RightThread</a:t>
            </a:r>
            <a:r>
              <a:rPr lang="en-US" altLang="zh-TW" i="1" dirty="0"/>
              <a:t>,</a:t>
            </a:r>
            <a:r>
              <a:rPr lang="en-US" altLang="zh-TW" dirty="0"/>
              <a:t> are added to the node structure</a:t>
            </a:r>
          </a:p>
          <a:p>
            <a:pPr eaLnBrk="1" hangingPunct="1"/>
            <a:endParaRPr lang="en-US" altLang="zh-TW" dirty="0"/>
          </a:p>
          <a:p>
            <a:pPr eaLnBrk="1" hangingPunct="1"/>
            <a:r>
              <a:rPr lang="en-US" altLang="zh-TW" dirty="0"/>
              <a:t>if </a:t>
            </a:r>
            <a:r>
              <a:rPr lang="en-US" altLang="zh-TW" i="1" dirty="0" err="1"/>
              <a:t>ptr</a:t>
            </a:r>
            <a:r>
              <a:rPr lang="en-US" altLang="zh-TW" i="1" dirty="0"/>
              <a:t>-</a:t>
            </a:r>
            <a:r>
              <a:rPr lang="en-US" altLang="zh-TW" dirty="0"/>
              <a:t>&gt; </a:t>
            </a:r>
            <a:r>
              <a:rPr lang="en-US" altLang="zh-TW" i="1" dirty="0" err="1"/>
              <a:t>leftThread</a:t>
            </a:r>
            <a:r>
              <a:rPr lang="en-US" altLang="zh-TW" dirty="0"/>
              <a:t> = </a:t>
            </a:r>
            <a:r>
              <a:rPr lang="en-US" altLang="zh-TW" i="1" dirty="0"/>
              <a:t>TRUE</a:t>
            </a:r>
          </a:p>
          <a:p>
            <a:pPr lvl="1" eaLnBrk="1" hangingPunct="1"/>
            <a:r>
              <a:rPr lang="en-US" altLang="zh-TW" i="1" dirty="0" err="1"/>
              <a:t>ptr</a:t>
            </a:r>
            <a:r>
              <a:rPr lang="en-US" altLang="zh-TW" dirty="0"/>
              <a:t>-&gt; </a:t>
            </a:r>
            <a:r>
              <a:rPr lang="en-US" altLang="zh-TW" i="1" dirty="0" err="1"/>
              <a:t>LeftChild</a:t>
            </a:r>
            <a:r>
              <a:rPr lang="en-US" altLang="zh-TW" dirty="0"/>
              <a:t> is a </a:t>
            </a:r>
            <a:r>
              <a:rPr lang="en-US" altLang="zh-TW" b="1" dirty="0"/>
              <a:t>thread</a:t>
            </a:r>
          </a:p>
          <a:p>
            <a:pPr eaLnBrk="1" hangingPunct="1"/>
            <a:r>
              <a:rPr lang="en-US" altLang="zh-TW" dirty="0"/>
              <a:t>if </a:t>
            </a:r>
            <a:r>
              <a:rPr lang="en-US" altLang="zh-TW" i="1" dirty="0" err="1"/>
              <a:t>ptr</a:t>
            </a:r>
            <a:r>
              <a:rPr lang="en-US" altLang="zh-TW" dirty="0"/>
              <a:t>-&gt; </a:t>
            </a:r>
            <a:r>
              <a:rPr lang="en-US" altLang="zh-TW" i="1" dirty="0" err="1"/>
              <a:t>leftThread</a:t>
            </a:r>
            <a:r>
              <a:rPr lang="en-US" altLang="zh-TW" dirty="0"/>
              <a:t> = </a:t>
            </a:r>
            <a:r>
              <a:rPr lang="en-US" altLang="zh-TW" i="1" dirty="0"/>
              <a:t>FALSE</a:t>
            </a:r>
          </a:p>
          <a:p>
            <a:pPr lvl="1" eaLnBrk="1" hangingPunct="1"/>
            <a:r>
              <a:rPr lang="en-US" altLang="zh-TW" i="1" dirty="0" err="1"/>
              <a:t>ptr</a:t>
            </a:r>
            <a:r>
              <a:rPr lang="en-US" altLang="zh-TW" i="1" dirty="0"/>
              <a:t>-</a:t>
            </a:r>
            <a:r>
              <a:rPr lang="en-US" altLang="zh-TW" dirty="0"/>
              <a:t>&gt;</a:t>
            </a:r>
            <a:r>
              <a:rPr lang="en-US" altLang="zh-TW" i="1" dirty="0" err="1"/>
              <a:t>LeftChild</a:t>
            </a:r>
            <a:r>
              <a:rPr lang="en-US" altLang="zh-TW" dirty="0"/>
              <a:t> is a </a:t>
            </a:r>
            <a:r>
              <a:rPr lang="en-US" altLang="zh-TW" b="1" dirty="0"/>
              <a:t>pointer</a:t>
            </a:r>
            <a:r>
              <a:rPr lang="en-US" altLang="zh-TW" dirty="0"/>
              <a:t> to the left child</a:t>
            </a:r>
          </a:p>
        </p:txBody>
      </p:sp>
    </p:spTree>
    <p:extLst>
      <p:ext uri="{BB962C8B-B14F-4D97-AF65-F5344CB8AC3E}">
        <p14:creationId xmlns:p14="http://schemas.microsoft.com/office/powerpoint/2010/main" val="6740830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72" name="Rectangle 25">
            <a:extLst>
              <a:ext uri="{FF2B5EF4-FFF2-40B4-BE49-F238E27FC236}">
                <a16:creationId xmlns:a16="http://schemas.microsoft.com/office/drawing/2014/main" id="{A6BC8ECB-2778-4448-B673-73F3492EF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900" y="-216572"/>
            <a:ext cx="69913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000" dirty="0">
                <a:solidFill>
                  <a:schemeClr val="tx2"/>
                </a:solidFill>
              </a:rPr>
              <a:t>Data Structures for Threaded BT</a:t>
            </a:r>
            <a:endParaRPr lang="en-US" altLang="zh-TW" sz="4400" dirty="0">
              <a:solidFill>
                <a:schemeClr val="tx2"/>
              </a:solidFill>
            </a:endParaRPr>
          </a:p>
        </p:txBody>
      </p:sp>
      <p:sp>
        <p:nvSpPr>
          <p:cNvPr id="66573" name="Rectangle 26">
            <a:extLst>
              <a:ext uri="{FF2B5EF4-FFF2-40B4-BE49-F238E27FC236}">
                <a16:creationId xmlns:a16="http://schemas.microsoft.com/office/drawing/2014/main" id="{45D5242E-A0F3-E44B-96B4-30D671951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586" y="3081842"/>
            <a:ext cx="7437439" cy="2919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Monotype Sorts" pitchFamily="2" charset="2"/>
              <a:buNone/>
            </a:pPr>
            <a:r>
              <a:rPr lang="en-US" altLang="zh-TW" sz="2000" dirty="0">
                <a:latin typeface="Courier New" panose="02070309020205020404" pitchFamily="49" charset="0"/>
              </a:rPr>
              <a:t>typedef struct </a:t>
            </a:r>
            <a:r>
              <a:rPr lang="en-US" altLang="zh-TW" sz="2000" dirty="0" err="1">
                <a:latin typeface="Courier New" panose="02070309020205020404" pitchFamily="49" charset="0"/>
              </a:rPr>
              <a:t>threadedTree</a:t>
            </a:r>
            <a:r>
              <a:rPr lang="en-US" altLang="zh-TW" sz="2000" dirty="0">
                <a:latin typeface="Courier New" panose="02070309020205020404" pitchFamily="49" charset="0"/>
              </a:rPr>
              <a:t> *</a:t>
            </a:r>
            <a:r>
              <a:rPr lang="en-US" altLang="zh-TW" sz="2000" dirty="0" err="1">
                <a:latin typeface="Courier New" panose="02070309020205020404" pitchFamily="49" charset="0"/>
              </a:rPr>
              <a:t>threadedPointer</a:t>
            </a:r>
            <a:r>
              <a:rPr lang="en-US" altLang="zh-TW" sz="2000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000" dirty="0">
                <a:latin typeface="Courier New" panose="02070309020205020404" pitchFamily="49" charset="0"/>
              </a:rPr>
              <a:t>typedef struct </a:t>
            </a:r>
            <a:r>
              <a:rPr lang="en-US" altLang="zh-TW" sz="2000" dirty="0" err="1">
                <a:latin typeface="Courier New" panose="02070309020205020404" pitchFamily="49" charset="0"/>
              </a:rPr>
              <a:t>threadedTree</a:t>
            </a:r>
            <a:r>
              <a:rPr lang="en-US" altLang="zh-TW" sz="2000" dirty="0">
                <a:latin typeface="Courier New" panose="02070309020205020404" pitchFamily="49" charset="0"/>
              </a:rPr>
              <a:t> {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000" dirty="0">
                <a:latin typeface="Courier New" panose="02070309020205020404" pitchFamily="49" charset="0"/>
              </a:rPr>
              <a:t>    </a:t>
            </a:r>
            <a:r>
              <a:rPr lang="en-US" altLang="zh-TW" sz="2000" dirty="0">
                <a:solidFill>
                  <a:srgbClr val="C00000"/>
                </a:solidFill>
                <a:latin typeface="Courier New" panose="02070309020205020404" pitchFamily="49" charset="0"/>
              </a:rPr>
              <a:t>bool </a:t>
            </a:r>
            <a:r>
              <a:rPr lang="en-US" altLang="zh-TW" sz="2000" dirty="0" err="1">
                <a:solidFill>
                  <a:srgbClr val="C00000"/>
                </a:solidFill>
                <a:latin typeface="Courier New" panose="02070309020205020404" pitchFamily="49" charset="0"/>
              </a:rPr>
              <a:t>leftThread</a:t>
            </a:r>
            <a:r>
              <a:rPr lang="en-US" altLang="zh-TW" sz="2000" dirty="0">
                <a:solidFill>
                  <a:srgbClr val="C00000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000" dirty="0">
                <a:latin typeface="Courier New" panose="02070309020205020404" pitchFamily="49" charset="0"/>
              </a:rPr>
              <a:t>    </a:t>
            </a:r>
            <a:r>
              <a:rPr lang="en-US" altLang="zh-TW" sz="2000" dirty="0" err="1">
                <a:latin typeface="Courier New" panose="02070309020205020404" pitchFamily="49" charset="0"/>
              </a:rPr>
              <a:t>threadedPointer</a:t>
            </a:r>
            <a:r>
              <a:rPr lang="en-US" altLang="zh-TW" sz="2000" dirty="0">
                <a:latin typeface="Courier New" panose="02070309020205020404" pitchFamily="49" charset="0"/>
              </a:rPr>
              <a:t> </a:t>
            </a:r>
            <a:r>
              <a:rPr lang="en-US" altLang="zh-TW" sz="2000" dirty="0" err="1">
                <a:latin typeface="Courier New" panose="02070309020205020404" pitchFamily="49" charset="0"/>
              </a:rPr>
              <a:t>leftChild</a:t>
            </a:r>
            <a:r>
              <a:rPr lang="en-US" altLang="zh-TW" sz="2000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000" dirty="0">
                <a:latin typeface="Courier New" panose="02070309020205020404" pitchFamily="49" charset="0"/>
              </a:rPr>
              <a:t>    char data;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000" dirty="0">
                <a:latin typeface="Courier New" panose="02070309020205020404" pitchFamily="49" charset="0"/>
              </a:rPr>
              <a:t>    </a:t>
            </a:r>
            <a:r>
              <a:rPr lang="en-US" altLang="zh-TW" sz="2000" dirty="0" err="1">
                <a:latin typeface="Courier New" panose="02070309020205020404" pitchFamily="49" charset="0"/>
              </a:rPr>
              <a:t>threadedPointer</a:t>
            </a:r>
            <a:r>
              <a:rPr lang="en-US" altLang="zh-TW" sz="2000" dirty="0">
                <a:latin typeface="Courier New" panose="02070309020205020404" pitchFamily="49" charset="0"/>
              </a:rPr>
              <a:t> </a:t>
            </a:r>
            <a:r>
              <a:rPr lang="en-US" altLang="zh-TW" sz="2000" dirty="0" err="1">
                <a:latin typeface="Courier New" panose="02070309020205020404" pitchFamily="49" charset="0"/>
              </a:rPr>
              <a:t>rightChild</a:t>
            </a:r>
            <a:r>
              <a:rPr lang="en-US" altLang="zh-TW" sz="2000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000" dirty="0">
                <a:latin typeface="Courier New" panose="02070309020205020404" pitchFamily="49" charset="0"/>
              </a:rPr>
              <a:t>    </a:t>
            </a:r>
            <a:r>
              <a:rPr lang="en-US" altLang="zh-TW" sz="2000" dirty="0">
                <a:solidFill>
                  <a:srgbClr val="C00000"/>
                </a:solidFill>
                <a:latin typeface="Courier New" panose="02070309020205020404" pitchFamily="49" charset="0"/>
              </a:rPr>
              <a:t>bool </a:t>
            </a:r>
            <a:r>
              <a:rPr lang="en-US" altLang="zh-TW" sz="2000" dirty="0" err="1">
                <a:solidFill>
                  <a:srgbClr val="C00000"/>
                </a:solidFill>
                <a:latin typeface="Courier New" panose="02070309020205020404" pitchFamily="49" charset="0"/>
              </a:rPr>
              <a:t>rightThread</a:t>
            </a:r>
            <a:r>
              <a:rPr lang="en-US" altLang="zh-TW" sz="2000" dirty="0">
                <a:solidFill>
                  <a:srgbClr val="C00000"/>
                </a:solidFill>
                <a:latin typeface="Courier New" panose="02070309020205020404" pitchFamily="49" charset="0"/>
              </a:rPr>
              <a:t>;  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000" dirty="0">
                <a:latin typeface="Courier New" panose="02070309020205020404" pitchFamily="49" charset="0"/>
              </a:rPr>
              <a:t>};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9496484-C91E-9647-B2B8-0A8E90F94651}"/>
              </a:ext>
            </a:extLst>
          </p:cNvPr>
          <p:cNvGrpSpPr/>
          <p:nvPr/>
        </p:nvGrpSpPr>
        <p:grpSpPr>
          <a:xfrm>
            <a:off x="688181" y="938635"/>
            <a:ext cx="7824788" cy="1694615"/>
            <a:chOff x="669925" y="746125"/>
            <a:chExt cx="7824788" cy="1694615"/>
          </a:xfrm>
        </p:grpSpPr>
        <p:sp>
          <p:nvSpPr>
            <p:cNvPr id="66561" name="Rectangle 2">
              <a:extLst>
                <a:ext uri="{FF2B5EF4-FFF2-40B4-BE49-F238E27FC236}">
                  <a16:creationId xmlns:a16="http://schemas.microsoft.com/office/drawing/2014/main" id="{66C3B481-077E-CE47-A600-1B6318AEC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950" y="1238250"/>
              <a:ext cx="7696200" cy="609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66562" name="Line 3">
              <a:extLst>
                <a:ext uri="{FF2B5EF4-FFF2-40B4-BE49-F238E27FC236}">
                  <a16:creationId xmlns:a16="http://schemas.microsoft.com/office/drawing/2014/main" id="{38E02E00-CE17-364B-B417-161623AC95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43350" y="1238250"/>
              <a:ext cx="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6563" name="Line 4">
              <a:extLst>
                <a:ext uri="{FF2B5EF4-FFF2-40B4-BE49-F238E27FC236}">
                  <a16:creationId xmlns:a16="http://schemas.microsoft.com/office/drawing/2014/main" id="{4B178100-37BA-C44A-A107-13E0F865E4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0150" y="1238250"/>
              <a:ext cx="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6564" name="Line 5">
              <a:extLst>
                <a:ext uri="{FF2B5EF4-FFF2-40B4-BE49-F238E27FC236}">
                  <a16:creationId xmlns:a16="http://schemas.microsoft.com/office/drawing/2014/main" id="{19827B69-0826-CF4D-9238-C8B56CF9EC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66950" y="1238250"/>
              <a:ext cx="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6565" name="Line 6">
              <a:extLst>
                <a:ext uri="{FF2B5EF4-FFF2-40B4-BE49-F238E27FC236}">
                  <a16:creationId xmlns:a16="http://schemas.microsoft.com/office/drawing/2014/main" id="{C0AF540A-E8B2-EE45-9F30-9F5B96286E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86550" y="1238250"/>
              <a:ext cx="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6566" name="Text Box 7">
              <a:extLst>
                <a:ext uri="{FF2B5EF4-FFF2-40B4-BE49-F238E27FC236}">
                  <a16:creationId xmlns:a16="http://schemas.microsoft.com/office/drawing/2014/main" id="{03E2F80B-3753-904D-815B-DE92C4BCF3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5675" y="1404938"/>
              <a:ext cx="95567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 b="1" dirty="0"/>
                <a:t> TRUE</a:t>
              </a:r>
            </a:p>
          </p:txBody>
        </p:sp>
        <p:sp>
          <p:nvSpPr>
            <p:cNvPr id="66568" name="Text Box 10">
              <a:extLst>
                <a:ext uri="{FF2B5EF4-FFF2-40B4-BE49-F238E27FC236}">
                  <a16:creationId xmlns:a16="http://schemas.microsoft.com/office/drawing/2014/main" id="{BF657C6F-3C9E-B648-A095-3F265B3784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2750" y="1390650"/>
              <a:ext cx="3556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ym typeface="Wingdings" pitchFamily="2" charset="2"/>
                </a:rPr>
                <a:t></a:t>
              </a:r>
              <a:endParaRPr lang="en-US" altLang="zh-TW" sz="1800"/>
            </a:p>
          </p:txBody>
        </p:sp>
        <p:sp>
          <p:nvSpPr>
            <p:cNvPr id="66569" name="Text Box 11">
              <a:extLst>
                <a:ext uri="{FF2B5EF4-FFF2-40B4-BE49-F238E27FC236}">
                  <a16:creationId xmlns:a16="http://schemas.microsoft.com/office/drawing/2014/main" id="{4A6427B9-2C7B-104F-AACD-BC02C2CB48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19750" y="1390650"/>
              <a:ext cx="355600" cy="6715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ym typeface="Wingdings" pitchFamily="2" charset="2"/>
                </a:rPr>
                <a:t></a:t>
              </a:r>
              <a:endParaRPr lang="en-US" altLang="zh-TW" sz="1800"/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TW" sz="2000" b="1" u="sng"/>
            </a:p>
          </p:txBody>
        </p:sp>
        <p:sp>
          <p:nvSpPr>
            <p:cNvPr id="66580" name="Text Box 8">
              <a:extLst>
                <a:ext uri="{FF2B5EF4-FFF2-40B4-BE49-F238E27FC236}">
                  <a16:creationId xmlns:a16="http://schemas.microsoft.com/office/drawing/2014/main" id="{3CD2E790-C4EB-094A-A0F4-343A9E4DC3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75481" y="1404942"/>
              <a:ext cx="113188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 b="1"/>
                <a:t>  FALSE</a:t>
              </a:r>
            </a:p>
          </p:txBody>
        </p:sp>
        <p:sp>
          <p:nvSpPr>
            <p:cNvPr id="66574" name="Text Box 27">
              <a:extLst>
                <a:ext uri="{FF2B5EF4-FFF2-40B4-BE49-F238E27FC236}">
                  <a16:creationId xmlns:a16="http://schemas.microsoft.com/office/drawing/2014/main" id="{EFFAF2E7-1FB4-8645-BA0B-A69E5A8BAD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9925" y="746125"/>
              <a:ext cx="78247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 err="1"/>
                <a:t>leftThread</a:t>
              </a:r>
              <a:r>
                <a:rPr lang="en-US" altLang="zh-TW" sz="2400" dirty="0"/>
                <a:t>      </a:t>
              </a:r>
              <a:r>
                <a:rPr lang="en-US" altLang="zh-TW" sz="2400" dirty="0" err="1"/>
                <a:t>leftChild</a:t>
              </a:r>
              <a:r>
                <a:rPr lang="en-US" altLang="zh-TW" sz="2400" dirty="0"/>
                <a:t>       data        </a:t>
              </a:r>
              <a:r>
                <a:rPr lang="en-US" altLang="zh-TW" sz="2400" dirty="0" err="1"/>
                <a:t>rightChild</a:t>
              </a:r>
              <a:r>
                <a:rPr lang="en-US" altLang="zh-TW" sz="2400" dirty="0"/>
                <a:t>     </a:t>
              </a:r>
              <a:r>
                <a:rPr lang="en-US" altLang="zh-TW" sz="2400" dirty="0" err="1"/>
                <a:t>rightThread</a:t>
              </a:r>
              <a:endParaRPr lang="en-US" altLang="zh-TW" sz="2000" dirty="0"/>
            </a:p>
          </p:txBody>
        </p:sp>
        <p:sp>
          <p:nvSpPr>
            <p:cNvPr id="66575" name="Text Box 28">
              <a:extLst>
                <a:ext uri="{FF2B5EF4-FFF2-40B4-BE49-F238E27FC236}">
                  <a16:creationId xmlns:a16="http://schemas.microsoft.com/office/drawing/2014/main" id="{15934C0A-11FD-6145-AF1C-0EBCBF7020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61557" y="1983540"/>
              <a:ext cx="188436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>
                  <a:solidFill>
                    <a:srgbClr val="CC3300"/>
                  </a:solidFill>
                </a:rPr>
                <a:t>FALSE: child</a:t>
              </a:r>
            </a:p>
          </p:txBody>
        </p:sp>
        <p:sp>
          <p:nvSpPr>
            <p:cNvPr id="66576" name="Text Box 29">
              <a:extLst>
                <a:ext uri="{FF2B5EF4-FFF2-40B4-BE49-F238E27FC236}">
                  <a16:creationId xmlns:a16="http://schemas.microsoft.com/office/drawing/2014/main" id="{E7C6D3FA-E640-2447-A737-2013F0B330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5712" y="1983540"/>
              <a:ext cx="19002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>
                  <a:solidFill>
                    <a:srgbClr val="CC3300"/>
                  </a:solidFill>
                </a:rPr>
                <a:t>TRUE: thread</a:t>
              </a:r>
            </a:p>
          </p:txBody>
        </p:sp>
      </p:grpSp>
      <p:sp>
        <p:nvSpPr>
          <p:cNvPr id="28" name="頁尾版面配置區 3">
            <a:extLst>
              <a:ext uri="{FF2B5EF4-FFF2-40B4-BE49-F238E27FC236}">
                <a16:creationId xmlns:a16="http://schemas.microsoft.com/office/drawing/2014/main" id="{5C622C18-F2E0-744A-959E-0F12C1B98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5150" y="6383338"/>
            <a:ext cx="2895600" cy="457200"/>
          </a:xfr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dirty="0"/>
              <a:t>CHAPTER 5</a:t>
            </a:r>
          </a:p>
        </p:txBody>
      </p:sp>
      <p:sp>
        <p:nvSpPr>
          <p:cNvPr id="29" name="投影片編號版面配置區 4">
            <a:extLst>
              <a:ext uri="{FF2B5EF4-FFF2-40B4-BE49-F238E27FC236}">
                <a16:creationId xmlns:a16="http://schemas.microsoft.com/office/drawing/2014/main" id="{BA307CFD-0D21-5948-8D04-7597BD31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34150" y="6383338"/>
            <a:ext cx="1905000" cy="457200"/>
          </a:xfr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50EA4519-998C-8E40-B0F0-59E2D07FC178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66</a:t>
            </a:fld>
            <a:endParaRPr lang="en-US" altLang="zh-TW" sz="14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頁尾版面配置區 3">
            <a:extLst>
              <a:ext uri="{FF2B5EF4-FFF2-40B4-BE49-F238E27FC236}">
                <a16:creationId xmlns:a16="http://schemas.microsoft.com/office/drawing/2014/main" id="{806E8638-9645-5E44-B9BF-79964F25D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65538" name="投影片編號版面配置區 4">
            <a:extLst>
              <a:ext uri="{FF2B5EF4-FFF2-40B4-BE49-F238E27FC236}">
                <a16:creationId xmlns:a16="http://schemas.microsoft.com/office/drawing/2014/main" id="{F0712856-58EB-B14D-90C4-0E74D1969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A9A47A44-4230-7842-8B3C-ECFC05AC2BC9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67</a:t>
            </a:fld>
            <a:endParaRPr lang="en-US" altLang="zh-TW" sz="1400"/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0978A91C-0209-4D48-BA0B-31EF7C749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960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Problem: Null Pointers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7F6B8BEA-DA8C-9943-87C3-03195D56282B}"/>
              </a:ext>
            </a:extLst>
          </p:cNvPr>
          <p:cNvGrpSpPr/>
          <p:nvPr/>
        </p:nvGrpSpPr>
        <p:grpSpPr>
          <a:xfrm>
            <a:off x="19045" y="1858963"/>
            <a:ext cx="8896350" cy="4111625"/>
            <a:chOff x="247650" y="1858963"/>
            <a:chExt cx="8896350" cy="4111625"/>
          </a:xfrm>
        </p:grpSpPr>
        <p:grpSp>
          <p:nvGrpSpPr>
            <p:cNvPr id="65540" name="Group 4">
              <a:extLst>
                <a:ext uri="{FF2B5EF4-FFF2-40B4-BE49-F238E27FC236}">
                  <a16:creationId xmlns:a16="http://schemas.microsoft.com/office/drawing/2014/main" id="{BB27CFEE-630A-4043-B883-9B97E73D62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99038" y="1895475"/>
              <a:ext cx="571500" cy="569913"/>
              <a:chOff x="3089" y="1206"/>
              <a:chExt cx="360" cy="359"/>
            </a:xfrm>
          </p:grpSpPr>
          <p:sp>
            <p:nvSpPr>
              <p:cNvPr id="65598" name="Oval 5">
                <a:extLst>
                  <a:ext uri="{FF2B5EF4-FFF2-40B4-BE49-F238E27FC236}">
                    <a16:creationId xmlns:a16="http://schemas.microsoft.com/office/drawing/2014/main" id="{804BB80C-7C63-2D42-A121-7157A2A0B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9" y="1206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65599" name="Rectangle 6">
                <a:extLst>
                  <a:ext uri="{FF2B5EF4-FFF2-40B4-BE49-F238E27FC236}">
                    <a16:creationId xmlns:a16="http://schemas.microsoft.com/office/drawing/2014/main" id="{5D9F116E-26B7-E646-AE3E-DEB5E8D7C8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" y="1259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A</a:t>
                </a:r>
              </a:p>
            </p:txBody>
          </p:sp>
        </p:grpSp>
        <p:grpSp>
          <p:nvGrpSpPr>
            <p:cNvPr id="65541" name="Group 7">
              <a:extLst>
                <a:ext uri="{FF2B5EF4-FFF2-40B4-BE49-F238E27FC236}">
                  <a16:creationId xmlns:a16="http://schemas.microsoft.com/office/drawing/2014/main" id="{A92EBBB8-DE75-4140-AD59-4006D3CC61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98775" y="3060700"/>
              <a:ext cx="571500" cy="569913"/>
              <a:chOff x="1766" y="1940"/>
              <a:chExt cx="360" cy="359"/>
            </a:xfrm>
          </p:grpSpPr>
          <p:sp>
            <p:nvSpPr>
              <p:cNvPr id="65596" name="Oval 8">
                <a:extLst>
                  <a:ext uri="{FF2B5EF4-FFF2-40B4-BE49-F238E27FC236}">
                    <a16:creationId xmlns:a16="http://schemas.microsoft.com/office/drawing/2014/main" id="{E97187D3-55AB-454D-87FD-2B763C204A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6" y="1940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65597" name="Rectangle 9">
                <a:extLst>
                  <a:ext uri="{FF2B5EF4-FFF2-40B4-BE49-F238E27FC236}">
                    <a16:creationId xmlns:a16="http://schemas.microsoft.com/office/drawing/2014/main" id="{2B3977C8-9572-DE49-9E3D-51D68E29A4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5" y="1993"/>
                <a:ext cx="24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B</a:t>
                </a:r>
              </a:p>
            </p:txBody>
          </p:sp>
        </p:grpSp>
        <p:sp>
          <p:nvSpPr>
            <p:cNvPr id="65542" name="Line 10">
              <a:extLst>
                <a:ext uri="{FF2B5EF4-FFF2-40B4-BE49-F238E27FC236}">
                  <a16:creationId xmlns:a16="http://schemas.microsoft.com/office/drawing/2014/main" id="{5640A1C4-CEFE-F14D-8A2D-AFEA08E5AC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5950" y="2386013"/>
              <a:ext cx="1936750" cy="6540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65543" name="Group 11">
              <a:extLst>
                <a:ext uri="{FF2B5EF4-FFF2-40B4-BE49-F238E27FC236}">
                  <a16:creationId xmlns:a16="http://schemas.microsoft.com/office/drawing/2014/main" id="{790DFC7B-0D9B-3247-A218-748E84645A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58038" y="3022600"/>
              <a:ext cx="571500" cy="569913"/>
              <a:chOff x="4449" y="1916"/>
              <a:chExt cx="360" cy="359"/>
            </a:xfrm>
          </p:grpSpPr>
          <p:sp>
            <p:nvSpPr>
              <p:cNvPr id="65594" name="Oval 12">
                <a:extLst>
                  <a:ext uri="{FF2B5EF4-FFF2-40B4-BE49-F238E27FC236}">
                    <a16:creationId xmlns:a16="http://schemas.microsoft.com/office/drawing/2014/main" id="{B29206CE-1D67-9741-ABCC-160815C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9" y="1916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65595" name="Rectangle 13">
                <a:extLst>
                  <a:ext uri="{FF2B5EF4-FFF2-40B4-BE49-F238E27FC236}">
                    <a16:creationId xmlns:a16="http://schemas.microsoft.com/office/drawing/2014/main" id="{B31996AA-9D71-664F-B159-0CB0DAE27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8" y="1969"/>
                <a:ext cx="24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C</a:t>
                </a:r>
              </a:p>
            </p:txBody>
          </p:sp>
        </p:grpSp>
        <p:grpSp>
          <p:nvGrpSpPr>
            <p:cNvPr id="65544" name="Group 14">
              <a:extLst>
                <a:ext uri="{FF2B5EF4-FFF2-40B4-BE49-F238E27FC236}">
                  <a16:creationId xmlns:a16="http://schemas.microsoft.com/office/drawing/2014/main" id="{AC59F7FB-8A60-254C-80F8-E09D23AC11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43875" y="4130675"/>
              <a:ext cx="571500" cy="569913"/>
              <a:chOff x="5070" y="2614"/>
              <a:chExt cx="360" cy="359"/>
            </a:xfrm>
          </p:grpSpPr>
          <p:sp>
            <p:nvSpPr>
              <p:cNvPr id="65592" name="Oval 15">
                <a:extLst>
                  <a:ext uri="{FF2B5EF4-FFF2-40B4-BE49-F238E27FC236}">
                    <a16:creationId xmlns:a16="http://schemas.microsoft.com/office/drawing/2014/main" id="{D48C2CFD-BB1A-F348-8BC4-3A97E88C59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0" y="2614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65593" name="Rectangle 16">
                <a:extLst>
                  <a:ext uri="{FF2B5EF4-FFF2-40B4-BE49-F238E27FC236}">
                    <a16:creationId xmlns:a16="http://schemas.microsoft.com/office/drawing/2014/main" id="{1CD98C9E-FF1C-F746-BDF0-75832CEADF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9" y="2667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G</a:t>
                </a:r>
              </a:p>
            </p:txBody>
          </p:sp>
        </p:grpSp>
        <p:sp>
          <p:nvSpPr>
            <p:cNvPr id="65545" name="Line 17">
              <a:extLst>
                <a:ext uri="{FF2B5EF4-FFF2-40B4-BE49-F238E27FC236}">
                  <a16:creationId xmlns:a16="http://schemas.microsoft.com/office/drawing/2014/main" id="{9AE02085-FB40-1A40-8619-585F3A7948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80325" y="3533775"/>
              <a:ext cx="714375" cy="5905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65546" name="Group 18">
              <a:extLst>
                <a:ext uri="{FF2B5EF4-FFF2-40B4-BE49-F238E27FC236}">
                  <a16:creationId xmlns:a16="http://schemas.microsoft.com/office/drawing/2014/main" id="{12063D64-86A6-A743-A5C8-E313A1F416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1463" y="4192588"/>
              <a:ext cx="571500" cy="569912"/>
              <a:chOff x="2511" y="2653"/>
              <a:chExt cx="360" cy="359"/>
            </a:xfrm>
          </p:grpSpPr>
          <p:sp>
            <p:nvSpPr>
              <p:cNvPr id="65590" name="Oval 19">
                <a:extLst>
                  <a:ext uri="{FF2B5EF4-FFF2-40B4-BE49-F238E27FC236}">
                    <a16:creationId xmlns:a16="http://schemas.microsoft.com/office/drawing/2014/main" id="{42973382-1A29-874B-86F8-6A045414B3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1" y="2653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65591" name="Rectangle 20">
                <a:extLst>
                  <a:ext uri="{FF2B5EF4-FFF2-40B4-BE49-F238E27FC236}">
                    <a16:creationId xmlns:a16="http://schemas.microsoft.com/office/drawing/2014/main" id="{BEED20B8-7798-A345-9203-1212BDA1B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0" y="2706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E</a:t>
                </a:r>
              </a:p>
            </p:txBody>
          </p:sp>
        </p:grpSp>
        <p:grpSp>
          <p:nvGrpSpPr>
            <p:cNvPr id="65547" name="Group 21">
              <a:extLst>
                <a:ext uri="{FF2B5EF4-FFF2-40B4-BE49-F238E27FC236}">
                  <a16:creationId xmlns:a16="http://schemas.microsoft.com/office/drawing/2014/main" id="{F4E3E41D-FE31-544F-BE10-990B65CB67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89238" y="5376863"/>
              <a:ext cx="571500" cy="569912"/>
              <a:chOff x="1697" y="3399"/>
              <a:chExt cx="360" cy="359"/>
            </a:xfrm>
          </p:grpSpPr>
          <p:sp>
            <p:nvSpPr>
              <p:cNvPr id="65588" name="Oval 22">
                <a:extLst>
                  <a:ext uri="{FF2B5EF4-FFF2-40B4-BE49-F238E27FC236}">
                    <a16:creationId xmlns:a16="http://schemas.microsoft.com/office/drawing/2014/main" id="{9D5BCECC-594D-7040-9FE4-0976A01FC0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7" y="3399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65589" name="Rectangle 23">
                <a:extLst>
                  <a:ext uri="{FF2B5EF4-FFF2-40B4-BE49-F238E27FC236}">
                    <a16:creationId xmlns:a16="http://schemas.microsoft.com/office/drawing/2014/main" id="{8E6C2F9F-22F2-6C4A-875F-8D792673EA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6" y="3452"/>
                <a:ext cx="18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I</a:t>
                </a:r>
              </a:p>
            </p:txBody>
          </p:sp>
        </p:grpSp>
        <p:sp>
          <p:nvSpPr>
            <p:cNvPr id="65548" name="Line 24">
              <a:extLst>
                <a:ext uri="{FF2B5EF4-FFF2-40B4-BE49-F238E27FC236}">
                  <a16:creationId xmlns:a16="http://schemas.microsoft.com/office/drawing/2014/main" id="{A7A90FE7-2486-0244-9F78-D1DDF8817C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6650" y="4724400"/>
              <a:ext cx="690563" cy="6381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65549" name="Group 25">
              <a:extLst>
                <a:ext uri="{FF2B5EF4-FFF2-40B4-BE49-F238E27FC236}">
                  <a16:creationId xmlns:a16="http://schemas.microsoft.com/office/drawing/2014/main" id="{8C65466E-E7C2-9849-9481-8D341D04D0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5638" y="4198938"/>
              <a:ext cx="571500" cy="569912"/>
              <a:chOff x="1153" y="2657"/>
              <a:chExt cx="360" cy="359"/>
            </a:xfrm>
          </p:grpSpPr>
          <p:sp>
            <p:nvSpPr>
              <p:cNvPr id="65586" name="Oval 26">
                <a:extLst>
                  <a:ext uri="{FF2B5EF4-FFF2-40B4-BE49-F238E27FC236}">
                    <a16:creationId xmlns:a16="http://schemas.microsoft.com/office/drawing/2014/main" id="{22EDEA48-9224-6A4D-A8CA-3353144A1F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3" y="2657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65587" name="Rectangle 27">
                <a:extLst>
                  <a:ext uri="{FF2B5EF4-FFF2-40B4-BE49-F238E27FC236}">
                    <a16:creationId xmlns:a16="http://schemas.microsoft.com/office/drawing/2014/main" id="{3179B4DA-0BD1-C44E-8BCA-3EFBAFF473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" y="2710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 dirty="0"/>
                  <a:t>D</a:t>
                </a:r>
              </a:p>
            </p:txBody>
          </p:sp>
        </p:grpSp>
        <p:grpSp>
          <p:nvGrpSpPr>
            <p:cNvPr id="65550" name="Group 28">
              <a:extLst>
                <a:ext uri="{FF2B5EF4-FFF2-40B4-BE49-F238E27FC236}">
                  <a16:creationId xmlns:a16="http://schemas.microsoft.com/office/drawing/2014/main" id="{07FD8994-F2F6-6442-BCBC-D20AAB2DC1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4575" y="5400675"/>
              <a:ext cx="571500" cy="569913"/>
              <a:chOff x="598" y="3414"/>
              <a:chExt cx="360" cy="359"/>
            </a:xfrm>
          </p:grpSpPr>
          <p:sp>
            <p:nvSpPr>
              <p:cNvPr id="65584" name="Oval 29">
                <a:extLst>
                  <a:ext uri="{FF2B5EF4-FFF2-40B4-BE49-F238E27FC236}">
                    <a16:creationId xmlns:a16="http://schemas.microsoft.com/office/drawing/2014/main" id="{C66F2595-15FF-9741-8EAE-5F895C9CB1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8" y="3414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65585" name="Rectangle 30">
                <a:extLst>
                  <a:ext uri="{FF2B5EF4-FFF2-40B4-BE49-F238E27FC236}">
                    <a16:creationId xmlns:a16="http://schemas.microsoft.com/office/drawing/2014/main" id="{A3891D7B-7FFA-C040-AACC-6965072587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7" y="3467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H</a:t>
                </a:r>
              </a:p>
            </p:txBody>
          </p:sp>
        </p:grpSp>
        <p:grpSp>
          <p:nvGrpSpPr>
            <p:cNvPr id="65551" name="Group 31">
              <a:extLst>
                <a:ext uri="{FF2B5EF4-FFF2-40B4-BE49-F238E27FC236}">
                  <a16:creationId xmlns:a16="http://schemas.microsoft.com/office/drawing/2014/main" id="{F5BB1D32-79DB-2D49-8773-6DB6316C08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35688" y="4141788"/>
              <a:ext cx="571500" cy="569912"/>
              <a:chOff x="3805" y="2621"/>
              <a:chExt cx="360" cy="359"/>
            </a:xfrm>
          </p:grpSpPr>
          <p:sp>
            <p:nvSpPr>
              <p:cNvPr id="65582" name="Oval 32">
                <a:extLst>
                  <a:ext uri="{FF2B5EF4-FFF2-40B4-BE49-F238E27FC236}">
                    <a16:creationId xmlns:a16="http://schemas.microsoft.com/office/drawing/2014/main" id="{71BE34A9-E941-AA41-8176-4B1AC5ACC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05" y="2621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65583" name="Rectangle 33">
                <a:extLst>
                  <a:ext uri="{FF2B5EF4-FFF2-40B4-BE49-F238E27FC236}">
                    <a16:creationId xmlns:a16="http://schemas.microsoft.com/office/drawing/2014/main" id="{6106481D-862F-7C44-9C52-42141EC316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4" y="2674"/>
                <a:ext cx="22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F</a:t>
                </a:r>
              </a:p>
            </p:txBody>
          </p:sp>
        </p:grpSp>
        <p:sp>
          <p:nvSpPr>
            <p:cNvPr id="65552" name="Line 34">
              <a:extLst>
                <a:ext uri="{FF2B5EF4-FFF2-40B4-BE49-F238E27FC236}">
                  <a16:creationId xmlns:a16="http://schemas.microsoft.com/office/drawing/2014/main" id="{15F72A0A-AC32-E54E-AFCE-72E5136D0A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394450" y="3519488"/>
              <a:ext cx="828675" cy="6175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53" name="Line 35">
              <a:extLst>
                <a:ext uri="{FF2B5EF4-FFF2-40B4-BE49-F238E27FC236}">
                  <a16:creationId xmlns:a16="http://schemas.microsoft.com/office/drawing/2014/main" id="{C90FEA40-5DBF-774A-95BB-4E7B37FC80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13125" y="3565525"/>
              <a:ext cx="946150" cy="6302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54" name="Line 36">
              <a:extLst>
                <a:ext uri="{FF2B5EF4-FFF2-40B4-BE49-F238E27FC236}">
                  <a16:creationId xmlns:a16="http://schemas.microsoft.com/office/drawing/2014/main" id="{18BEC084-0ED9-E147-8ED4-7DA68F3C8B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92338" y="3559175"/>
              <a:ext cx="763587" cy="649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55" name="Line 37">
              <a:extLst>
                <a:ext uri="{FF2B5EF4-FFF2-40B4-BE49-F238E27FC236}">
                  <a16:creationId xmlns:a16="http://schemas.microsoft.com/office/drawing/2014/main" id="{9B12AAB4-F808-4440-80DC-B4B5EEA563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46200" y="4729163"/>
              <a:ext cx="642938" cy="6699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56" name="Line 38">
              <a:extLst>
                <a:ext uri="{FF2B5EF4-FFF2-40B4-BE49-F238E27FC236}">
                  <a16:creationId xmlns:a16="http://schemas.microsoft.com/office/drawing/2014/main" id="{80BC3E0B-E653-AD4D-8C44-17E894572D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67350" y="2403475"/>
              <a:ext cx="1951038" cy="6016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57" name="Line 39">
              <a:extLst>
                <a:ext uri="{FF2B5EF4-FFF2-40B4-BE49-F238E27FC236}">
                  <a16:creationId xmlns:a16="http://schemas.microsoft.com/office/drawing/2014/main" id="{90D818BF-6CA1-DB40-A673-D32532B6AE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5663" y="5695950"/>
              <a:ext cx="201612" cy="15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58" name="Line 40">
              <a:extLst>
                <a:ext uri="{FF2B5EF4-FFF2-40B4-BE49-F238E27FC236}">
                  <a16:creationId xmlns:a16="http://schemas.microsoft.com/office/drawing/2014/main" id="{D77EC626-D57A-AC4C-9B83-0E8DB2FBE4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95625" y="3649663"/>
              <a:ext cx="500063" cy="20589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59" name="Line 41">
              <a:extLst>
                <a:ext uri="{FF2B5EF4-FFF2-40B4-BE49-F238E27FC236}">
                  <a16:creationId xmlns:a16="http://schemas.microsoft.com/office/drawing/2014/main" id="{F92FA9A6-1C51-D04D-86EF-F948FD3AE8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56013" y="4518025"/>
              <a:ext cx="404812" cy="15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60" name="Line 42">
              <a:extLst>
                <a:ext uri="{FF2B5EF4-FFF2-40B4-BE49-F238E27FC236}">
                  <a16:creationId xmlns:a16="http://schemas.microsoft.com/office/drawing/2014/main" id="{FBC1E866-72E8-094D-A52E-44B55FFED4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75013" y="3625850"/>
              <a:ext cx="381000" cy="904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61" name="Line 43">
              <a:extLst>
                <a:ext uri="{FF2B5EF4-FFF2-40B4-BE49-F238E27FC236}">
                  <a16:creationId xmlns:a16="http://schemas.microsoft.com/office/drawing/2014/main" id="{2DA5BB21-15C7-5F41-94C2-772E028564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1950" y="5684838"/>
              <a:ext cx="392113" cy="15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62" name="Line 44">
              <a:extLst>
                <a:ext uri="{FF2B5EF4-FFF2-40B4-BE49-F238E27FC236}">
                  <a16:creationId xmlns:a16="http://schemas.microsoft.com/office/drawing/2014/main" id="{40330A3C-A1D2-4045-81A1-CBE6A50776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33625" y="5673725"/>
              <a:ext cx="441325" cy="15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63" name="Line 45">
              <a:extLst>
                <a:ext uri="{FF2B5EF4-FFF2-40B4-BE49-F238E27FC236}">
                  <a16:creationId xmlns:a16="http://schemas.microsoft.com/office/drawing/2014/main" id="{2B27F360-21AC-E945-AE98-228B15D1AA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2513" y="4864100"/>
              <a:ext cx="1587" cy="809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64" name="Line 46">
              <a:extLst>
                <a:ext uri="{FF2B5EF4-FFF2-40B4-BE49-F238E27FC236}">
                  <a16:creationId xmlns:a16="http://schemas.microsoft.com/office/drawing/2014/main" id="{8D526FA2-AE85-9B41-BB22-C56C9AF1BB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5175" y="4851400"/>
              <a:ext cx="1588" cy="8334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65" name="Line 47">
              <a:extLst>
                <a:ext uri="{FF2B5EF4-FFF2-40B4-BE49-F238E27FC236}">
                  <a16:creationId xmlns:a16="http://schemas.microsoft.com/office/drawing/2014/main" id="{FACA75BC-0E77-EC4C-8F7F-F9E46AC6B3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449888" y="4481513"/>
              <a:ext cx="681037" cy="15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66" name="Line 48">
              <a:extLst>
                <a:ext uri="{FF2B5EF4-FFF2-40B4-BE49-F238E27FC236}">
                  <a16:creationId xmlns:a16="http://schemas.microsoft.com/office/drawing/2014/main" id="{37C330F2-E633-4144-BE06-B77CA19859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429250" y="2589213"/>
              <a:ext cx="9525" cy="1892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67" name="Line 49">
              <a:extLst>
                <a:ext uri="{FF2B5EF4-FFF2-40B4-BE49-F238E27FC236}">
                  <a16:creationId xmlns:a16="http://schemas.microsoft.com/office/drawing/2014/main" id="{0D64769E-FF01-0341-B3C2-CBF54F3583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580313" y="4492625"/>
              <a:ext cx="563562" cy="15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68" name="Line 50">
              <a:extLst>
                <a:ext uri="{FF2B5EF4-FFF2-40B4-BE49-F238E27FC236}">
                  <a16:creationId xmlns:a16="http://schemas.microsoft.com/office/drawing/2014/main" id="{1C6254FC-F362-C148-8227-F8B522602B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69200" y="3602038"/>
              <a:ext cx="3175" cy="8905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69" name="Line 51">
              <a:extLst>
                <a:ext uri="{FF2B5EF4-FFF2-40B4-BE49-F238E27FC236}">
                  <a16:creationId xmlns:a16="http://schemas.microsoft.com/office/drawing/2014/main" id="{69F2E578-D903-1A44-8494-3709ABB5E6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47713" y="5707063"/>
              <a:ext cx="288925" cy="15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70" name="Line 52">
              <a:extLst>
                <a:ext uri="{FF2B5EF4-FFF2-40B4-BE49-F238E27FC236}">
                  <a16:creationId xmlns:a16="http://schemas.microsoft.com/office/drawing/2014/main" id="{EB91AA4A-C14D-A440-BEB5-27C68402F2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6600" y="4897438"/>
              <a:ext cx="1588" cy="809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71" name="Line 53">
              <a:extLst>
                <a:ext uri="{FF2B5EF4-FFF2-40B4-BE49-F238E27FC236}">
                  <a16:creationId xmlns:a16="http://schemas.microsoft.com/office/drawing/2014/main" id="{F1DAEBA4-32C5-ED4E-90FD-2F31B24B4C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56138" y="4479925"/>
              <a:ext cx="496887" cy="14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72" name="Line 54">
              <a:extLst>
                <a:ext uri="{FF2B5EF4-FFF2-40B4-BE49-F238E27FC236}">
                  <a16:creationId xmlns:a16="http://schemas.microsoft.com/office/drawing/2014/main" id="{DEC3C8F7-7388-8440-8ADF-2CB9BA515A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64138" y="2613025"/>
              <a:ext cx="3175" cy="1866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73" name="Line 55">
              <a:extLst>
                <a:ext uri="{FF2B5EF4-FFF2-40B4-BE49-F238E27FC236}">
                  <a16:creationId xmlns:a16="http://schemas.microsoft.com/office/drawing/2014/main" id="{34558856-AD2C-B84D-8B26-CA443D425F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15125" y="4470400"/>
              <a:ext cx="592138" cy="95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74" name="Line 56">
              <a:extLst>
                <a:ext uri="{FF2B5EF4-FFF2-40B4-BE49-F238E27FC236}">
                  <a16:creationId xmlns:a16="http://schemas.microsoft.com/office/drawing/2014/main" id="{4093CC49-6955-8543-9746-D5E0AE90DA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18375" y="3613150"/>
              <a:ext cx="3175" cy="8667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75" name="Line 57">
              <a:extLst>
                <a:ext uri="{FF2B5EF4-FFF2-40B4-BE49-F238E27FC236}">
                  <a16:creationId xmlns:a16="http://schemas.microsoft.com/office/drawing/2014/main" id="{8A1CA28A-6512-B343-BA20-F9DF356596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37600" y="4479925"/>
              <a:ext cx="392113" cy="15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76" name="Line 58">
              <a:extLst>
                <a:ext uri="{FF2B5EF4-FFF2-40B4-BE49-F238E27FC236}">
                  <a16:creationId xmlns:a16="http://schemas.microsoft.com/office/drawing/2014/main" id="{A2A97C30-5A47-A849-98FC-111F85FDC8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140825" y="3160713"/>
              <a:ext cx="3175" cy="13192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77" name="Line 59">
              <a:extLst>
                <a:ext uri="{FF2B5EF4-FFF2-40B4-BE49-F238E27FC236}">
                  <a16:creationId xmlns:a16="http://schemas.microsoft.com/office/drawing/2014/main" id="{5879346B-251C-FC4B-B14A-00E1CD4423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8825" y="2124075"/>
              <a:ext cx="1677988" cy="15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78" name="Rectangle 60">
              <a:extLst>
                <a:ext uri="{FF2B5EF4-FFF2-40B4-BE49-F238E27FC236}">
                  <a16:creationId xmlns:a16="http://schemas.microsoft.com/office/drawing/2014/main" id="{2E0F80BB-A7F2-7949-BB84-9827E12D8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3813" y="1858963"/>
              <a:ext cx="67468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root</a:t>
              </a:r>
            </a:p>
          </p:txBody>
        </p:sp>
        <p:sp>
          <p:nvSpPr>
            <p:cNvPr id="65579" name="Text Box 61">
              <a:extLst>
                <a:ext uri="{FF2B5EF4-FFF2-40B4-BE49-F238E27FC236}">
                  <a16:creationId xmlns:a16="http://schemas.microsoft.com/office/drawing/2014/main" id="{9BB73156-748C-824C-B860-BC9287C442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650" y="4156075"/>
              <a:ext cx="73129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>
                  <a:solidFill>
                    <a:srgbClr val="CC3300"/>
                  </a:solidFill>
                </a:rPr>
                <a:t>Null</a:t>
              </a:r>
            </a:p>
          </p:txBody>
        </p:sp>
        <p:sp>
          <p:nvSpPr>
            <p:cNvPr id="65580" name="Rectangle 62">
              <a:extLst>
                <a:ext uri="{FF2B5EF4-FFF2-40B4-BE49-F238E27FC236}">
                  <a16:creationId xmlns:a16="http://schemas.microsoft.com/office/drawing/2014/main" id="{E81BFACD-4C50-4444-B1C4-922736035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94700" y="2560935"/>
              <a:ext cx="73129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>
                  <a:solidFill>
                    <a:srgbClr val="CC3300"/>
                  </a:solidFill>
                </a:rPr>
                <a:t>Null</a:t>
              </a:r>
            </a:p>
          </p:txBody>
        </p:sp>
        <p:sp>
          <p:nvSpPr>
            <p:cNvPr id="65581" name="Text Box 63">
              <a:extLst>
                <a:ext uri="{FF2B5EF4-FFF2-40B4-BE49-F238E27FC236}">
                  <a16:creationId xmlns:a16="http://schemas.microsoft.com/office/drawing/2014/main" id="{21C2FAF3-35FD-BB45-92EE-860E8EA1D4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7525" y="4975225"/>
              <a:ext cx="3149600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>
                  <a:solidFill>
                    <a:srgbClr val="003399"/>
                  </a:solidFill>
                </a:rPr>
                <a:t>inorder traversal: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>
                  <a:solidFill>
                    <a:srgbClr val="006600"/>
                  </a:solidFill>
                </a:rPr>
                <a:t>H, D, I, B, E, A, F, C, G</a:t>
              </a:r>
              <a:endParaRPr lang="en-US" altLang="zh-TW" sz="2400">
                <a:solidFill>
                  <a:srgbClr val="003399"/>
                </a:solidFill>
              </a:endParaRPr>
            </a:p>
          </p:txBody>
        </p:sp>
      </p:grpSp>
      <p:sp>
        <p:nvSpPr>
          <p:cNvPr id="66" name="Text Box 43">
            <a:extLst>
              <a:ext uri="{FF2B5EF4-FFF2-40B4-BE49-F238E27FC236}">
                <a16:creationId xmlns:a16="http://schemas.microsoft.com/office/drawing/2014/main" id="{C04E1BD4-E6B9-B34C-BD75-CA6E7C7028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1094" y="5965765"/>
            <a:ext cx="3982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 dirty="0"/>
              <a:t>*Figure 5.21:</a:t>
            </a:r>
            <a:r>
              <a:rPr lang="en-US" altLang="zh-TW" sz="2000" u="sng" dirty="0"/>
              <a:t> Threaded tree (p.217)</a:t>
            </a:r>
            <a:endParaRPr lang="en-US" altLang="zh-TW" sz="2000" b="1" u="sng" dirty="0"/>
          </a:p>
        </p:txBody>
      </p:sp>
    </p:spTree>
    <p:extLst>
      <p:ext uri="{BB962C8B-B14F-4D97-AF65-F5344CB8AC3E}">
        <p14:creationId xmlns:p14="http://schemas.microsoft.com/office/powerpoint/2010/main" val="5486691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72" name="Rectangle 25">
            <a:extLst>
              <a:ext uri="{FF2B5EF4-FFF2-40B4-BE49-F238E27FC236}">
                <a16:creationId xmlns:a16="http://schemas.microsoft.com/office/drawing/2014/main" id="{A6BC8ECB-2778-4448-B673-73F3492EF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0207" y="121855"/>
            <a:ext cx="69913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000" dirty="0">
                <a:solidFill>
                  <a:schemeClr val="tx2"/>
                </a:solidFill>
              </a:rPr>
              <a:t>Header Node for Empty Tree</a:t>
            </a:r>
            <a:endParaRPr lang="en-US" altLang="zh-TW" sz="4400" dirty="0">
              <a:solidFill>
                <a:schemeClr val="tx2"/>
              </a:solidFill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9496484-C91E-9647-B2B8-0A8E90F94651}"/>
              </a:ext>
            </a:extLst>
          </p:cNvPr>
          <p:cNvGrpSpPr/>
          <p:nvPr/>
        </p:nvGrpSpPr>
        <p:grpSpPr>
          <a:xfrm>
            <a:off x="676150" y="3903804"/>
            <a:ext cx="7824788" cy="2190750"/>
            <a:chOff x="669925" y="746125"/>
            <a:chExt cx="7824788" cy="2190750"/>
          </a:xfrm>
        </p:grpSpPr>
        <p:sp>
          <p:nvSpPr>
            <p:cNvPr id="66561" name="Rectangle 2">
              <a:extLst>
                <a:ext uri="{FF2B5EF4-FFF2-40B4-BE49-F238E27FC236}">
                  <a16:creationId xmlns:a16="http://schemas.microsoft.com/office/drawing/2014/main" id="{66C3B481-077E-CE47-A600-1B6318AEC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950" y="1238250"/>
              <a:ext cx="7696200" cy="609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66562" name="Line 3">
              <a:extLst>
                <a:ext uri="{FF2B5EF4-FFF2-40B4-BE49-F238E27FC236}">
                  <a16:creationId xmlns:a16="http://schemas.microsoft.com/office/drawing/2014/main" id="{38E02E00-CE17-364B-B417-161623AC95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43350" y="1238250"/>
              <a:ext cx="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6563" name="Line 4">
              <a:extLst>
                <a:ext uri="{FF2B5EF4-FFF2-40B4-BE49-F238E27FC236}">
                  <a16:creationId xmlns:a16="http://schemas.microsoft.com/office/drawing/2014/main" id="{4B178100-37BA-C44A-A107-13E0F865E4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0150" y="1238250"/>
              <a:ext cx="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6564" name="Line 5">
              <a:extLst>
                <a:ext uri="{FF2B5EF4-FFF2-40B4-BE49-F238E27FC236}">
                  <a16:creationId xmlns:a16="http://schemas.microsoft.com/office/drawing/2014/main" id="{19827B69-0826-CF4D-9238-C8B56CF9EC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66950" y="1238250"/>
              <a:ext cx="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6565" name="Line 6">
              <a:extLst>
                <a:ext uri="{FF2B5EF4-FFF2-40B4-BE49-F238E27FC236}">
                  <a16:creationId xmlns:a16="http://schemas.microsoft.com/office/drawing/2014/main" id="{C0AF540A-E8B2-EE45-9F30-9F5B96286E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86550" y="1238250"/>
              <a:ext cx="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6566" name="Text Box 7">
              <a:extLst>
                <a:ext uri="{FF2B5EF4-FFF2-40B4-BE49-F238E27FC236}">
                  <a16:creationId xmlns:a16="http://schemas.microsoft.com/office/drawing/2014/main" id="{03E2F80B-3753-904D-815B-DE92C4BCF3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5675" y="1404938"/>
              <a:ext cx="95567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 b="1"/>
                <a:t> TRUE</a:t>
              </a:r>
            </a:p>
          </p:txBody>
        </p:sp>
        <p:sp>
          <p:nvSpPr>
            <p:cNvPr id="66567" name="Line 9">
              <a:extLst>
                <a:ext uri="{FF2B5EF4-FFF2-40B4-BE49-F238E27FC236}">
                  <a16:creationId xmlns:a16="http://schemas.microsoft.com/office/drawing/2014/main" id="{87090700-4131-0D42-BEC5-C4AF566CB5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5750" y="1543050"/>
              <a:ext cx="68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6568" name="Text Box 10">
              <a:extLst>
                <a:ext uri="{FF2B5EF4-FFF2-40B4-BE49-F238E27FC236}">
                  <a16:creationId xmlns:a16="http://schemas.microsoft.com/office/drawing/2014/main" id="{BF657C6F-3C9E-B648-A095-3F265B3784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2750" y="1390650"/>
              <a:ext cx="3556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ym typeface="Wingdings" pitchFamily="2" charset="2"/>
                </a:rPr>
                <a:t></a:t>
              </a:r>
              <a:endParaRPr lang="en-US" altLang="zh-TW" sz="1800"/>
            </a:p>
          </p:txBody>
        </p:sp>
        <p:sp>
          <p:nvSpPr>
            <p:cNvPr id="66569" name="Text Box 11">
              <a:extLst>
                <a:ext uri="{FF2B5EF4-FFF2-40B4-BE49-F238E27FC236}">
                  <a16:creationId xmlns:a16="http://schemas.microsoft.com/office/drawing/2014/main" id="{4A6427B9-2C7B-104F-AACD-BC02C2CB48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19750" y="1390650"/>
              <a:ext cx="355600" cy="6715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ym typeface="Wingdings" pitchFamily="2" charset="2"/>
                </a:rPr>
                <a:t></a:t>
              </a:r>
              <a:endParaRPr lang="en-US" altLang="zh-TW" sz="1800"/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TW" sz="2000" b="1" u="sng"/>
            </a:p>
          </p:txBody>
        </p:sp>
        <p:grpSp>
          <p:nvGrpSpPr>
            <p:cNvPr id="66570" name="Group 17">
              <a:extLst>
                <a:ext uri="{FF2B5EF4-FFF2-40B4-BE49-F238E27FC236}">
                  <a16:creationId xmlns:a16="http://schemas.microsoft.com/office/drawing/2014/main" id="{C706C6EF-3E9D-0846-9D41-F25E09A6EF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8663" y="1404938"/>
              <a:ext cx="2298700" cy="976312"/>
              <a:chOff x="3623" y="1929"/>
              <a:chExt cx="1448" cy="615"/>
            </a:xfrm>
          </p:grpSpPr>
          <p:sp>
            <p:nvSpPr>
              <p:cNvPr id="66580" name="Text Box 8">
                <a:extLst>
                  <a:ext uri="{FF2B5EF4-FFF2-40B4-BE49-F238E27FC236}">
                    <a16:creationId xmlns:a16="http://schemas.microsoft.com/office/drawing/2014/main" id="{3CD2E790-C4EB-094A-A0F4-343A9E4DC3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8" y="1929"/>
                <a:ext cx="713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 b="1"/>
                  <a:t>  FALSE</a:t>
                </a:r>
              </a:p>
            </p:txBody>
          </p:sp>
          <p:sp>
            <p:nvSpPr>
              <p:cNvPr id="66581" name="Line 12">
                <a:extLst>
                  <a:ext uri="{FF2B5EF4-FFF2-40B4-BE49-F238E27FC236}">
                    <a16:creationId xmlns:a16="http://schemas.microsoft.com/office/drawing/2014/main" id="{60ACCB6D-4966-4240-B2A2-9E0FC59095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26" y="2016"/>
                <a:ext cx="0" cy="5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6582" name="Line 15">
                <a:extLst>
                  <a:ext uri="{FF2B5EF4-FFF2-40B4-BE49-F238E27FC236}">
                    <a16:creationId xmlns:a16="http://schemas.microsoft.com/office/drawing/2014/main" id="{361553CB-4E0D-B04D-93E9-3C70005E30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23" y="2533"/>
                <a:ext cx="115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6583" name="Line 16">
                <a:extLst>
                  <a:ext uri="{FF2B5EF4-FFF2-40B4-BE49-F238E27FC236}">
                    <a16:creationId xmlns:a16="http://schemas.microsoft.com/office/drawing/2014/main" id="{728BE8C1-3EB3-C24C-A164-020F6EA4C4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78" y="2255"/>
                <a:ext cx="0" cy="27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66571" name="Group 23">
              <a:extLst>
                <a:ext uri="{FF2B5EF4-FFF2-40B4-BE49-F238E27FC236}">
                  <a16:creationId xmlns:a16="http://schemas.microsoft.com/office/drawing/2014/main" id="{02C7B864-04E1-2F40-8D7D-7537CB8A37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74763" y="1660525"/>
              <a:ext cx="1833562" cy="838200"/>
              <a:chOff x="1400" y="2545"/>
              <a:chExt cx="1155" cy="528"/>
            </a:xfrm>
          </p:grpSpPr>
          <p:sp>
            <p:nvSpPr>
              <p:cNvPr id="66577" name="Line 20">
                <a:extLst>
                  <a:ext uri="{FF2B5EF4-FFF2-40B4-BE49-F238E27FC236}">
                    <a16:creationId xmlns:a16="http://schemas.microsoft.com/office/drawing/2014/main" id="{0BC985C7-8B1B-9F4E-9D0C-EA67DC153F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52" y="2545"/>
                <a:ext cx="0" cy="528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6578" name="Line 21">
                <a:extLst>
                  <a:ext uri="{FF2B5EF4-FFF2-40B4-BE49-F238E27FC236}">
                    <a16:creationId xmlns:a16="http://schemas.microsoft.com/office/drawing/2014/main" id="{A5C8CE16-3407-8F4E-B229-767832DA02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00" y="3062"/>
                <a:ext cx="1155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6579" name="Line 22">
                <a:extLst>
                  <a:ext uri="{FF2B5EF4-FFF2-40B4-BE49-F238E27FC236}">
                    <a16:creationId xmlns:a16="http://schemas.microsoft.com/office/drawing/2014/main" id="{9621614C-49AE-BB4F-B305-5F1C6F6479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400" y="2784"/>
                <a:ext cx="0" cy="278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66574" name="Text Box 27">
              <a:extLst>
                <a:ext uri="{FF2B5EF4-FFF2-40B4-BE49-F238E27FC236}">
                  <a16:creationId xmlns:a16="http://schemas.microsoft.com/office/drawing/2014/main" id="{EFFAF2E7-1FB4-8645-BA0B-A69E5A8BAD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9925" y="746125"/>
              <a:ext cx="78247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 err="1"/>
                <a:t>leftThread</a:t>
              </a:r>
              <a:r>
                <a:rPr lang="en-US" altLang="zh-TW" sz="2400" dirty="0"/>
                <a:t>      </a:t>
              </a:r>
              <a:r>
                <a:rPr lang="en-US" altLang="zh-TW" sz="2400" dirty="0" err="1"/>
                <a:t>leftChild</a:t>
              </a:r>
              <a:r>
                <a:rPr lang="en-US" altLang="zh-TW" sz="2400" dirty="0"/>
                <a:t>       data        </a:t>
              </a:r>
              <a:r>
                <a:rPr lang="en-US" altLang="zh-TW" sz="2400" dirty="0" err="1"/>
                <a:t>rightChild</a:t>
              </a:r>
              <a:r>
                <a:rPr lang="en-US" altLang="zh-TW" sz="2400" dirty="0"/>
                <a:t>     </a:t>
              </a:r>
              <a:r>
                <a:rPr lang="en-US" altLang="zh-TW" sz="2400" dirty="0" err="1"/>
                <a:t>rightThread</a:t>
              </a:r>
              <a:endParaRPr lang="en-US" altLang="zh-TW" sz="2000" dirty="0"/>
            </a:p>
          </p:txBody>
        </p:sp>
        <p:sp>
          <p:nvSpPr>
            <p:cNvPr id="66575" name="Text Box 28">
              <a:extLst>
                <a:ext uri="{FF2B5EF4-FFF2-40B4-BE49-F238E27FC236}">
                  <a16:creationId xmlns:a16="http://schemas.microsoft.com/office/drawing/2014/main" id="{15934C0A-11FD-6145-AF1C-0EBCBF7020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8175" y="2365375"/>
              <a:ext cx="188436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>
                  <a:solidFill>
                    <a:srgbClr val="CC3300"/>
                  </a:solidFill>
                </a:rPr>
                <a:t>FALSE: child</a:t>
              </a:r>
            </a:p>
          </p:txBody>
        </p:sp>
        <p:sp>
          <p:nvSpPr>
            <p:cNvPr id="66576" name="Text Box 29">
              <a:extLst>
                <a:ext uri="{FF2B5EF4-FFF2-40B4-BE49-F238E27FC236}">
                  <a16:creationId xmlns:a16="http://schemas.microsoft.com/office/drawing/2014/main" id="{E7C6D3FA-E640-2447-A737-2013F0B330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4275" y="2479675"/>
              <a:ext cx="19002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>
                  <a:solidFill>
                    <a:srgbClr val="CC3300"/>
                  </a:solidFill>
                </a:rPr>
                <a:t>TRUE: thread</a:t>
              </a:r>
            </a:p>
          </p:txBody>
        </p:sp>
      </p:grpSp>
      <p:sp>
        <p:nvSpPr>
          <p:cNvPr id="26" name="Text Box 43">
            <a:extLst>
              <a:ext uri="{FF2B5EF4-FFF2-40B4-BE49-F238E27FC236}">
                <a16:creationId xmlns:a16="http://schemas.microsoft.com/office/drawing/2014/main" id="{6AA79BE5-2A2F-0049-8291-6651DFE004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3064" y="6009357"/>
            <a:ext cx="568662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 dirty="0"/>
              <a:t>*Figure 5.22:</a:t>
            </a:r>
            <a:r>
              <a:rPr lang="en-US" altLang="zh-TW" sz="2000" u="sng" dirty="0"/>
              <a:t> An empty threaded binary tree (p.219)</a:t>
            </a:r>
            <a:endParaRPr lang="en-US" altLang="zh-TW" sz="2000" b="1" u="sng" dirty="0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F1F82E90-DAA0-0A44-BE78-814B538C25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629" y="1143000"/>
            <a:ext cx="8706852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dirty="0"/>
              <a:t>To leave no loose threads, a </a:t>
            </a:r>
            <a:r>
              <a:rPr lang="en-US" altLang="zh-TW" dirty="0">
                <a:solidFill>
                  <a:srgbClr val="C00000"/>
                </a:solidFill>
              </a:rPr>
              <a:t>header node </a:t>
            </a:r>
            <a:r>
              <a:rPr lang="en-US" altLang="zh-TW" dirty="0"/>
              <a:t>is used in representing a binary tree</a:t>
            </a:r>
          </a:p>
          <a:p>
            <a:pPr eaLnBrk="1" hangingPunct="1"/>
            <a:r>
              <a:rPr lang="en-US" altLang="zh-TW" dirty="0"/>
              <a:t>The dangling threads point to the header node</a:t>
            </a:r>
          </a:p>
          <a:p>
            <a:pPr eaLnBrk="1" hangingPunct="1"/>
            <a:r>
              <a:rPr lang="en-US" altLang="zh-TW" dirty="0"/>
              <a:t>The original tree becomes the </a:t>
            </a:r>
            <a:r>
              <a:rPr lang="en-US" altLang="zh-TW" dirty="0">
                <a:solidFill>
                  <a:srgbClr val="C00000"/>
                </a:solidFill>
              </a:rPr>
              <a:t>left subtree</a:t>
            </a:r>
            <a:r>
              <a:rPr lang="en-US" altLang="zh-TW" dirty="0"/>
              <a:t> of the header node </a:t>
            </a:r>
          </a:p>
        </p:txBody>
      </p:sp>
      <p:sp>
        <p:nvSpPr>
          <p:cNvPr id="29" name="頁尾版面配置區 3">
            <a:extLst>
              <a:ext uri="{FF2B5EF4-FFF2-40B4-BE49-F238E27FC236}">
                <a16:creationId xmlns:a16="http://schemas.microsoft.com/office/drawing/2014/main" id="{DCDD6A9D-A654-CA4E-91DF-9596C2596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5150" y="6383338"/>
            <a:ext cx="2895600" cy="457200"/>
          </a:xfr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dirty="0"/>
              <a:t>CHAPTER 5</a:t>
            </a:r>
          </a:p>
        </p:txBody>
      </p:sp>
      <p:sp>
        <p:nvSpPr>
          <p:cNvPr id="30" name="投影片編號版面配置區 4">
            <a:extLst>
              <a:ext uri="{FF2B5EF4-FFF2-40B4-BE49-F238E27FC236}">
                <a16:creationId xmlns:a16="http://schemas.microsoft.com/office/drawing/2014/main" id="{53173727-6DF7-E24E-9F42-3A4F96526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34150" y="6383338"/>
            <a:ext cx="1905000" cy="457200"/>
          </a:xfr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50EA4519-998C-8E40-B0F0-59E2D07FC178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68</a:t>
            </a:fld>
            <a:endParaRPr lang="en-US" altLang="zh-TW" sz="1400"/>
          </a:p>
        </p:txBody>
      </p:sp>
    </p:spTree>
    <p:extLst>
      <p:ext uri="{BB962C8B-B14F-4D97-AF65-F5344CB8AC3E}">
        <p14:creationId xmlns:p14="http://schemas.microsoft.com/office/powerpoint/2010/main" val="35456250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頁尾版面配置區 2">
            <a:extLst>
              <a:ext uri="{FF2B5EF4-FFF2-40B4-BE49-F238E27FC236}">
                <a16:creationId xmlns:a16="http://schemas.microsoft.com/office/drawing/2014/main" id="{DCE186D0-89D2-8848-ABDB-45D2943E2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67586" name="投影片編號版面配置區 3">
            <a:extLst>
              <a:ext uri="{FF2B5EF4-FFF2-40B4-BE49-F238E27FC236}">
                <a16:creationId xmlns:a16="http://schemas.microsoft.com/office/drawing/2014/main" id="{71B1C5E8-3F9C-4A4F-A269-23C9CE810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AEDD5097-DEE1-6842-8C88-AFA986A15429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69</a:t>
            </a:fld>
            <a:endParaRPr lang="en-US" altLang="zh-TW" sz="1400"/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B4819692-4D86-194D-9A6A-046129E7DB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463" y="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3600">
                <a:solidFill>
                  <a:schemeClr val="tx2"/>
                </a:solidFill>
              </a:rPr>
              <a:t>Memory Representation of A Threaded BT</a:t>
            </a:r>
            <a:endParaRPr lang="en-US" altLang="zh-TW" sz="4400">
              <a:solidFill>
                <a:schemeClr val="tx2"/>
              </a:solidFill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044664B4-226E-5241-ADCD-C0C098827442}"/>
              </a:ext>
            </a:extLst>
          </p:cNvPr>
          <p:cNvGrpSpPr/>
          <p:nvPr/>
        </p:nvGrpSpPr>
        <p:grpSpPr>
          <a:xfrm>
            <a:off x="284789" y="1609378"/>
            <a:ext cx="8536322" cy="3778180"/>
            <a:chOff x="0" y="1862754"/>
            <a:chExt cx="9571038" cy="4174509"/>
          </a:xfrm>
        </p:grpSpPr>
        <p:grpSp>
          <p:nvGrpSpPr>
            <p:cNvPr id="67588" name="Group 3">
              <a:extLst>
                <a:ext uri="{FF2B5EF4-FFF2-40B4-BE49-F238E27FC236}">
                  <a16:creationId xmlns:a16="http://schemas.microsoft.com/office/drawing/2014/main" id="{CB92EA15-6C3A-F345-A216-69F415A692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48113" y="1976438"/>
              <a:ext cx="2022475" cy="434975"/>
              <a:chOff x="2524" y="1245"/>
              <a:chExt cx="1274" cy="274"/>
            </a:xfrm>
          </p:grpSpPr>
          <p:sp>
            <p:nvSpPr>
              <p:cNvPr id="67723" name="Rectangle 4">
                <a:extLst>
                  <a:ext uri="{FF2B5EF4-FFF2-40B4-BE49-F238E27FC236}">
                    <a16:creationId xmlns:a16="http://schemas.microsoft.com/office/drawing/2014/main" id="{6924EEB5-F3BB-114E-8D97-F0A51CBFB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4" y="1249"/>
                <a:ext cx="1274" cy="27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67724" name="Line 5">
                <a:extLst>
                  <a:ext uri="{FF2B5EF4-FFF2-40B4-BE49-F238E27FC236}">
                    <a16:creationId xmlns:a16="http://schemas.microsoft.com/office/drawing/2014/main" id="{0D64FC04-323B-C14B-8F33-215D7D3BB7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0" y="1253"/>
                <a:ext cx="0" cy="26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725" name="Line 6">
                <a:extLst>
                  <a:ext uri="{FF2B5EF4-FFF2-40B4-BE49-F238E27FC236}">
                    <a16:creationId xmlns:a16="http://schemas.microsoft.com/office/drawing/2014/main" id="{24ED3D4C-6E96-E944-8FE8-A9D0FB5F69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70" y="1253"/>
                <a:ext cx="0" cy="26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726" name="Line 7">
                <a:extLst>
                  <a:ext uri="{FF2B5EF4-FFF2-40B4-BE49-F238E27FC236}">
                    <a16:creationId xmlns:a16="http://schemas.microsoft.com/office/drawing/2014/main" id="{2EB06FFA-12B7-B147-839E-D37FE9BC20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85" y="1245"/>
                <a:ext cx="0" cy="27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727" name="Line 8">
                <a:extLst>
                  <a:ext uri="{FF2B5EF4-FFF2-40B4-BE49-F238E27FC236}">
                    <a16:creationId xmlns:a16="http://schemas.microsoft.com/office/drawing/2014/main" id="{E81F9238-3465-5F48-92DD-40570F249D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2" y="1245"/>
                <a:ext cx="0" cy="26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67589" name="Rectangle 9">
              <a:extLst>
                <a:ext uri="{FF2B5EF4-FFF2-40B4-BE49-F238E27FC236}">
                  <a16:creationId xmlns:a16="http://schemas.microsoft.com/office/drawing/2014/main" id="{D1F56EF3-7C0A-364B-A7E8-4BA401D9B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450" y="2008188"/>
              <a:ext cx="285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f</a:t>
              </a:r>
            </a:p>
          </p:txBody>
        </p:sp>
        <p:sp>
          <p:nvSpPr>
            <p:cNvPr id="67590" name="Rectangle 10">
              <a:extLst>
                <a:ext uri="{FF2B5EF4-FFF2-40B4-BE49-F238E27FC236}">
                  <a16:creationId xmlns:a16="http://schemas.microsoft.com/office/drawing/2014/main" id="{DA67AA27-C428-CD41-A38D-15307D8B8D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2017713"/>
              <a:ext cx="285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f</a:t>
              </a:r>
            </a:p>
          </p:txBody>
        </p:sp>
        <p:sp>
          <p:nvSpPr>
            <p:cNvPr id="67591" name="Rectangle 11">
              <a:extLst>
                <a:ext uri="{FF2B5EF4-FFF2-40B4-BE49-F238E27FC236}">
                  <a16:creationId xmlns:a16="http://schemas.microsoft.com/office/drawing/2014/main" id="{1EE5CF39-08B7-8248-8835-419A16D589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7263" y="1973263"/>
              <a:ext cx="3873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--</a:t>
              </a:r>
            </a:p>
          </p:txBody>
        </p:sp>
        <p:grpSp>
          <p:nvGrpSpPr>
            <p:cNvPr id="67592" name="Group 12">
              <a:extLst>
                <a:ext uri="{FF2B5EF4-FFF2-40B4-BE49-F238E27FC236}">
                  <a16:creationId xmlns:a16="http://schemas.microsoft.com/office/drawing/2014/main" id="{5C261B52-634A-4846-A143-D3DC428739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7638" y="2865438"/>
              <a:ext cx="2022475" cy="434975"/>
              <a:chOff x="2530" y="1805"/>
              <a:chExt cx="1274" cy="274"/>
            </a:xfrm>
          </p:grpSpPr>
          <p:sp>
            <p:nvSpPr>
              <p:cNvPr id="67718" name="Rectangle 13">
                <a:extLst>
                  <a:ext uri="{FF2B5EF4-FFF2-40B4-BE49-F238E27FC236}">
                    <a16:creationId xmlns:a16="http://schemas.microsoft.com/office/drawing/2014/main" id="{793B7E67-B0B2-3C45-A839-07988B03B2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0" y="1809"/>
                <a:ext cx="1274" cy="27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67719" name="Line 14">
                <a:extLst>
                  <a:ext uri="{FF2B5EF4-FFF2-40B4-BE49-F238E27FC236}">
                    <a16:creationId xmlns:a16="http://schemas.microsoft.com/office/drawing/2014/main" id="{C88A43F2-2490-5249-B657-C5EBF7F3BD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6" y="1813"/>
                <a:ext cx="0" cy="26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720" name="Line 15">
                <a:extLst>
                  <a:ext uri="{FF2B5EF4-FFF2-40B4-BE49-F238E27FC236}">
                    <a16:creationId xmlns:a16="http://schemas.microsoft.com/office/drawing/2014/main" id="{AE27E2BD-E5B6-2848-9DBF-CEAF9D7D7C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76" y="1813"/>
                <a:ext cx="0" cy="26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721" name="Line 16">
                <a:extLst>
                  <a:ext uri="{FF2B5EF4-FFF2-40B4-BE49-F238E27FC236}">
                    <a16:creationId xmlns:a16="http://schemas.microsoft.com/office/drawing/2014/main" id="{CC740BD3-2972-E947-A17B-83B4C909E3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91" y="1805"/>
                <a:ext cx="0" cy="27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722" name="Line 17">
                <a:extLst>
                  <a:ext uri="{FF2B5EF4-FFF2-40B4-BE49-F238E27FC236}">
                    <a16:creationId xmlns:a16="http://schemas.microsoft.com/office/drawing/2014/main" id="{27923022-61AB-BF4F-B2BC-22FD34F8E0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8" y="1805"/>
                <a:ext cx="0" cy="26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67593" name="Rectangle 18">
              <a:extLst>
                <a:ext uri="{FF2B5EF4-FFF2-40B4-BE49-F238E27FC236}">
                  <a16:creationId xmlns:a16="http://schemas.microsoft.com/office/drawing/2014/main" id="{D91920DB-0BEA-4E43-9368-795D82D53C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0975" y="2897188"/>
              <a:ext cx="285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f</a:t>
              </a:r>
            </a:p>
          </p:txBody>
        </p:sp>
        <p:sp>
          <p:nvSpPr>
            <p:cNvPr id="67594" name="Rectangle 19">
              <a:extLst>
                <a:ext uri="{FF2B5EF4-FFF2-40B4-BE49-F238E27FC236}">
                  <a16:creationId xmlns:a16="http://schemas.microsoft.com/office/drawing/2014/main" id="{01A89E48-95B3-7C41-93B7-5448CF20CC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4675" y="2906713"/>
              <a:ext cx="285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f</a:t>
              </a:r>
            </a:p>
          </p:txBody>
        </p:sp>
        <p:sp>
          <p:nvSpPr>
            <p:cNvPr id="67595" name="Rectangle 20">
              <a:extLst>
                <a:ext uri="{FF2B5EF4-FFF2-40B4-BE49-F238E27FC236}">
                  <a16:creationId xmlns:a16="http://schemas.microsoft.com/office/drawing/2014/main" id="{9C5E02AF-516C-1B49-A838-F51DEF3A0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6788" y="2862263"/>
              <a:ext cx="4048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A</a:t>
              </a:r>
            </a:p>
          </p:txBody>
        </p:sp>
        <p:grpSp>
          <p:nvGrpSpPr>
            <p:cNvPr id="67596" name="Group 21">
              <a:extLst>
                <a:ext uri="{FF2B5EF4-FFF2-40B4-BE49-F238E27FC236}">
                  <a16:creationId xmlns:a16="http://schemas.microsoft.com/office/drawing/2014/main" id="{69685EBF-851B-364F-846E-DCF1E40B74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18238" y="3652838"/>
              <a:ext cx="2022475" cy="434975"/>
              <a:chOff x="3954" y="2301"/>
              <a:chExt cx="1274" cy="274"/>
            </a:xfrm>
          </p:grpSpPr>
          <p:sp>
            <p:nvSpPr>
              <p:cNvPr id="67713" name="Rectangle 22">
                <a:extLst>
                  <a:ext uri="{FF2B5EF4-FFF2-40B4-BE49-F238E27FC236}">
                    <a16:creationId xmlns:a16="http://schemas.microsoft.com/office/drawing/2014/main" id="{CB2A2A7A-247B-DE4D-A441-409A533B3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4" y="2305"/>
                <a:ext cx="1274" cy="27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67714" name="Line 23">
                <a:extLst>
                  <a:ext uri="{FF2B5EF4-FFF2-40B4-BE49-F238E27FC236}">
                    <a16:creationId xmlns:a16="http://schemas.microsoft.com/office/drawing/2014/main" id="{4F74CF5A-0F62-9D4C-A066-A21ACA168C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90" y="2309"/>
                <a:ext cx="0" cy="26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715" name="Line 24">
                <a:extLst>
                  <a:ext uri="{FF2B5EF4-FFF2-40B4-BE49-F238E27FC236}">
                    <a16:creationId xmlns:a16="http://schemas.microsoft.com/office/drawing/2014/main" id="{A352AA9E-7658-B845-810C-8A0F9241B7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00" y="2309"/>
                <a:ext cx="0" cy="26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716" name="Line 25">
                <a:extLst>
                  <a:ext uri="{FF2B5EF4-FFF2-40B4-BE49-F238E27FC236}">
                    <a16:creationId xmlns:a16="http://schemas.microsoft.com/office/drawing/2014/main" id="{782C119E-7583-3F45-A55B-AF12741B34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5" y="2301"/>
                <a:ext cx="0" cy="27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717" name="Line 26">
                <a:extLst>
                  <a:ext uri="{FF2B5EF4-FFF2-40B4-BE49-F238E27FC236}">
                    <a16:creationId xmlns:a16="http://schemas.microsoft.com/office/drawing/2014/main" id="{CF258431-A936-E046-9005-E45EFF5FF2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82" y="2301"/>
                <a:ext cx="0" cy="26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67597" name="Rectangle 27">
              <a:extLst>
                <a:ext uri="{FF2B5EF4-FFF2-40B4-BE49-F238E27FC236}">
                  <a16:creationId xmlns:a16="http://schemas.microsoft.com/office/drawing/2014/main" id="{FF4D4F89-AACA-6546-ADDB-B34F26A159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1575" y="3684588"/>
              <a:ext cx="285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f</a:t>
              </a:r>
            </a:p>
          </p:txBody>
        </p:sp>
        <p:sp>
          <p:nvSpPr>
            <p:cNvPr id="67598" name="Rectangle 28">
              <a:extLst>
                <a:ext uri="{FF2B5EF4-FFF2-40B4-BE49-F238E27FC236}">
                  <a16:creationId xmlns:a16="http://schemas.microsoft.com/office/drawing/2014/main" id="{9C3DE303-EF0B-584C-94BB-28F7C189B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5275" y="3694113"/>
              <a:ext cx="285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f</a:t>
              </a:r>
            </a:p>
          </p:txBody>
        </p:sp>
        <p:sp>
          <p:nvSpPr>
            <p:cNvPr id="67599" name="Rectangle 29">
              <a:extLst>
                <a:ext uri="{FF2B5EF4-FFF2-40B4-BE49-F238E27FC236}">
                  <a16:creationId xmlns:a16="http://schemas.microsoft.com/office/drawing/2014/main" id="{82B59B6E-22E3-594C-8FEE-88F79752C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7388" y="3649663"/>
              <a:ext cx="3873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C</a:t>
              </a:r>
            </a:p>
          </p:txBody>
        </p:sp>
        <p:grpSp>
          <p:nvGrpSpPr>
            <p:cNvPr id="67600" name="Group 30">
              <a:extLst>
                <a:ext uri="{FF2B5EF4-FFF2-40B4-BE49-F238E27FC236}">
                  <a16:creationId xmlns:a16="http://schemas.microsoft.com/office/drawing/2014/main" id="{A3C18538-209D-6A4B-943F-AB768C8FBB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11313" y="3663950"/>
              <a:ext cx="2022475" cy="434975"/>
              <a:chOff x="1052" y="2308"/>
              <a:chExt cx="1274" cy="274"/>
            </a:xfrm>
          </p:grpSpPr>
          <p:sp>
            <p:nvSpPr>
              <p:cNvPr id="67708" name="Rectangle 31">
                <a:extLst>
                  <a:ext uri="{FF2B5EF4-FFF2-40B4-BE49-F238E27FC236}">
                    <a16:creationId xmlns:a16="http://schemas.microsoft.com/office/drawing/2014/main" id="{CC629B99-7526-434A-A026-86341B3051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2" y="2312"/>
                <a:ext cx="1274" cy="27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67709" name="Line 32">
                <a:extLst>
                  <a:ext uri="{FF2B5EF4-FFF2-40B4-BE49-F238E27FC236}">
                    <a16:creationId xmlns:a16="http://schemas.microsoft.com/office/drawing/2014/main" id="{3178ADE7-B771-E242-8E90-5B3D551ED3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8" y="2316"/>
                <a:ext cx="0" cy="26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710" name="Line 33">
                <a:extLst>
                  <a:ext uri="{FF2B5EF4-FFF2-40B4-BE49-F238E27FC236}">
                    <a16:creationId xmlns:a16="http://schemas.microsoft.com/office/drawing/2014/main" id="{09A13BD2-ABDA-2847-B8E5-FB7A81B74C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98" y="2316"/>
                <a:ext cx="0" cy="26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711" name="Line 34">
                <a:extLst>
                  <a:ext uri="{FF2B5EF4-FFF2-40B4-BE49-F238E27FC236}">
                    <a16:creationId xmlns:a16="http://schemas.microsoft.com/office/drawing/2014/main" id="{CD23FE1C-D6EE-D44A-BD50-268221518D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13" y="2308"/>
                <a:ext cx="0" cy="27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712" name="Line 35">
                <a:extLst>
                  <a:ext uri="{FF2B5EF4-FFF2-40B4-BE49-F238E27FC236}">
                    <a16:creationId xmlns:a16="http://schemas.microsoft.com/office/drawing/2014/main" id="{AEE8FE94-AC0F-A542-BFD1-FBAABB68C3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80" y="2308"/>
                <a:ext cx="0" cy="26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67601" name="Rectangle 36">
              <a:extLst>
                <a:ext uri="{FF2B5EF4-FFF2-40B4-BE49-F238E27FC236}">
                  <a16:creationId xmlns:a16="http://schemas.microsoft.com/office/drawing/2014/main" id="{53D114AB-7F37-B043-89E2-E0400B5D4D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4650" y="3695700"/>
              <a:ext cx="285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f</a:t>
              </a:r>
            </a:p>
          </p:txBody>
        </p:sp>
        <p:sp>
          <p:nvSpPr>
            <p:cNvPr id="67602" name="Rectangle 37">
              <a:extLst>
                <a:ext uri="{FF2B5EF4-FFF2-40B4-BE49-F238E27FC236}">
                  <a16:creationId xmlns:a16="http://schemas.microsoft.com/office/drawing/2014/main" id="{425EF0D3-CE74-C54C-9EB2-E29CA399A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8350" y="3705225"/>
              <a:ext cx="285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f</a:t>
              </a:r>
            </a:p>
          </p:txBody>
        </p:sp>
        <p:sp>
          <p:nvSpPr>
            <p:cNvPr id="67603" name="Rectangle 38">
              <a:extLst>
                <a:ext uri="{FF2B5EF4-FFF2-40B4-BE49-F238E27FC236}">
                  <a16:creationId xmlns:a16="http://schemas.microsoft.com/office/drawing/2014/main" id="{A884E6A6-A251-2E43-B79D-B81550577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0463" y="3660775"/>
              <a:ext cx="3873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B</a:t>
              </a:r>
            </a:p>
          </p:txBody>
        </p:sp>
        <p:grpSp>
          <p:nvGrpSpPr>
            <p:cNvPr id="67604" name="Group 39">
              <a:extLst>
                <a:ext uri="{FF2B5EF4-FFF2-40B4-BE49-F238E27FC236}">
                  <a16:creationId xmlns:a16="http://schemas.microsoft.com/office/drawing/2014/main" id="{8F59744D-5D19-D24A-A15F-75B374D06D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2088" y="4497388"/>
              <a:ext cx="2022475" cy="434975"/>
              <a:chOff x="1758" y="2833"/>
              <a:chExt cx="1274" cy="274"/>
            </a:xfrm>
          </p:grpSpPr>
          <p:sp>
            <p:nvSpPr>
              <p:cNvPr id="67703" name="Rectangle 40">
                <a:extLst>
                  <a:ext uri="{FF2B5EF4-FFF2-40B4-BE49-F238E27FC236}">
                    <a16:creationId xmlns:a16="http://schemas.microsoft.com/office/drawing/2014/main" id="{21E507CA-6B15-CA4D-A21B-BDA9A4121B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8" y="2837"/>
                <a:ext cx="1274" cy="27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67704" name="Line 41">
                <a:extLst>
                  <a:ext uri="{FF2B5EF4-FFF2-40B4-BE49-F238E27FC236}">
                    <a16:creationId xmlns:a16="http://schemas.microsoft.com/office/drawing/2014/main" id="{9C80C994-0B3B-D344-AF65-A8F06F0E3F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94" y="2841"/>
                <a:ext cx="0" cy="26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705" name="Line 42">
                <a:extLst>
                  <a:ext uri="{FF2B5EF4-FFF2-40B4-BE49-F238E27FC236}">
                    <a16:creationId xmlns:a16="http://schemas.microsoft.com/office/drawing/2014/main" id="{FAC5C1FE-CF89-C44A-8130-BDF487283B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04" y="2841"/>
                <a:ext cx="0" cy="26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706" name="Line 43">
                <a:extLst>
                  <a:ext uri="{FF2B5EF4-FFF2-40B4-BE49-F238E27FC236}">
                    <a16:creationId xmlns:a16="http://schemas.microsoft.com/office/drawing/2014/main" id="{9C8E6EDE-8A16-9444-9A22-BA2F7C223F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19" y="2833"/>
                <a:ext cx="0" cy="27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707" name="Line 44">
                <a:extLst>
                  <a:ext uri="{FF2B5EF4-FFF2-40B4-BE49-F238E27FC236}">
                    <a16:creationId xmlns:a16="http://schemas.microsoft.com/office/drawing/2014/main" id="{A59A971B-5EB8-1648-A488-14AD4E07E6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86" y="2833"/>
                <a:ext cx="0" cy="26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67605" name="Rectangle 45">
              <a:extLst>
                <a:ext uri="{FF2B5EF4-FFF2-40B4-BE49-F238E27FC236}">
                  <a16:creationId xmlns:a16="http://schemas.microsoft.com/office/drawing/2014/main" id="{C78274CB-3895-E14C-A14C-2BEDCD9CBE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5425" y="4529138"/>
              <a:ext cx="2682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t</a:t>
              </a:r>
            </a:p>
          </p:txBody>
        </p:sp>
        <p:sp>
          <p:nvSpPr>
            <p:cNvPr id="67606" name="Rectangle 46">
              <a:extLst>
                <a:ext uri="{FF2B5EF4-FFF2-40B4-BE49-F238E27FC236}">
                  <a16:creationId xmlns:a16="http://schemas.microsoft.com/office/drawing/2014/main" id="{BB4176EF-7336-4549-8734-3B2F820847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538663"/>
              <a:ext cx="2682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t</a:t>
              </a:r>
            </a:p>
          </p:txBody>
        </p:sp>
        <p:sp>
          <p:nvSpPr>
            <p:cNvPr id="67607" name="Rectangle 47">
              <a:extLst>
                <a:ext uri="{FF2B5EF4-FFF2-40B4-BE49-F238E27FC236}">
                  <a16:creationId xmlns:a16="http://schemas.microsoft.com/office/drawing/2014/main" id="{E7100F92-81A0-2B49-A2B8-0281E84E3E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238" y="4494213"/>
              <a:ext cx="36988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E</a:t>
              </a:r>
            </a:p>
          </p:txBody>
        </p:sp>
        <p:grpSp>
          <p:nvGrpSpPr>
            <p:cNvPr id="67608" name="Group 48">
              <a:extLst>
                <a:ext uri="{FF2B5EF4-FFF2-40B4-BE49-F238E27FC236}">
                  <a16:creationId xmlns:a16="http://schemas.microsoft.com/office/drawing/2014/main" id="{4AA234A9-BE33-894B-B177-F009DAB42D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76825" y="4486275"/>
              <a:ext cx="2022475" cy="434975"/>
              <a:chOff x="3235" y="2826"/>
              <a:chExt cx="1274" cy="274"/>
            </a:xfrm>
          </p:grpSpPr>
          <p:sp>
            <p:nvSpPr>
              <p:cNvPr id="67698" name="Rectangle 49">
                <a:extLst>
                  <a:ext uri="{FF2B5EF4-FFF2-40B4-BE49-F238E27FC236}">
                    <a16:creationId xmlns:a16="http://schemas.microsoft.com/office/drawing/2014/main" id="{3CA84D0F-B113-3E43-8900-438EC13DA8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5" y="2830"/>
                <a:ext cx="1274" cy="27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67699" name="Line 50">
                <a:extLst>
                  <a:ext uri="{FF2B5EF4-FFF2-40B4-BE49-F238E27FC236}">
                    <a16:creationId xmlns:a16="http://schemas.microsoft.com/office/drawing/2014/main" id="{497A7AC8-815B-504F-AE21-1AB800DF0E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71" y="2834"/>
                <a:ext cx="0" cy="26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700" name="Line 51">
                <a:extLst>
                  <a:ext uri="{FF2B5EF4-FFF2-40B4-BE49-F238E27FC236}">
                    <a16:creationId xmlns:a16="http://schemas.microsoft.com/office/drawing/2014/main" id="{1B1A9C4D-F807-9B4C-A46B-AB828CC668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81" y="2834"/>
                <a:ext cx="0" cy="26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701" name="Line 52">
                <a:extLst>
                  <a:ext uri="{FF2B5EF4-FFF2-40B4-BE49-F238E27FC236}">
                    <a16:creationId xmlns:a16="http://schemas.microsoft.com/office/drawing/2014/main" id="{335D30DA-4800-CE44-9FC6-4AE019C946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96" y="2826"/>
                <a:ext cx="0" cy="27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702" name="Line 53">
                <a:extLst>
                  <a:ext uri="{FF2B5EF4-FFF2-40B4-BE49-F238E27FC236}">
                    <a16:creationId xmlns:a16="http://schemas.microsoft.com/office/drawing/2014/main" id="{115B30E2-B7F6-454F-BF69-5A30BC47AF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63" y="2826"/>
                <a:ext cx="0" cy="26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67609" name="Rectangle 54">
              <a:extLst>
                <a:ext uri="{FF2B5EF4-FFF2-40B4-BE49-F238E27FC236}">
                  <a16:creationId xmlns:a16="http://schemas.microsoft.com/office/drawing/2014/main" id="{B0EA018B-15D3-F44B-ACFA-8F081F584A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0163" y="4518025"/>
              <a:ext cx="26828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t</a:t>
              </a:r>
            </a:p>
          </p:txBody>
        </p:sp>
        <p:sp>
          <p:nvSpPr>
            <p:cNvPr id="67610" name="Rectangle 55">
              <a:extLst>
                <a:ext uri="{FF2B5EF4-FFF2-40B4-BE49-F238E27FC236}">
                  <a16:creationId xmlns:a16="http://schemas.microsoft.com/office/drawing/2014/main" id="{183E2C3A-FC06-8A4F-A833-FEF804208E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3863" y="4527550"/>
              <a:ext cx="26828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t</a:t>
              </a:r>
            </a:p>
          </p:txBody>
        </p:sp>
        <p:sp>
          <p:nvSpPr>
            <p:cNvPr id="67611" name="Rectangle 56">
              <a:extLst>
                <a:ext uri="{FF2B5EF4-FFF2-40B4-BE49-F238E27FC236}">
                  <a16:creationId xmlns:a16="http://schemas.microsoft.com/office/drawing/2014/main" id="{3C6BE662-C5BC-0645-AEB5-6A9D7E971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5975" y="4483100"/>
              <a:ext cx="3540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F</a:t>
              </a:r>
            </a:p>
          </p:txBody>
        </p:sp>
        <p:grpSp>
          <p:nvGrpSpPr>
            <p:cNvPr id="67612" name="Group 57">
              <a:extLst>
                <a:ext uri="{FF2B5EF4-FFF2-40B4-BE49-F238E27FC236}">
                  <a16:creationId xmlns:a16="http://schemas.microsoft.com/office/drawing/2014/main" id="{D49FA9C5-148E-7C40-99E6-057282E885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86638" y="4462463"/>
              <a:ext cx="2022475" cy="434975"/>
              <a:chOff x="4690" y="2811"/>
              <a:chExt cx="1274" cy="274"/>
            </a:xfrm>
          </p:grpSpPr>
          <p:sp>
            <p:nvSpPr>
              <p:cNvPr id="67693" name="Rectangle 58">
                <a:extLst>
                  <a:ext uri="{FF2B5EF4-FFF2-40B4-BE49-F238E27FC236}">
                    <a16:creationId xmlns:a16="http://schemas.microsoft.com/office/drawing/2014/main" id="{CBCF5E71-A3DF-8C48-8844-38EB32F32C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0" y="2815"/>
                <a:ext cx="1274" cy="27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67694" name="Line 59">
                <a:extLst>
                  <a:ext uri="{FF2B5EF4-FFF2-40B4-BE49-F238E27FC236}">
                    <a16:creationId xmlns:a16="http://schemas.microsoft.com/office/drawing/2014/main" id="{0F8BD045-4037-224B-A756-CC8C27A336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26" y="2819"/>
                <a:ext cx="0" cy="26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695" name="Line 60">
                <a:extLst>
                  <a:ext uri="{FF2B5EF4-FFF2-40B4-BE49-F238E27FC236}">
                    <a16:creationId xmlns:a16="http://schemas.microsoft.com/office/drawing/2014/main" id="{3A16E28E-581C-894F-AF2A-DE33075D52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36" y="2819"/>
                <a:ext cx="0" cy="26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696" name="Line 61">
                <a:extLst>
                  <a:ext uri="{FF2B5EF4-FFF2-40B4-BE49-F238E27FC236}">
                    <a16:creationId xmlns:a16="http://schemas.microsoft.com/office/drawing/2014/main" id="{C24C5284-097B-1245-A3F6-DB9827D5B7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51" y="2811"/>
                <a:ext cx="0" cy="27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697" name="Line 62">
                <a:extLst>
                  <a:ext uri="{FF2B5EF4-FFF2-40B4-BE49-F238E27FC236}">
                    <a16:creationId xmlns:a16="http://schemas.microsoft.com/office/drawing/2014/main" id="{E6DE2B3C-6CF8-1342-8EE4-15977AB844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18" y="2811"/>
                <a:ext cx="0" cy="26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67613" name="Rectangle 63">
              <a:extLst>
                <a:ext uri="{FF2B5EF4-FFF2-40B4-BE49-F238E27FC236}">
                  <a16:creationId xmlns:a16="http://schemas.microsoft.com/office/drawing/2014/main" id="{13C265F4-147E-9B47-B3C3-FC6AE2BD8F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9975" y="4494213"/>
              <a:ext cx="2682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t</a:t>
              </a:r>
            </a:p>
          </p:txBody>
        </p:sp>
        <p:sp>
          <p:nvSpPr>
            <p:cNvPr id="67614" name="Rectangle 64">
              <a:extLst>
                <a:ext uri="{FF2B5EF4-FFF2-40B4-BE49-F238E27FC236}">
                  <a16:creationId xmlns:a16="http://schemas.microsoft.com/office/drawing/2014/main" id="{121DC39F-FBBE-E643-B3D1-DE1E39365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3675" y="4503738"/>
              <a:ext cx="2682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t</a:t>
              </a:r>
            </a:p>
          </p:txBody>
        </p:sp>
        <p:sp>
          <p:nvSpPr>
            <p:cNvPr id="67615" name="Rectangle 65">
              <a:extLst>
                <a:ext uri="{FF2B5EF4-FFF2-40B4-BE49-F238E27FC236}">
                  <a16:creationId xmlns:a16="http://schemas.microsoft.com/office/drawing/2014/main" id="{4D0A8E38-72A1-C447-AAB1-BD79C8E9F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5788" y="4459288"/>
              <a:ext cx="4048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G</a:t>
              </a:r>
            </a:p>
          </p:txBody>
        </p:sp>
        <p:grpSp>
          <p:nvGrpSpPr>
            <p:cNvPr id="67616" name="Group 66">
              <a:extLst>
                <a:ext uri="{FF2B5EF4-FFF2-40B4-BE49-F238E27FC236}">
                  <a16:creationId xmlns:a16="http://schemas.microsoft.com/office/drawing/2014/main" id="{25421F6B-1A07-AD49-9A3F-8364614511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088" y="4498975"/>
              <a:ext cx="2022475" cy="434975"/>
              <a:chOff x="318" y="2834"/>
              <a:chExt cx="1274" cy="274"/>
            </a:xfrm>
          </p:grpSpPr>
          <p:sp>
            <p:nvSpPr>
              <p:cNvPr id="67688" name="Rectangle 67">
                <a:extLst>
                  <a:ext uri="{FF2B5EF4-FFF2-40B4-BE49-F238E27FC236}">
                    <a16:creationId xmlns:a16="http://schemas.microsoft.com/office/drawing/2014/main" id="{A31A3195-5429-1541-B63B-CD8242A88E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" y="2838"/>
                <a:ext cx="1274" cy="27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67689" name="Line 68">
                <a:extLst>
                  <a:ext uri="{FF2B5EF4-FFF2-40B4-BE49-F238E27FC236}">
                    <a16:creationId xmlns:a16="http://schemas.microsoft.com/office/drawing/2014/main" id="{BF3A8CF8-7372-164A-AC0B-BADC1F5370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4" y="2842"/>
                <a:ext cx="0" cy="26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690" name="Line 69">
                <a:extLst>
                  <a:ext uri="{FF2B5EF4-FFF2-40B4-BE49-F238E27FC236}">
                    <a16:creationId xmlns:a16="http://schemas.microsoft.com/office/drawing/2014/main" id="{7716F460-39E5-9945-B0D6-E132732404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64" y="2842"/>
                <a:ext cx="0" cy="26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691" name="Line 70">
                <a:extLst>
                  <a:ext uri="{FF2B5EF4-FFF2-40B4-BE49-F238E27FC236}">
                    <a16:creationId xmlns:a16="http://schemas.microsoft.com/office/drawing/2014/main" id="{D6741392-1135-9245-AF24-B429AE9D56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79" y="2834"/>
                <a:ext cx="0" cy="27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692" name="Line 71">
                <a:extLst>
                  <a:ext uri="{FF2B5EF4-FFF2-40B4-BE49-F238E27FC236}">
                    <a16:creationId xmlns:a16="http://schemas.microsoft.com/office/drawing/2014/main" id="{D786343E-1B8B-D144-B6C9-DE864EC0EF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46" y="2834"/>
                <a:ext cx="0" cy="26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67617" name="Rectangle 72">
              <a:extLst>
                <a:ext uri="{FF2B5EF4-FFF2-40B4-BE49-F238E27FC236}">
                  <a16:creationId xmlns:a16="http://schemas.microsoft.com/office/drawing/2014/main" id="{31DBE6D0-5F27-5C46-BAFD-AD331D487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425" y="4530725"/>
              <a:ext cx="285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f</a:t>
              </a:r>
            </a:p>
          </p:txBody>
        </p:sp>
        <p:sp>
          <p:nvSpPr>
            <p:cNvPr id="67618" name="Rectangle 73">
              <a:extLst>
                <a:ext uri="{FF2B5EF4-FFF2-40B4-BE49-F238E27FC236}">
                  <a16:creationId xmlns:a16="http://schemas.microsoft.com/office/drawing/2014/main" id="{AC62DE46-87C8-FB4E-8FA7-98BD9A19D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3125" y="4540250"/>
              <a:ext cx="285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f</a:t>
              </a:r>
            </a:p>
          </p:txBody>
        </p:sp>
        <p:sp>
          <p:nvSpPr>
            <p:cNvPr id="67619" name="Rectangle 74">
              <a:extLst>
                <a:ext uri="{FF2B5EF4-FFF2-40B4-BE49-F238E27FC236}">
                  <a16:creationId xmlns:a16="http://schemas.microsoft.com/office/drawing/2014/main" id="{0F2C141D-F2B2-F84F-AC6B-5FC5B761AE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5238" y="4495800"/>
              <a:ext cx="4048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D</a:t>
              </a:r>
            </a:p>
          </p:txBody>
        </p:sp>
        <p:grpSp>
          <p:nvGrpSpPr>
            <p:cNvPr id="67620" name="Group 75">
              <a:extLst>
                <a:ext uri="{FF2B5EF4-FFF2-40B4-BE49-F238E27FC236}">
                  <a16:creationId xmlns:a16="http://schemas.microsoft.com/office/drawing/2014/main" id="{70605214-2AEC-2548-BA5E-5287E851BF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06663" y="5413375"/>
              <a:ext cx="2022475" cy="434975"/>
              <a:chOff x="1616" y="3410"/>
              <a:chExt cx="1274" cy="274"/>
            </a:xfrm>
          </p:grpSpPr>
          <p:sp>
            <p:nvSpPr>
              <p:cNvPr id="67683" name="Rectangle 76">
                <a:extLst>
                  <a:ext uri="{FF2B5EF4-FFF2-40B4-BE49-F238E27FC236}">
                    <a16:creationId xmlns:a16="http://schemas.microsoft.com/office/drawing/2014/main" id="{4ED4A943-BD06-7143-95E5-5180EC927C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3414"/>
                <a:ext cx="1274" cy="27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67684" name="Line 77">
                <a:extLst>
                  <a:ext uri="{FF2B5EF4-FFF2-40B4-BE49-F238E27FC236}">
                    <a16:creationId xmlns:a16="http://schemas.microsoft.com/office/drawing/2014/main" id="{911CF80B-B522-E749-8317-BC7DA0FE42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2" y="3418"/>
                <a:ext cx="0" cy="26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685" name="Line 78">
                <a:extLst>
                  <a:ext uri="{FF2B5EF4-FFF2-40B4-BE49-F238E27FC236}">
                    <a16:creationId xmlns:a16="http://schemas.microsoft.com/office/drawing/2014/main" id="{BFDBD5E1-41F3-A14E-BDB4-488DA0CCAA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62" y="3418"/>
                <a:ext cx="0" cy="26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686" name="Line 79">
                <a:extLst>
                  <a:ext uri="{FF2B5EF4-FFF2-40B4-BE49-F238E27FC236}">
                    <a16:creationId xmlns:a16="http://schemas.microsoft.com/office/drawing/2014/main" id="{5C60D8A5-F12D-ED4F-A798-AB2A02A6A9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77" y="3410"/>
                <a:ext cx="0" cy="27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687" name="Line 80">
                <a:extLst>
                  <a:ext uri="{FF2B5EF4-FFF2-40B4-BE49-F238E27FC236}">
                    <a16:creationId xmlns:a16="http://schemas.microsoft.com/office/drawing/2014/main" id="{6F70F888-ED85-A448-AE03-EA95409B78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4" y="3410"/>
                <a:ext cx="0" cy="26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67621" name="Rectangle 81">
              <a:extLst>
                <a:ext uri="{FF2B5EF4-FFF2-40B4-BE49-F238E27FC236}">
                  <a16:creationId xmlns:a16="http://schemas.microsoft.com/office/drawing/2014/main" id="{BE1E4408-801C-EB4A-9A07-640F6A9659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0000" y="5445125"/>
              <a:ext cx="2682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t</a:t>
              </a:r>
            </a:p>
          </p:txBody>
        </p:sp>
        <p:sp>
          <p:nvSpPr>
            <p:cNvPr id="67622" name="Rectangle 82">
              <a:extLst>
                <a:ext uri="{FF2B5EF4-FFF2-40B4-BE49-F238E27FC236}">
                  <a16:creationId xmlns:a16="http://schemas.microsoft.com/office/drawing/2014/main" id="{69530ABD-97CA-DC41-82B9-BEBA44565E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700" y="5454650"/>
              <a:ext cx="2682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t</a:t>
              </a:r>
            </a:p>
          </p:txBody>
        </p:sp>
        <p:sp>
          <p:nvSpPr>
            <p:cNvPr id="67623" name="Rectangle 83">
              <a:extLst>
                <a:ext uri="{FF2B5EF4-FFF2-40B4-BE49-F238E27FC236}">
                  <a16:creationId xmlns:a16="http://schemas.microsoft.com/office/drawing/2014/main" id="{55237D07-E402-3348-9D94-0A09EF26E2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9950" y="5410200"/>
              <a:ext cx="285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I</a:t>
              </a:r>
            </a:p>
          </p:txBody>
        </p:sp>
        <p:grpSp>
          <p:nvGrpSpPr>
            <p:cNvPr id="67624" name="Group 84">
              <a:extLst>
                <a:ext uri="{FF2B5EF4-FFF2-40B4-BE49-F238E27FC236}">
                  <a16:creationId xmlns:a16="http://schemas.microsoft.com/office/drawing/2014/main" id="{61146ECC-3355-9A4F-883D-C2A3E3CB7C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088" y="5414963"/>
              <a:ext cx="2022475" cy="434975"/>
              <a:chOff x="78" y="3411"/>
              <a:chExt cx="1274" cy="274"/>
            </a:xfrm>
          </p:grpSpPr>
          <p:sp>
            <p:nvSpPr>
              <p:cNvPr id="67678" name="Rectangle 85">
                <a:extLst>
                  <a:ext uri="{FF2B5EF4-FFF2-40B4-BE49-F238E27FC236}">
                    <a16:creationId xmlns:a16="http://schemas.microsoft.com/office/drawing/2014/main" id="{EDC31AA1-8512-D94E-8493-5990290FB4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" y="3415"/>
                <a:ext cx="1274" cy="27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67679" name="Line 86">
                <a:extLst>
                  <a:ext uri="{FF2B5EF4-FFF2-40B4-BE49-F238E27FC236}">
                    <a16:creationId xmlns:a16="http://schemas.microsoft.com/office/drawing/2014/main" id="{71881EC1-45CF-CF4A-8A13-AD20F7B349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" y="3419"/>
                <a:ext cx="0" cy="26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680" name="Line 87">
                <a:extLst>
                  <a:ext uri="{FF2B5EF4-FFF2-40B4-BE49-F238E27FC236}">
                    <a16:creationId xmlns:a16="http://schemas.microsoft.com/office/drawing/2014/main" id="{86F37DC4-9266-EB40-BBEA-E68AEF11F0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24" y="3419"/>
                <a:ext cx="0" cy="26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681" name="Line 88">
                <a:extLst>
                  <a:ext uri="{FF2B5EF4-FFF2-40B4-BE49-F238E27FC236}">
                    <a16:creationId xmlns:a16="http://schemas.microsoft.com/office/drawing/2014/main" id="{D1BF9386-8284-0640-8EC5-170E3F3268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9" y="3411"/>
                <a:ext cx="0" cy="27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682" name="Line 89">
                <a:extLst>
                  <a:ext uri="{FF2B5EF4-FFF2-40B4-BE49-F238E27FC236}">
                    <a16:creationId xmlns:a16="http://schemas.microsoft.com/office/drawing/2014/main" id="{801FD6A7-7AA0-884C-90DB-A4FE6AC3FB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06" y="3411"/>
                <a:ext cx="0" cy="26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67625" name="Rectangle 90">
              <a:extLst>
                <a:ext uri="{FF2B5EF4-FFF2-40B4-BE49-F238E27FC236}">
                  <a16:creationId xmlns:a16="http://schemas.microsoft.com/office/drawing/2014/main" id="{B0CBAB2B-D11A-BA42-AC42-ECB812094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25" y="5446713"/>
              <a:ext cx="2682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t</a:t>
              </a:r>
            </a:p>
          </p:txBody>
        </p:sp>
        <p:sp>
          <p:nvSpPr>
            <p:cNvPr id="67626" name="Rectangle 91">
              <a:extLst>
                <a:ext uri="{FF2B5EF4-FFF2-40B4-BE49-F238E27FC236}">
                  <a16:creationId xmlns:a16="http://schemas.microsoft.com/office/drawing/2014/main" id="{8B2464DC-F88D-D84C-B6D4-6CC77D3071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4825" y="5454650"/>
              <a:ext cx="2682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t</a:t>
              </a:r>
            </a:p>
          </p:txBody>
        </p:sp>
        <p:sp>
          <p:nvSpPr>
            <p:cNvPr id="67627" name="Rectangle 92">
              <a:extLst>
                <a:ext uri="{FF2B5EF4-FFF2-40B4-BE49-F238E27FC236}">
                  <a16:creationId xmlns:a16="http://schemas.microsoft.com/office/drawing/2014/main" id="{ECAF9FFD-D5D5-AF45-91E0-E466AEC47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238" y="5411788"/>
              <a:ext cx="4048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H</a:t>
              </a:r>
            </a:p>
          </p:txBody>
        </p:sp>
        <p:sp>
          <p:nvSpPr>
            <p:cNvPr id="67628" name="Line 93">
              <a:extLst>
                <a:ext uri="{FF2B5EF4-FFF2-40B4-BE49-F238E27FC236}">
                  <a16:creationId xmlns:a16="http://schemas.microsoft.com/office/drawing/2014/main" id="{691E05DD-8429-924D-A8CC-2D25A9422D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40088" y="3095625"/>
              <a:ext cx="1249362" cy="5365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29" name="Line 94">
              <a:extLst>
                <a:ext uri="{FF2B5EF4-FFF2-40B4-BE49-F238E27FC236}">
                  <a16:creationId xmlns:a16="http://schemas.microsoft.com/office/drawing/2014/main" id="{B3B4CB62-1108-7847-85CA-36304EBC4D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53063" y="3106738"/>
              <a:ext cx="1322387" cy="5127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30" name="Line 95">
              <a:extLst>
                <a:ext uri="{FF2B5EF4-FFF2-40B4-BE49-F238E27FC236}">
                  <a16:creationId xmlns:a16="http://schemas.microsoft.com/office/drawing/2014/main" id="{839056F9-8AC7-DE4C-8DEC-EADCDD3CF3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12888" y="3929063"/>
              <a:ext cx="642937" cy="5365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31" name="Line 96">
              <a:extLst>
                <a:ext uri="{FF2B5EF4-FFF2-40B4-BE49-F238E27FC236}">
                  <a16:creationId xmlns:a16="http://schemas.microsoft.com/office/drawing/2014/main" id="{CB743B70-7A59-E449-9260-FEBB76897A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97213" y="3929063"/>
              <a:ext cx="619125" cy="5476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32" name="Line 97">
              <a:extLst>
                <a:ext uri="{FF2B5EF4-FFF2-40B4-BE49-F238E27FC236}">
                  <a16:creationId xmlns:a16="http://schemas.microsoft.com/office/drawing/2014/main" id="{2017074F-1F53-DD49-A3F3-EAD8FEFE5E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43625" y="3917950"/>
              <a:ext cx="631825" cy="5349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33" name="Line 98">
              <a:extLst>
                <a:ext uri="{FF2B5EF4-FFF2-40B4-BE49-F238E27FC236}">
                  <a16:creationId xmlns:a16="http://schemas.microsoft.com/office/drawing/2014/main" id="{5838B9B5-05C4-CA47-AA50-C447196021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15250" y="3941763"/>
              <a:ext cx="655638" cy="5000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34" name="Line 99">
              <a:extLst>
                <a:ext uri="{FF2B5EF4-FFF2-40B4-BE49-F238E27FC236}">
                  <a16:creationId xmlns:a16="http://schemas.microsoft.com/office/drawing/2014/main" id="{FA8D5E7B-3A86-5C4B-9124-30536C2B4F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5138" y="4799013"/>
              <a:ext cx="547687" cy="571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35" name="Line 100">
              <a:extLst>
                <a:ext uri="{FF2B5EF4-FFF2-40B4-BE49-F238E27FC236}">
                  <a16:creationId xmlns:a16="http://schemas.microsoft.com/office/drawing/2014/main" id="{7FFE481F-9159-6E40-8A88-47E1C1D300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54213" y="4786313"/>
              <a:ext cx="1035050" cy="5953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36" name="Line 101">
              <a:extLst>
                <a:ext uri="{FF2B5EF4-FFF2-40B4-BE49-F238E27FC236}">
                  <a16:creationId xmlns:a16="http://schemas.microsoft.com/office/drawing/2014/main" id="{3EB498FC-64C3-CC4E-9CDA-6191819E6B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0513" y="5619750"/>
              <a:ext cx="0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37" name="Line 102">
              <a:extLst>
                <a:ext uri="{FF2B5EF4-FFF2-40B4-BE49-F238E27FC236}">
                  <a16:creationId xmlns:a16="http://schemas.microsoft.com/office/drawing/2014/main" id="{35AAE56A-EF50-B840-876E-BF27FF09E2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0513" y="6024563"/>
              <a:ext cx="61912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38" name="Line 103">
              <a:extLst>
                <a:ext uri="{FF2B5EF4-FFF2-40B4-BE49-F238E27FC236}">
                  <a16:creationId xmlns:a16="http://schemas.microsoft.com/office/drawing/2014/main" id="{941306EF-0A64-034A-A93A-09B24FD219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03450" y="5334000"/>
              <a:ext cx="1588" cy="6699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39" name="Line 104">
              <a:extLst>
                <a:ext uri="{FF2B5EF4-FFF2-40B4-BE49-F238E27FC236}">
                  <a16:creationId xmlns:a16="http://schemas.microsoft.com/office/drawing/2014/main" id="{0FA6D02F-520E-7743-93B5-CC0EB516ED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97025" y="4989513"/>
              <a:ext cx="606425" cy="3444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40" name="Line 105">
              <a:extLst>
                <a:ext uri="{FF2B5EF4-FFF2-40B4-BE49-F238E27FC236}">
                  <a16:creationId xmlns:a16="http://schemas.microsoft.com/office/drawing/2014/main" id="{06E69094-1927-5C45-BCD3-1976AA5AB6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3400" y="5680075"/>
              <a:ext cx="0" cy="3333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41" name="Line 106">
              <a:extLst>
                <a:ext uri="{FF2B5EF4-FFF2-40B4-BE49-F238E27FC236}">
                  <a16:creationId xmlns:a16="http://schemas.microsoft.com/office/drawing/2014/main" id="{D2AC7B64-C0E9-5949-962F-CD32F13C19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2513" y="6024563"/>
              <a:ext cx="7397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42" name="Line 107">
              <a:extLst>
                <a:ext uri="{FF2B5EF4-FFF2-40B4-BE49-F238E27FC236}">
                  <a16:creationId xmlns:a16="http://schemas.microsoft.com/office/drawing/2014/main" id="{640D5B63-2D6E-AA4B-AE6D-0AE23C573F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2513" y="5048250"/>
              <a:ext cx="0" cy="9763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43" name="Line 108">
              <a:extLst>
                <a:ext uri="{FF2B5EF4-FFF2-40B4-BE49-F238E27FC236}">
                  <a16:creationId xmlns:a16="http://schemas.microsoft.com/office/drawing/2014/main" id="{3B2BDE85-CB0D-9047-A212-B1C7693901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4125" y="4179888"/>
              <a:ext cx="1588" cy="10715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44" name="Line 109">
              <a:extLst>
                <a:ext uri="{FF2B5EF4-FFF2-40B4-BE49-F238E27FC236}">
                  <a16:creationId xmlns:a16="http://schemas.microsoft.com/office/drawing/2014/main" id="{7C751C82-8C7B-954C-883C-9EA4DC4E42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5713" y="5238750"/>
              <a:ext cx="21780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45" name="Line 110">
              <a:extLst>
                <a:ext uri="{FF2B5EF4-FFF2-40B4-BE49-F238E27FC236}">
                  <a16:creationId xmlns:a16="http://schemas.microsoft.com/office/drawing/2014/main" id="{2235D8EA-3BD5-4647-B2CF-E4DE77CE25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3763" y="5251450"/>
              <a:ext cx="0" cy="7858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46" name="Line 111">
              <a:extLst>
                <a:ext uri="{FF2B5EF4-FFF2-40B4-BE49-F238E27FC236}">
                  <a16:creationId xmlns:a16="http://schemas.microsoft.com/office/drawing/2014/main" id="{BDF05BE5-41DB-2E45-B381-ECEE3C13E8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9388" y="6037263"/>
              <a:ext cx="7032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47" name="Line 112">
              <a:extLst>
                <a:ext uri="{FF2B5EF4-FFF2-40B4-BE49-F238E27FC236}">
                  <a16:creationId xmlns:a16="http://schemas.microsoft.com/office/drawing/2014/main" id="{4E9165F4-60F0-8D40-8BCC-745E290327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9388" y="5680075"/>
              <a:ext cx="0" cy="3333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48" name="Line 113">
              <a:extLst>
                <a:ext uri="{FF2B5EF4-FFF2-40B4-BE49-F238E27FC236}">
                  <a16:creationId xmlns:a16="http://schemas.microsoft.com/office/drawing/2014/main" id="{3CA90279-0F70-DE4D-B0FF-9689ACC487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75013" y="4762500"/>
              <a:ext cx="12700" cy="3460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49" name="Line 114">
              <a:extLst>
                <a:ext uri="{FF2B5EF4-FFF2-40B4-BE49-F238E27FC236}">
                  <a16:creationId xmlns:a16="http://schemas.microsoft.com/office/drawing/2014/main" id="{90586CD6-B579-684F-94E5-BB50C48CE6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4775" y="5119688"/>
              <a:ext cx="61912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50" name="Line 115">
              <a:extLst>
                <a:ext uri="{FF2B5EF4-FFF2-40B4-BE49-F238E27FC236}">
                  <a16:creationId xmlns:a16="http://schemas.microsoft.com/office/drawing/2014/main" id="{553FFC7B-42FD-8841-A31A-A1E4D9319B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4775" y="4179888"/>
              <a:ext cx="0" cy="939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51" name="Line 116">
              <a:extLst>
                <a:ext uri="{FF2B5EF4-FFF2-40B4-BE49-F238E27FC236}">
                  <a16:creationId xmlns:a16="http://schemas.microsoft.com/office/drawing/2014/main" id="{7B8BB90F-1C36-DA4A-B7DC-41AE8A6214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92763" y="4711700"/>
              <a:ext cx="12700" cy="3460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52" name="Line 117">
              <a:extLst>
                <a:ext uri="{FF2B5EF4-FFF2-40B4-BE49-F238E27FC236}">
                  <a16:creationId xmlns:a16="http://schemas.microsoft.com/office/drawing/2014/main" id="{0E6D5A39-A11A-674A-85AE-966B378A06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2525" y="5068888"/>
              <a:ext cx="61912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53" name="Line 118">
              <a:extLst>
                <a:ext uri="{FF2B5EF4-FFF2-40B4-BE49-F238E27FC236}">
                  <a16:creationId xmlns:a16="http://schemas.microsoft.com/office/drawing/2014/main" id="{FF31E0ED-024A-E341-850F-5105D1660D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62525" y="3368675"/>
              <a:ext cx="4763" cy="17002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54" name="Line 119">
              <a:extLst>
                <a:ext uri="{FF2B5EF4-FFF2-40B4-BE49-F238E27FC236}">
                  <a16:creationId xmlns:a16="http://schemas.microsoft.com/office/drawing/2014/main" id="{C31983A6-1EEB-E241-BE8F-0500A16133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15275" y="4676775"/>
              <a:ext cx="12700" cy="3460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55" name="Line 120">
              <a:extLst>
                <a:ext uri="{FF2B5EF4-FFF2-40B4-BE49-F238E27FC236}">
                  <a16:creationId xmlns:a16="http://schemas.microsoft.com/office/drawing/2014/main" id="{F91A78D1-8FD9-414A-A35A-62C0360375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96150" y="5033963"/>
              <a:ext cx="61912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56" name="Line 121">
              <a:extLst>
                <a:ext uri="{FF2B5EF4-FFF2-40B4-BE49-F238E27FC236}">
                  <a16:creationId xmlns:a16="http://schemas.microsoft.com/office/drawing/2014/main" id="{B216182E-57A4-8740-A15A-66D48E8B8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85038" y="4143375"/>
              <a:ext cx="1587" cy="8905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57" name="Line 122">
              <a:extLst>
                <a:ext uri="{FF2B5EF4-FFF2-40B4-BE49-F238E27FC236}">
                  <a16:creationId xmlns:a16="http://schemas.microsoft.com/office/drawing/2014/main" id="{024C30B1-7481-D343-9366-70AC020302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0238" y="5653088"/>
              <a:ext cx="12700" cy="346075"/>
            </a:xfrm>
            <a:prstGeom prst="line">
              <a:avLst/>
            </a:prstGeom>
            <a:noFill/>
            <a:ln w="12700">
              <a:solidFill>
                <a:srgbClr val="CC33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58" name="Line 123">
              <a:extLst>
                <a:ext uri="{FF2B5EF4-FFF2-40B4-BE49-F238E27FC236}">
                  <a16:creationId xmlns:a16="http://schemas.microsoft.com/office/drawing/2014/main" id="{8A151048-ACF8-F847-9F78-9D536E8BEA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6010275"/>
              <a:ext cx="619125" cy="0"/>
            </a:xfrm>
            <a:prstGeom prst="line">
              <a:avLst/>
            </a:prstGeom>
            <a:noFill/>
            <a:ln w="12700">
              <a:solidFill>
                <a:srgbClr val="CC33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59" name="Line 124">
              <a:extLst>
                <a:ext uri="{FF2B5EF4-FFF2-40B4-BE49-F238E27FC236}">
                  <a16:creationId xmlns:a16="http://schemas.microsoft.com/office/drawing/2014/main" id="{45DB3100-DAA3-CD4A-84D4-E765219470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3381375"/>
              <a:ext cx="25400" cy="2628900"/>
            </a:xfrm>
            <a:prstGeom prst="line">
              <a:avLst/>
            </a:prstGeom>
            <a:noFill/>
            <a:ln w="12700">
              <a:solidFill>
                <a:srgbClr val="CC33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60" name="Line 125">
              <a:extLst>
                <a:ext uri="{FF2B5EF4-FFF2-40B4-BE49-F238E27FC236}">
                  <a16:creationId xmlns:a16="http://schemas.microsoft.com/office/drawing/2014/main" id="{FBA16C70-199B-EC40-B685-523CBC963F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00" y="2357438"/>
              <a:ext cx="3870325" cy="1011237"/>
            </a:xfrm>
            <a:prstGeom prst="line">
              <a:avLst/>
            </a:prstGeom>
            <a:noFill/>
            <a:ln w="12700">
              <a:solidFill>
                <a:srgbClr val="CC3300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61" name="Line 126">
              <a:extLst>
                <a:ext uri="{FF2B5EF4-FFF2-40B4-BE49-F238E27FC236}">
                  <a16:creationId xmlns:a16="http://schemas.microsoft.com/office/drawing/2014/main" id="{B3ECF28F-27DF-4641-8C47-23272BE493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8225" y="3381375"/>
              <a:ext cx="7938" cy="1676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62" name="Line 127">
              <a:extLst>
                <a:ext uri="{FF2B5EF4-FFF2-40B4-BE49-F238E27FC236}">
                  <a16:creationId xmlns:a16="http://schemas.microsoft.com/office/drawing/2014/main" id="{5F12D251-9E08-D147-9BF8-96124D4F76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4338" y="5057775"/>
              <a:ext cx="611187" cy="31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63" name="Line 128">
              <a:extLst>
                <a:ext uri="{FF2B5EF4-FFF2-40B4-BE49-F238E27FC236}">
                  <a16:creationId xmlns:a16="http://schemas.microsoft.com/office/drawing/2014/main" id="{E9B26D3B-48D9-A741-BE0E-A224DA6CB8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4338" y="4700588"/>
              <a:ext cx="0" cy="3333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64" name="Line 129">
              <a:extLst>
                <a:ext uri="{FF2B5EF4-FFF2-40B4-BE49-F238E27FC236}">
                  <a16:creationId xmlns:a16="http://schemas.microsoft.com/office/drawing/2014/main" id="{0318DB0E-F0F2-C045-8A28-DB22A8E8EF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89788" y="4143375"/>
              <a:ext cx="1587" cy="901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65" name="Line 130">
              <a:extLst>
                <a:ext uri="{FF2B5EF4-FFF2-40B4-BE49-F238E27FC236}">
                  <a16:creationId xmlns:a16="http://schemas.microsoft.com/office/drawing/2014/main" id="{0227459C-0930-F049-AEB8-A5AD8FD245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70663" y="5045075"/>
              <a:ext cx="620712" cy="31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66" name="Line 131">
              <a:extLst>
                <a:ext uri="{FF2B5EF4-FFF2-40B4-BE49-F238E27FC236}">
                  <a16:creationId xmlns:a16="http://schemas.microsoft.com/office/drawing/2014/main" id="{312C493B-DCB8-E14E-AED6-B38BA1B22E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70663" y="4687888"/>
              <a:ext cx="0" cy="3333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67" name="Line 132">
              <a:extLst>
                <a:ext uri="{FF2B5EF4-FFF2-40B4-BE49-F238E27FC236}">
                  <a16:creationId xmlns:a16="http://schemas.microsoft.com/office/drawing/2014/main" id="{043703E5-38D4-DC4C-9129-C5A8678E2A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00750" y="2095500"/>
              <a:ext cx="3489325" cy="0"/>
            </a:xfrm>
            <a:prstGeom prst="line">
              <a:avLst/>
            </a:prstGeom>
            <a:noFill/>
            <a:ln w="12700">
              <a:solidFill>
                <a:srgbClr val="CC3300"/>
              </a:solidFill>
              <a:prstDash val="sysDot"/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68" name="Line 133">
              <a:extLst>
                <a:ext uri="{FF2B5EF4-FFF2-40B4-BE49-F238E27FC236}">
                  <a16:creationId xmlns:a16="http://schemas.microsoft.com/office/drawing/2014/main" id="{DE9D2F69-0550-1540-BDD4-EF8E8D8498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67775" y="5021263"/>
              <a:ext cx="703263" cy="0"/>
            </a:xfrm>
            <a:prstGeom prst="line">
              <a:avLst/>
            </a:prstGeom>
            <a:noFill/>
            <a:ln w="12700">
              <a:solidFill>
                <a:srgbClr val="CC33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69" name="Line 134">
              <a:extLst>
                <a:ext uri="{FF2B5EF4-FFF2-40B4-BE49-F238E27FC236}">
                  <a16:creationId xmlns:a16="http://schemas.microsoft.com/office/drawing/2014/main" id="{B85CD1D9-84E5-D748-8C63-7F91D2F195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67775" y="4664075"/>
              <a:ext cx="0" cy="333375"/>
            </a:xfrm>
            <a:prstGeom prst="line">
              <a:avLst/>
            </a:prstGeom>
            <a:noFill/>
            <a:ln w="12700">
              <a:solidFill>
                <a:srgbClr val="CC33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70" name="Line 135">
              <a:extLst>
                <a:ext uri="{FF2B5EF4-FFF2-40B4-BE49-F238E27FC236}">
                  <a16:creationId xmlns:a16="http://schemas.microsoft.com/office/drawing/2014/main" id="{52AB26CF-0E64-984B-B22A-D714B4F00E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561513" y="2095500"/>
              <a:ext cx="0" cy="2928938"/>
            </a:xfrm>
            <a:prstGeom prst="line">
              <a:avLst/>
            </a:prstGeom>
            <a:noFill/>
            <a:ln w="12700">
              <a:solidFill>
                <a:srgbClr val="CC33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71" name="Line 136">
              <a:extLst>
                <a:ext uri="{FF2B5EF4-FFF2-40B4-BE49-F238E27FC236}">
                  <a16:creationId xmlns:a16="http://schemas.microsoft.com/office/drawing/2014/main" id="{5C9C2C56-DBB1-0C47-84C7-0FE6A258D8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68775" y="2286000"/>
              <a:ext cx="381000" cy="5476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72" name="Line 137">
              <a:extLst>
                <a:ext uri="{FF2B5EF4-FFF2-40B4-BE49-F238E27FC236}">
                  <a16:creationId xmlns:a16="http://schemas.microsoft.com/office/drawing/2014/main" id="{E1F08B59-958C-B14B-A9B9-3F14A651E7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53063" y="2297113"/>
              <a:ext cx="0" cy="3571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73" name="Line 138">
              <a:extLst>
                <a:ext uri="{FF2B5EF4-FFF2-40B4-BE49-F238E27FC236}">
                  <a16:creationId xmlns:a16="http://schemas.microsoft.com/office/drawing/2014/main" id="{81D63BA5-574C-0843-AC9D-B49C9591F7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53063" y="2667000"/>
              <a:ext cx="8937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74" name="Line 139">
              <a:extLst>
                <a:ext uri="{FF2B5EF4-FFF2-40B4-BE49-F238E27FC236}">
                  <a16:creationId xmlns:a16="http://schemas.microsoft.com/office/drawing/2014/main" id="{A6F0A2F0-B335-5743-9E0F-D169AD9F52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57938" y="2297113"/>
              <a:ext cx="0" cy="3460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75" name="Line 140">
              <a:extLst>
                <a:ext uri="{FF2B5EF4-FFF2-40B4-BE49-F238E27FC236}">
                  <a16:creationId xmlns:a16="http://schemas.microsoft.com/office/drawing/2014/main" id="{157B6570-7B90-E14D-90E7-7D571FF3FE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76938" y="2286000"/>
              <a:ext cx="381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76" name="Line 141">
              <a:extLst>
                <a:ext uri="{FF2B5EF4-FFF2-40B4-BE49-F238E27FC236}">
                  <a16:creationId xmlns:a16="http://schemas.microsoft.com/office/drawing/2014/main" id="{CBB67C1F-92A6-944E-BD97-A42D69DB1A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5775" y="2178050"/>
              <a:ext cx="9048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77" name="Rectangle 142">
              <a:extLst>
                <a:ext uri="{FF2B5EF4-FFF2-40B4-BE49-F238E27FC236}">
                  <a16:creationId xmlns:a16="http://schemas.microsoft.com/office/drawing/2014/main" id="{39955445-6218-6949-9247-B238BA1188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9881" y="1862754"/>
              <a:ext cx="1126912" cy="5108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header</a:t>
              </a:r>
            </a:p>
          </p:txBody>
        </p:sp>
      </p:grpSp>
      <p:sp>
        <p:nvSpPr>
          <p:cNvPr id="146" name="Text Box 43">
            <a:extLst>
              <a:ext uri="{FF2B5EF4-FFF2-40B4-BE49-F238E27FC236}">
                <a16:creationId xmlns:a16="http://schemas.microsoft.com/office/drawing/2014/main" id="{A1D813FE-4E5E-9948-9BAE-2D7BD53ACA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2464" y="5832384"/>
            <a:ext cx="657282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 dirty="0"/>
              <a:t>*Figure 5.23:</a:t>
            </a:r>
            <a:r>
              <a:rPr lang="en-US" altLang="zh-TW" sz="2000" u="sng" dirty="0"/>
              <a:t> Memory representation of threaded tree (p.219)</a:t>
            </a:r>
            <a:endParaRPr lang="en-US" altLang="zh-TW" sz="2000" b="1" u="sng" dirty="0"/>
          </a:p>
        </p:txBody>
      </p:sp>
      <p:sp>
        <p:nvSpPr>
          <p:cNvPr id="148" name="Text Box 63">
            <a:extLst>
              <a:ext uri="{FF2B5EF4-FFF2-40B4-BE49-F238E27FC236}">
                <a16:creationId xmlns:a16="http://schemas.microsoft.com/office/drawing/2014/main" id="{DB790BE5-2B7F-394A-97FA-DE617A8C7C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5335" y="4929610"/>
            <a:ext cx="31496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 err="1">
                <a:solidFill>
                  <a:srgbClr val="003399"/>
                </a:solidFill>
              </a:rPr>
              <a:t>inorder</a:t>
            </a:r>
            <a:r>
              <a:rPr lang="en-US" altLang="zh-TW" sz="2400" dirty="0">
                <a:solidFill>
                  <a:srgbClr val="003399"/>
                </a:solidFill>
              </a:rPr>
              <a:t> traversal: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rgbClr val="006600"/>
                </a:solidFill>
              </a:rPr>
              <a:t>H, D, I, B, E, A, F, C, G</a:t>
            </a:r>
            <a:endParaRPr lang="en-US" altLang="zh-TW" sz="2400" dirty="0">
              <a:solidFill>
                <a:srgbClr val="003399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頁尾版面配置區 3">
            <a:extLst>
              <a:ext uri="{FF2B5EF4-FFF2-40B4-BE49-F238E27FC236}">
                <a16:creationId xmlns:a16="http://schemas.microsoft.com/office/drawing/2014/main" id="{14A8900A-6483-E943-ACC0-22CA42BE5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20482" name="投影片編號版面配置區 4">
            <a:extLst>
              <a:ext uri="{FF2B5EF4-FFF2-40B4-BE49-F238E27FC236}">
                <a16:creationId xmlns:a16="http://schemas.microsoft.com/office/drawing/2014/main" id="{58A8A901-3A33-474F-9214-90CB04FA2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F730FFAC-D95F-7A4B-AC55-D7B617B76088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7</a:t>
            </a:fld>
            <a:endParaRPr lang="en-US" altLang="zh-TW" sz="1400"/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0AE4F551-E233-0741-87C5-E81C9DC66C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960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Example</a:t>
            </a:r>
          </a:p>
        </p:txBody>
      </p:sp>
      <p:sp>
        <p:nvSpPr>
          <p:cNvPr id="20484" name="Text Box 6">
            <a:extLst>
              <a:ext uri="{FF2B5EF4-FFF2-40B4-BE49-F238E27FC236}">
                <a16:creationId xmlns:a16="http://schemas.microsoft.com/office/drawing/2014/main" id="{990939C1-BB1A-1542-AA67-DAA06C94BA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00" y="1543050"/>
            <a:ext cx="4330700" cy="347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/>
              <a:t>Number of nodes = 13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/>
              <a:t>Degree of node A = 3</a:t>
            </a:r>
            <a:endParaRPr lang="en-US" altLang="zh-TW" sz="2000">
              <a:solidFill>
                <a:srgbClr val="00B050"/>
              </a:solidFill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/>
              <a:t>Leaf (terminal) = {K, L, F, G, M, I, J}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/>
              <a:t>Nonterminal: others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/>
              <a:t>Parent of node B = A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/>
              <a:t>Children of node A = {B, C, D}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/>
              <a:t>Siblings of node C = {B, D}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/>
              <a:t>Degree of the tree = 3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/>
              <a:t>Ancestors of node M = {A, D, H}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/>
              <a:t>Level of node F = 3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/>
              <a:t>Height of the tree = 4</a:t>
            </a:r>
          </a:p>
        </p:txBody>
      </p:sp>
      <p:grpSp>
        <p:nvGrpSpPr>
          <p:cNvPr id="20485" name="群組 1">
            <a:extLst>
              <a:ext uri="{FF2B5EF4-FFF2-40B4-BE49-F238E27FC236}">
                <a16:creationId xmlns:a16="http://schemas.microsoft.com/office/drawing/2014/main" id="{AC3FDF2F-CD6A-8140-8F67-84F73F6E69D2}"/>
              </a:ext>
            </a:extLst>
          </p:cNvPr>
          <p:cNvGrpSpPr>
            <a:grpSpLocks/>
          </p:cNvGrpSpPr>
          <p:nvPr/>
        </p:nvGrpSpPr>
        <p:grpSpPr bwMode="auto">
          <a:xfrm>
            <a:off x="3184525" y="1800225"/>
            <a:ext cx="5959475" cy="3892550"/>
            <a:chOff x="3184525" y="1997075"/>
            <a:chExt cx="5959475" cy="3892550"/>
          </a:xfrm>
        </p:grpSpPr>
        <p:graphicFrame>
          <p:nvGraphicFramePr>
            <p:cNvPr id="20487" name="Object 4">
              <a:extLst>
                <a:ext uri="{FF2B5EF4-FFF2-40B4-BE49-F238E27FC236}">
                  <a16:creationId xmlns:a16="http://schemas.microsoft.com/office/drawing/2014/main" id="{C7A35222-2EE5-C243-904A-800781FA4949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3454400" y="2838450"/>
            <a:ext cx="4754563" cy="28559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05" name="MS Org Chart" r:id="rId3" imgW="4127500" imgH="3378200" progId="OrgPlusWOPX.4">
                    <p:embed followColorScheme="full"/>
                  </p:oleObj>
                </mc:Choice>
                <mc:Fallback>
                  <p:oleObj name="MS Org Chart" r:id="rId3" imgW="4127500" imgH="3378200" progId="OrgPlusWOPX.4">
                    <p:embed followColorScheme="full"/>
                    <p:pic>
                      <p:nvPicPr>
                        <p:cNvPr id="0" name="Object 4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4400" y="2838450"/>
                          <a:ext cx="4754563" cy="28559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488" name="Rectangle 5">
              <a:extLst>
                <a:ext uri="{FF2B5EF4-FFF2-40B4-BE49-F238E27FC236}">
                  <a16:creationId xmlns:a16="http://schemas.microsoft.com/office/drawing/2014/main" id="{E713A981-6422-1349-AED3-1E33855F3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7700" y="1997075"/>
              <a:ext cx="876300" cy="37068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Level</a:t>
              </a:r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TW" sz="2400"/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1</a:t>
              </a:r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TW" sz="2400"/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2</a:t>
              </a:r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TW" sz="2400"/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3</a:t>
              </a:r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TW" sz="2400"/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4</a:t>
              </a:r>
            </a:p>
          </p:txBody>
        </p:sp>
        <p:sp>
          <p:nvSpPr>
            <p:cNvPr id="20489" name="Text Box 7">
              <a:extLst>
                <a:ext uri="{FF2B5EF4-FFF2-40B4-BE49-F238E27FC236}">
                  <a16:creationId xmlns:a16="http://schemas.microsoft.com/office/drawing/2014/main" id="{3C1A0E3C-6D9D-C04E-AD6C-38C27C61BC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41925" y="301307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>
                  <a:solidFill>
                    <a:srgbClr val="006600"/>
                  </a:solidFill>
                </a:rPr>
                <a:t>3</a:t>
              </a:r>
              <a:endParaRPr lang="en-US" altLang="zh-TW" sz="2400" b="1" u="sng">
                <a:solidFill>
                  <a:srgbClr val="006600"/>
                </a:solidFill>
              </a:endParaRPr>
            </a:p>
          </p:txBody>
        </p:sp>
        <p:sp>
          <p:nvSpPr>
            <p:cNvPr id="20490" name="Text Box 8">
              <a:extLst>
                <a:ext uri="{FF2B5EF4-FFF2-40B4-BE49-F238E27FC236}">
                  <a16:creationId xmlns:a16="http://schemas.microsoft.com/office/drawing/2014/main" id="{413A1295-A704-B54D-90F0-0C57AF2AF8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27475" y="381317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>
                  <a:solidFill>
                    <a:srgbClr val="006600"/>
                  </a:solidFill>
                </a:rPr>
                <a:t>2</a:t>
              </a:r>
            </a:p>
          </p:txBody>
        </p:sp>
        <p:sp>
          <p:nvSpPr>
            <p:cNvPr id="20491" name="Text Box 9">
              <a:extLst>
                <a:ext uri="{FF2B5EF4-FFF2-40B4-BE49-F238E27FC236}">
                  <a16:creationId xmlns:a16="http://schemas.microsoft.com/office/drawing/2014/main" id="{8130E86D-5A02-AF46-A6A2-ECE3597A19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9525" y="377507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>
                  <a:solidFill>
                    <a:srgbClr val="006600"/>
                  </a:solidFill>
                </a:rPr>
                <a:t>1</a:t>
              </a:r>
            </a:p>
          </p:txBody>
        </p:sp>
        <p:sp>
          <p:nvSpPr>
            <p:cNvPr id="20492" name="Text Box 10">
              <a:extLst>
                <a:ext uri="{FF2B5EF4-FFF2-40B4-BE49-F238E27FC236}">
                  <a16:creationId xmlns:a16="http://schemas.microsoft.com/office/drawing/2014/main" id="{3B659053-5973-4647-A76E-02730A2FEB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32575" y="377507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>
                  <a:solidFill>
                    <a:srgbClr val="006600"/>
                  </a:solidFill>
                </a:rPr>
                <a:t>3</a:t>
              </a:r>
            </a:p>
          </p:txBody>
        </p:sp>
        <p:sp>
          <p:nvSpPr>
            <p:cNvPr id="20493" name="Text Box 11">
              <a:extLst>
                <a:ext uri="{FF2B5EF4-FFF2-40B4-BE49-F238E27FC236}">
                  <a16:creationId xmlns:a16="http://schemas.microsoft.com/office/drawing/2014/main" id="{205626DC-4181-E54C-99E1-BA35786423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4575" y="457517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>
                  <a:solidFill>
                    <a:srgbClr val="006600"/>
                  </a:solidFill>
                </a:rPr>
                <a:t>2</a:t>
              </a:r>
            </a:p>
          </p:txBody>
        </p:sp>
        <p:sp>
          <p:nvSpPr>
            <p:cNvPr id="20494" name="Text Box 12">
              <a:extLst>
                <a:ext uri="{FF2B5EF4-FFF2-40B4-BE49-F238E27FC236}">
                  <a16:creationId xmlns:a16="http://schemas.microsoft.com/office/drawing/2014/main" id="{BBE23D88-D63B-EE46-8AA1-0D5FCC812C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2775" y="461327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>
                  <a:solidFill>
                    <a:srgbClr val="006600"/>
                  </a:solidFill>
                </a:rPr>
                <a:t>0</a:t>
              </a:r>
            </a:p>
          </p:txBody>
        </p:sp>
        <p:sp>
          <p:nvSpPr>
            <p:cNvPr id="20495" name="Text Box 13">
              <a:extLst>
                <a:ext uri="{FF2B5EF4-FFF2-40B4-BE49-F238E27FC236}">
                  <a16:creationId xmlns:a16="http://schemas.microsoft.com/office/drawing/2014/main" id="{CCC17E04-3AD7-C84E-817C-DB8678884F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4775" y="463232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>
                  <a:solidFill>
                    <a:srgbClr val="006600"/>
                  </a:solidFill>
                </a:rPr>
                <a:t>0</a:t>
              </a:r>
            </a:p>
          </p:txBody>
        </p:sp>
        <p:sp>
          <p:nvSpPr>
            <p:cNvPr id="20496" name="Text Box 14">
              <a:extLst>
                <a:ext uri="{FF2B5EF4-FFF2-40B4-BE49-F238E27FC236}">
                  <a16:creationId xmlns:a16="http://schemas.microsoft.com/office/drawing/2014/main" id="{11AA34DB-8414-C540-BBA7-1167402EC1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8675" y="457517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>
                  <a:solidFill>
                    <a:srgbClr val="006600"/>
                  </a:solidFill>
                </a:rPr>
                <a:t>1</a:t>
              </a:r>
            </a:p>
          </p:txBody>
        </p:sp>
        <p:sp>
          <p:nvSpPr>
            <p:cNvPr id="20497" name="Text Box 15">
              <a:extLst>
                <a:ext uri="{FF2B5EF4-FFF2-40B4-BE49-F238E27FC236}">
                  <a16:creationId xmlns:a16="http://schemas.microsoft.com/office/drawing/2014/main" id="{0B83CAB3-3AB5-0D49-9279-05A49EABE0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1625" y="461327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>
                  <a:solidFill>
                    <a:srgbClr val="006600"/>
                  </a:solidFill>
                </a:rPr>
                <a:t>0</a:t>
              </a:r>
            </a:p>
          </p:txBody>
        </p:sp>
        <p:sp>
          <p:nvSpPr>
            <p:cNvPr id="20498" name="Text Box 16">
              <a:extLst>
                <a:ext uri="{FF2B5EF4-FFF2-40B4-BE49-F238E27FC236}">
                  <a16:creationId xmlns:a16="http://schemas.microsoft.com/office/drawing/2014/main" id="{B91643E0-67D1-BE4F-A3F4-EF79E465CF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75525" y="461327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>
                  <a:solidFill>
                    <a:srgbClr val="006600"/>
                  </a:solidFill>
                </a:rPr>
                <a:t>0</a:t>
              </a:r>
            </a:p>
          </p:txBody>
        </p:sp>
        <p:sp>
          <p:nvSpPr>
            <p:cNvPr id="20499" name="Text Box 17">
              <a:extLst>
                <a:ext uri="{FF2B5EF4-FFF2-40B4-BE49-F238E27FC236}">
                  <a16:creationId xmlns:a16="http://schemas.microsoft.com/office/drawing/2014/main" id="{6755408C-D9B1-FD46-B8D6-664C358866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4525" y="535622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>
                  <a:solidFill>
                    <a:srgbClr val="006600"/>
                  </a:solidFill>
                </a:rPr>
                <a:t>0</a:t>
              </a:r>
            </a:p>
          </p:txBody>
        </p:sp>
        <p:sp>
          <p:nvSpPr>
            <p:cNvPr id="20500" name="Text Box 18">
              <a:extLst>
                <a:ext uri="{FF2B5EF4-FFF2-40B4-BE49-F238E27FC236}">
                  <a16:creationId xmlns:a16="http://schemas.microsoft.com/office/drawing/2014/main" id="{7F5A043E-7A7F-D640-8060-02C9EBC869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3675" y="543242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>
                  <a:solidFill>
                    <a:srgbClr val="006600"/>
                  </a:solidFill>
                </a:rPr>
                <a:t>0</a:t>
              </a:r>
            </a:p>
          </p:txBody>
        </p:sp>
        <p:sp>
          <p:nvSpPr>
            <p:cNvPr id="20501" name="Text Box 19">
              <a:extLst>
                <a:ext uri="{FF2B5EF4-FFF2-40B4-BE49-F238E27FC236}">
                  <a16:creationId xmlns:a16="http://schemas.microsoft.com/office/drawing/2014/main" id="{96AAA689-E9FF-A64E-BAD4-459480BE03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27725" y="535622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>
                  <a:solidFill>
                    <a:srgbClr val="006600"/>
                  </a:solidFill>
                </a:rPr>
                <a:t>0</a:t>
              </a:r>
            </a:p>
          </p:txBody>
        </p:sp>
        <p:sp>
          <p:nvSpPr>
            <p:cNvPr id="20502" name="Text Box 20">
              <a:extLst>
                <a:ext uri="{FF2B5EF4-FFF2-40B4-BE49-F238E27FC236}">
                  <a16:creationId xmlns:a16="http://schemas.microsoft.com/office/drawing/2014/main" id="{BB0275F6-5BAF-3245-917B-7462FEC1CC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9175" y="301307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>
                  <a:solidFill>
                    <a:srgbClr val="CC3300"/>
                  </a:solidFill>
                </a:rPr>
                <a:t>1</a:t>
              </a:r>
            </a:p>
          </p:txBody>
        </p:sp>
        <p:sp>
          <p:nvSpPr>
            <p:cNvPr id="20503" name="Text Box 21">
              <a:extLst>
                <a:ext uri="{FF2B5EF4-FFF2-40B4-BE49-F238E27FC236}">
                  <a16:creationId xmlns:a16="http://schemas.microsoft.com/office/drawing/2014/main" id="{75F06153-DC5D-3544-AE41-D32EA22C7D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4725" y="377507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>
                  <a:solidFill>
                    <a:srgbClr val="CC3300"/>
                  </a:solidFill>
                </a:rPr>
                <a:t>2</a:t>
              </a:r>
            </a:p>
          </p:txBody>
        </p:sp>
        <p:sp>
          <p:nvSpPr>
            <p:cNvPr id="20504" name="Text Box 22">
              <a:extLst>
                <a:ext uri="{FF2B5EF4-FFF2-40B4-BE49-F238E27FC236}">
                  <a16:creationId xmlns:a16="http://schemas.microsoft.com/office/drawing/2014/main" id="{CAB43916-07F6-A64E-9EC0-882E8EA696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89625" y="377507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>
                  <a:solidFill>
                    <a:srgbClr val="CC3300"/>
                  </a:solidFill>
                </a:rPr>
                <a:t>2</a:t>
              </a:r>
            </a:p>
          </p:txBody>
        </p:sp>
        <p:sp>
          <p:nvSpPr>
            <p:cNvPr id="20505" name="Text Box 23">
              <a:extLst>
                <a:ext uri="{FF2B5EF4-FFF2-40B4-BE49-F238E27FC236}">
                  <a16:creationId xmlns:a16="http://schemas.microsoft.com/office/drawing/2014/main" id="{B2ADA709-ADF5-B043-A27D-E7E8D423B3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70775" y="375602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>
                  <a:solidFill>
                    <a:srgbClr val="CC3300"/>
                  </a:solidFill>
                </a:rPr>
                <a:t>2</a:t>
              </a:r>
            </a:p>
          </p:txBody>
        </p:sp>
        <p:sp>
          <p:nvSpPr>
            <p:cNvPr id="20506" name="Text Box 24">
              <a:extLst>
                <a:ext uri="{FF2B5EF4-FFF2-40B4-BE49-F238E27FC236}">
                  <a16:creationId xmlns:a16="http://schemas.microsoft.com/office/drawing/2014/main" id="{97A90F7E-46CC-104F-AC1D-58DB0DA669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51325" y="457517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>
                  <a:solidFill>
                    <a:srgbClr val="CC3300"/>
                  </a:solidFill>
                </a:rPr>
                <a:t>3</a:t>
              </a:r>
            </a:p>
          </p:txBody>
        </p:sp>
        <p:sp>
          <p:nvSpPr>
            <p:cNvPr id="20507" name="Text Box 25">
              <a:extLst>
                <a:ext uri="{FF2B5EF4-FFF2-40B4-BE49-F238E27FC236}">
                  <a16:creationId xmlns:a16="http://schemas.microsoft.com/office/drawing/2014/main" id="{AF977DCF-F17B-CE4D-922C-FDFB26005E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13325" y="457517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>
                  <a:solidFill>
                    <a:srgbClr val="CC3300"/>
                  </a:solidFill>
                </a:rPr>
                <a:t>3</a:t>
              </a:r>
            </a:p>
          </p:txBody>
        </p:sp>
        <p:sp>
          <p:nvSpPr>
            <p:cNvPr id="20508" name="Text Box 26">
              <a:extLst>
                <a:ext uri="{FF2B5EF4-FFF2-40B4-BE49-F238E27FC236}">
                  <a16:creationId xmlns:a16="http://schemas.microsoft.com/office/drawing/2014/main" id="{4B002154-B977-4346-B66C-B8B8B8FC67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4375" y="455612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>
                  <a:solidFill>
                    <a:srgbClr val="CC3300"/>
                  </a:solidFill>
                </a:rPr>
                <a:t>3</a:t>
              </a:r>
            </a:p>
          </p:txBody>
        </p:sp>
        <p:sp>
          <p:nvSpPr>
            <p:cNvPr id="20509" name="Text Box 27">
              <a:extLst>
                <a:ext uri="{FF2B5EF4-FFF2-40B4-BE49-F238E27FC236}">
                  <a16:creationId xmlns:a16="http://schemas.microsoft.com/office/drawing/2014/main" id="{20221C0A-355C-D849-B059-FDEC85FFB9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9225" y="461327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>
                  <a:solidFill>
                    <a:srgbClr val="CC3300"/>
                  </a:solidFill>
                </a:rPr>
                <a:t>3</a:t>
              </a:r>
            </a:p>
          </p:txBody>
        </p:sp>
        <p:sp>
          <p:nvSpPr>
            <p:cNvPr id="20510" name="Text Box 28">
              <a:extLst>
                <a:ext uri="{FF2B5EF4-FFF2-40B4-BE49-F238E27FC236}">
                  <a16:creationId xmlns:a16="http://schemas.microsoft.com/office/drawing/2014/main" id="{2AF342FC-F294-B44E-8466-E1A9CA5C87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23125" y="459422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>
                  <a:solidFill>
                    <a:srgbClr val="CC3300"/>
                  </a:solidFill>
                </a:rPr>
                <a:t>3</a:t>
              </a:r>
            </a:p>
          </p:txBody>
        </p:sp>
        <p:sp>
          <p:nvSpPr>
            <p:cNvPr id="20511" name="Text Box 29">
              <a:extLst>
                <a:ext uri="{FF2B5EF4-FFF2-40B4-BE49-F238E27FC236}">
                  <a16:creationId xmlns:a16="http://schemas.microsoft.com/office/drawing/2014/main" id="{F9E09906-7AD9-244A-8270-FB635DCFFC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18475" y="455612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>
                  <a:solidFill>
                    <a:srgbClr val="CC3300"/>
                  </a:solidFill>
                </a:rPr>
                <a:t>3</a:t>
              </a:r>
            </a:p>
          </p:txBody>
        </p:sp>
        <p:sp>
          <p:nvSpPr>
            <p:cNvPr id="20512" name="Text Box 30">
              <a:extLst>
                <a:ext uri="{FF2B5EF4-FFF2-40B4-BE49-F238E27FC236}">
                  <a16:creationId xmlns:a16="http://schemas.microsoft.com/office/drawing/2014/main" id="{433D8BFA-F74F-DC4B-BF07-8511FD01C1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5075" y="535622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>
                  <a:solidFill>
                    <a:srgbClr val="CC3300"/>
                  </a:solidFill>
                </a:rPr>
                <a:t>4</a:t>
              </a:r>
            </a:p>
          </p:txBody>
        </p:sp>
        <p:sp>
          <p:nvSpPr>
            <p:cNvPr id="20513" name="Text Box 31">
              <a:extLst>
                <a:ext uri="{FF2B5EF4-FFF2-40B4-BE49-F238E27FC236}">
                  <a16:creationId xmlns:a16="http://schemas.microsoft.com/office/drawing/2014/main" id="{BB2D2FF9-D920-FE40-B0F5-5FB77130E8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1375" y="539432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>
                  <a:solidFill>
                    <a:srgbClr val="CC3300"/>
                  </a:solidFill>
                </a:rPr>
                <a:t>4</a:t>
              </a:r>
            </a:p>
          </p:txBody>
        </p:sp>
        <p:sp>
          <p:nvSpPr>
            <p:cNvPr id="20514" name="Text Box 32">
              <a:extLst>
                <a:ext uri="{FF2B5EF4-FFF2-40B4-BE49-F238E27FC236}">
                  <a16:creationId xmlns:a16="http://schemas.microsoft.com/office/drawing/2014/main" id="{EDD19D20-5A8B-CD4C-8C5C-9E19378C40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94475" y="537527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>
                  <a:solidFill>
                    <a:srgbClr val="CC3300"/>
                  </a:solidFill>
                </a:rPr>
                <a:t>4</a:t>
              </a:r>
            </a:p>
          </p:txBody>
        </p:sp>
      </p:grpSp>
      <p:sp>
        <p:nvSpPr>
          <p:cNvPr id="20486" name="Text Box 43">
            <a:extLst>
              <a:ext uri="{FF2B5EF4-FFF2-40B4-BE49-F238E27FC236}">
                <a16:creationId xmlns:a16="http://schemas.microsoft.com/office/drawing/2014/main" id="{C9721E56-DE2D-5646-8FCD-4B596D5BF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9825" y="5848350"/>
            <a:ext cx="37719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/>
              <a:t>*Figure 5.2:</a:t>
            </a:r>
            <a:r>
              <a:rPr lang="en-US" altLang="zh-TW" sz="2000" u="sng"/>
              <a:t> A sample tree (p.193)</a:t>
            </a:r>
            <a:endParaRPr lang="en-US" altLang="zh-TW" sz="2000" b="1" u="sng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頁尾版面配置區 2">
            <a:extLst>
              <a:ext uri="{FF2B5EF4-FFF2-40B4-BE49-F238E27FC236}">
                <a16:creationId xmlns:a16="http://schemas.microsoft.com/office/drawing/2014/main" id="{2249F4B4-0397-FF45-82EC-D2BC2C742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68610" name="投影片編號版面配置區 3">
            <a:extLst>
              <a:ext uri="{FF2B5EF4-FFF2-40B4-BE49-F238E27FC236}">
                <a16:creationId xmlns:a16="http://schemas.microsoft.com/office/drawing/2014/main" id="{D2A54169-6637-E040-BB7C-6A8C89991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9C5C5DE5-DD19-FA45-9018-0319FEEE805C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70</a:t>
            </a:fld>
            <a:endParaRPr lang="en-US" altLang="zh-TW" sz="1400"/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95526A9D-5C91-B14E-93EF-74BCAF5A1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8575" y="-1905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Next Node in Threaded BT</a:t>
            </a:r>
          </a:p>
        </p:txBody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E779ECAF-CE46-F740-999F-338B9EB5B8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381" y="1295400"/>
            <a:ext cx="8522369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Monotype Sorts" pitchFamily="2" charset="2"/>
              <a:buNone/>
            </a:pPr>
            <a:r>
              <a:rPr lang="en-US" altLang="zh-TW" sz="2400" dirty="0" err="1">
                <a:latin typeface="Courier New" panose="02070309020205020404" pitchFamily="49" charset="0"/>
              </a:rPr>
              <a:t>threadedPointer</a:t>
            </a:r>
            <a:r>
              <a:rPr lang="en-US" altLang="zh-TW" sz="2400" dirty="0">
                <a:latin typeface="Courier New" panose="02070309020205020404" pitchFamily="49" charset="0"/>
              </a:rPr>
              <a:t> </a:t>
            </a:r>
            <a:r>
              <a:rPr lang="en-US" altLang="zh-TW" sz="2400" dirty="0" err="1">
                <a:latin typeface="Courier New" panose="02070309020205020404" pitchFamily="49" charset="0"/>
              </a:rPr>
              <a:t>insucc</a:t>
            </a:r>
            <a:r>
              <a:rPr lang="en-US" altLang="zh-TW" sz="2400" dirty="0">
                <a:latin typeface="Courier New" panose="02070309020205020404" pitchFamily="49" charset="0"/>
              </a:rPr>
              <a:t>(</a:t>
            </a:r>
            <a:r>
              <a:rPr lang="en-US" altLang="zh-TW" sz="2400" dirty="0" err="1">
                <a:latin typeface="Courier New" panose="02070309020205020404" pitchFamily="49" charset="0"/>
              </a:rPr>
              <a:t>threadedPointer</a:t>
            </a:r>
            <a:r>
              <a:rPr lang="en-US" altLang="zh-TW" sz="2400" dirty="0">
                <a:latin typeface="Courier New" panose="02070309020205020404" pitchFamily="49" charset="0"/>
              </a:rPr>
              <a:t> tree)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</a:t>
            </a:r>
            <a:r>
              <a:rPr lang="en-US" altLang="zh-TW" sz="2400" dirty="0" err="1">
                <a:latin typeface="Courier New" panose="02070309020205020404" pitchFamily="49" charset="0"/>
              </a:rPr>
              <a:t>threadedPointer</a:t>
            </a:r>
            <a:r>
              <a:rPr lang="en-US" altLang="zh-TW" sz="2400" dirty="0">
                <a:latin typeface="Courier New" panose="02070309020205020404" pitchFamily="49" charset="0"/>
              </a:rPr>
              <a:t> temp;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temp = tree-&gt;</a:t>
            </a:r>
            <a:r>
              <a:rPr lang="en-US" altLang="zh-TW" sz="2400" dirty="0" err="1">
                <a:latin typeface="Courier New" panose="02070309020205020404" pitchFamily="49" charset="0"/>
              </a:rPr>
              <a:t>rightChild</a:t>
            </a:r>
            <a:r>
              <a:rPr lang="en-US" altLang="zh-TW" sz="2400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if (</a:t>
            </a:r>
            <a:r>
              <a:rPr lang="en-US" altLang="zh-TW" sz="2400" b="1" dirty="0">
                <a:solidFill>
                  <a:srgbClr val="C00000"/>
                </a:solidFill>
                <a:latin typeface="Courier New" panose="02070309020205020404" pitchFamily="49" charset="0"/>
              </a:rPr>
              <a:t>!tree-&gt;</a:t>
            </a:r>
            <a:r>
              <a:rPr lang="en-US" altLang="zh-TW" sz="2400" b="1" dirty="0" err="1">
                <a:solidFill>
                  <a:srgbClr val="C00000"/>
                </a:solidFill>
                <a:latin typeface="Courier New" panose="02070309020205020404" pitchFamily="49" charset="0"/>
              </a:rPr>
              <a:t>rightThread</a:t>
            </a:r>
            <a:r>
              <a:rPr lang="en-US" altLang="zh-TW" sz="2400" dirty="0">
                <a:latin typeface="Courier New" panose="02070309020205020404" pitchFamily="49" charset="0"/>
              </a:rPr>
              <a:t>)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  while (!temp-&gt;</a:t>
            </a:r>
            <a:r>
              <a:rPr lang="en-US" altLang="zh-TW" sz="2400" dirty="0" err="1">
                <a:latin typeface="Courier New" panose="02070309020205020404" pitchFamily="49" charset="0"/>
              </a:rPr>
              <a:t>leftThread</a:t>
            </a:r>
            <a:r>
              <a:rPr lang="en-US" altLang="zh-TW" sz="2400" dirty="0">
                <a:latin typeface="Courier New" panose="02070309020205020404" pitchFamily="49" charset="0"/>
              </a:rPr>
              <a:t>) 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    temp = temp-&gt;</a:t>
            </a:r>
            <a:r>
              <a:rPr lang="en-US" altLang="zh-TW" sz="2400" dirty="0" err="1">
                <a:latin typeface="Courier New" panose="02070309020205020404" pitchFamily="49" charset="0"/>
              </a:rPr>
              <a:t>leftChild</a:t>
            </a:r>
            <a:r>
              <a:rPr lang="en-US" altLang="zh-TW" sz="2400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return temp;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}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44304C63-FE68-8E4E-B2CA-03F5668FF2DD}"/>
              </a:ext>
            </a:extLst>
          </p:cNvPr>
          <p:cNvGrpSpPr/>
          <p:nvPr/>
        </p:nvGrpSpPr>
        <p:grpSpPr>
          <a:xfrm>
            <a:off x="6828308" y="3565154"/>
            <a:ext cx="2219582" cy="1820751"/>
            <a:chOff x="6705600" y="2590800"/>
            <a:chExt cx="2438400" cy="2000250"/>
          </a:xfrm>
        </p:grpSpPr>
        <p:sp>
          <p:nvSpPr>
            <p:cNvPr id="68613" name="Oval 4">
              <a:extLst>
                <a:ext uri="{FF2B5EF4-FFF2-40B4-BE49-F238E27FC236}">
                  <a16:creationId xmlns:a16="http://schemas.microsoft.com/office/drawing/2014/main" id="{36F0EE9F-6C1A-BC48-AEBB-FBE0E30AE4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5700" y="2590800"/>
              <a:ext cx="323850" cy="323850"/>
            </a:xfrm>
            <a:prstGeom prst="ellips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68614" name="Line 5">
              <a:extLst>
                <a:ext uri="{FF2B5EF4-FFF2-40B4-BE49-F238E27FC236}">
                  <a16:creationId xmlns:a16="http://schemas.microsoft.com/office/drawing/2014/main" id="{6905C83D-6555-014C-84B6-6D8DFB486B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81850" y="2914650"/>
              <a:ext cx="419100" cy="22860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615" name="Line 6">
              <a:extLst>
                <a:ext uri="{FF2B5EF4-FFF2-40B4-BE49-F238E27FC236}">
                  <a16:creationId xmlns:a16="http://schemas.microsoft.com/office/drawing/2014/main" id="{16BC10C7-79C2-034D-9729-AE015FBBF5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24650" y="3143250"/>
              <a:ext cx="495300" cy="99060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616" name="Line 7">
              <a:extLst>
                <a:ext uri="{FF2B5EF4-FFF2-40B4-BE49-F238E27FC236}">
                  <a16:creationId xmlns:a16="http://schemas.microsoft.com/office/drawing/2014/main" id="{B925784E-E7D6-FA40-955C-6B02AC8AFC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05600" y="4133850"/>
              <a:ext cx="876300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617" name="Line 8">
              <a:extLst>
                <a:ext uri="{FF2B5EF4-FFF2-40B4-BE49-F238E27FC236}">
                  <a16:creationId xmlns:a16="http://schemas.microsoft.com/office/drawing/2014/main" id="{7F74F598-1C3E-CA49-A973-FDAC609953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19950" y="3143250"/>
              <a:ext cx="342900" cy="102870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618" name="Line 9">
              <a:extLst>
                <a:ext uri="{FF2B5EF4-FFF2-40B4-BE49-F238E27FC236}">
                  <a16:creationId xmlns:a16="http://schemas.microsoft.com/office/drawing/2014/main" id="{381E6345-26AD-7541-BF39-A4D96BC362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10500" y="2857500"/>
              <a:ext cx="438150" cy="22860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619" name="Oval 10">
              <a:extLst>
                <a:ext uri="{FF2B5EF4-FFF2-40B4-BE49-F238E27FC236}">
                  <a16:creationId xmlns:a16="http://schemas.microsoft.com/office/drawing/2014/main" id="{B781913D-CA23-FF4C-881B-2DB086A1A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3400" y="3067050"/>
              <a:ext cx="323850" cy="323850"/>
            </a:xfrm>
            <a:prstGeom prst="ellips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68620" name="Line 11">
              <a:extLst>
                <a:ext uri="{FF2B5EF4-FFF2-40B4-BE49-F238E27FC236}">
                  <a16:creationId xmlns:a16="http://schemas.microsoft.com/office/drawing/2014/main" id="{CF7FA7DA-A920-454D-B206-71AA0BAAB7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039100" y="3390900"/>
              <a:ext cx="247650" cy="28575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621" name="Oval 12">
              <a:extLst>
                <a:ext uri="{FF2B5EF4-FFF2-40B4-BE49-F238E27FC236}">
                  <a16:creationId xmlns:a16="http://schemas.microsoft.com/office/drawing/2014/main" id="{BF4A9259-9DC7-4C49-9A60-EA6AE14DB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8600" y="3657600"/>
              <a:ext cx="323850" cy="323850"/>
            </a:xfrm>
            <a:prstGeom prst="ellips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68622" name="Line 13">
              <a:extLst>
                <a:ext uri="{FF2B5EF4-FFF2-40B4-BE49-F238E27FC236}">
                  <a16:creationId xmlns:a16="http://schemas.microsoft.com/office/drawing/2014/main" id="{5B19A3C1-2030-094B-A2B3-CB6F85E15E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77150" y="4000500"/>
              <a:ext cx="247650" cy="28575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623" name="Oval 14">
              <a:extLst>
                <a:ext uri="{FF2B5EF4-FFF2-40B4-BE49-F238E27FC236}">
                  <a16:creationId xmlns:a16="http://schemas.microsoft.com/office/drawing/2014/main" id="{9972C4CE-7694-824F-AE6E-DEAA3F1DE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6650" y="4267200"/>
              <a:ext cx="323850" cy="32385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68624" name="Line 15">
              <a:extLst>
                <a:ext uri="{FF2B5EF4-FFF2-40B4-BE49-F238E27FC236}">
                  <a16:creationId xmlns:a16="http://schemas.microsoft.com/office/drawing/2014/main" id="{4CC95E31-6529-7E4C-AF21-B4E6C336F6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01050" y="3352800"/>
              <a:ext cx="400050" cy="38100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625" name="Line 19">
              <a:extLst>
                <a:ext uri="{FF2B5EF4-FFF2-40B4-BE49-F238E27FC236}">
                  <a16:creationId xmlns:a16="http://schemas.microsoft.com/office/drawing/2014/main" id="{E2537A75-AFB9-4F42-B7F2-238AC80E0F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05800" y="3752850"/>
              <a:ext cx="476250" cy="59055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626" name="Line 20">
              <a:extLst>
                <a:ext uri="{FF2B5EF4-FFF2-40B4-BE49-F238E27FC236}">
                  <a16:creationId xmlns:a16="http://schemas.microsoft.com/office/drawing/2014/main" id="{0A2A0422-A4B3-AC44-8C53-BDE6A0855C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86750" y="4343400"/>
              <a:ext cx="857250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627" name="Line 21">
              <a:extLst>
                <a:ext uri="{FF2B5EF4-FFF2-40B4-BE49-F238E27FC236}">
                  <a16:creationId xmlns:a16="http://schemas.microsoft.com/office/drawing/2014/main" id="{BF459A60-3647-004A-9747-2B7BF85AEC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82050" y="3733800"/>
              <a:ext cx="361950" cy="60960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628" name="Line 22">
              <a:extLst>
                <a:ext uri="{FF2B5EF4-FFF2-40B4-BE49-F238E27FC236}">
                  <a16:creationId xmlns:a16="http://schemas.microsoft.com/office/drawing/2014/main" id="{78C7FBD9-581A-C34F-9D42-F33A0981A3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96250" y="2609850"/>
              <a:ext cx="571500" cy="247650"/>
            </a:xfrm>
            <a:prstGeom prst="line">
              <a:avLst/>
            </a:prstGeom>
            <a:noFill/>
            <a:ln w="9525">
              <a:solidFill>
                <a:srgbClr val="CC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629" name="Line 23">
              <a:extLst>
                <a:ext uri="{FF2B5EF4-FFF2-40B4-BE49-F238E27FC236}">
                  <a16:creationId xmlns:a16="http://schemas.microsoft.com/office/drawing/2014/main" id="{3DA4C8C1-F6BF-B34F-BC8F-B9A93088C1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115300" y="3676650"/>
              <a:ext cx="381000" cy="590550"/>
            </a:xfrm>
            <a:prstGeom prst="line">
              <a:avLst/>
            </a:prstGeom>
            <a:noFill/>
            <a:ln w="9525">
              <a:solidFill>
                <a:srgbClr val="CC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3" name="Text Box 43">
            <a:extLst>
              <a:ext uri="{FF2B5EF4-FFF2-40B4-BE49-F238E27FC236}">
                <a16:creationId xmlns:a16="http://schemas.microsoft.com/office/drawing/2014/main" id="{1881CE1A-AFE8-EF49-86B4-62C678711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3664" y="6005836"/>
            <a:ext cx="69318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 dirty="0"/>
              <a:t>*Program 5.10:</a:t>
            </a:r>
            <a:r>
              <a:rPr lang="en-US" altLang="zh-TW" sz="2000" u="sng" dirty="0"/>
              <a:t> Finding the </a:t>
            </a:r>
            <a:r>
              <a:rPr lang="en-US" altLang="zh-TW" sz="2000" u="sng" dirty="0" err="1"/>
              <a:t>inorder</a:t>
            </a:r>
            <a:r>
              <a:rPr lang="en-US" altLang="zh-TW" sz="2000" u="sng" dirty="0"/>
              <a:t> successor of a node (p.220)</a:t>
            </a:r>
            <a:endParaRPr lang="en-US" altLang="zh-TW" sz="2000" b="1" u="sng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AA0F2EB-ED3C-7A48-BB05-8EFD6D345639}"/>
              </a:ext>
            </a:extLst>
          </p:cNvPr>
          <p:cNvSpPr/>
          <p:nvPr/>
        </p:nvSpPr>
        <p:spPr>
          <a:xfrm>
            <a:off x="351422" y="5477631"/>
            <a:ext cx="84030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zh-TW" sz="2400" dirty="0"/>
              <a:t>We can perform an </a:t>
            </a:r>
            <a:r>
              <a:rPr lang="en-US" altLang="zh-TW" sz="2400" dirty="0" err="1"/>
              <a:t>inorder</a:t>
            </a:r>
            <a:r>
              <a:rPr lang="en-US" altLang="zh-TW" sz="2400" dirty="0"/>
              <a:t> traversal </a:t>
            </a:r>
            <a:r>
              <a:rPr lang="en-US" altLang="zh-TW" sz="2400" dirty="0">
                <a:solidFill>
                  <a:srgbClr val="C00000"/>
                </a:solidFill>
              </a:rPr>
              <a:t>without making use of a stack</a:t>
            </a: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45BA77A9-8262-F544-B60E-6319EA1599B8}"/>
              </a:ext>
            </a:extLst>
          </p:cNvPr>
          <p:cNvGrpSpPr/>
          <p:nvPr/>
        </p:nvGrpSpPr>
        <p:grpSpPr>
          <a:xfrm flipH="1">
            <a:off x="5526572" y="1823056"/>
            <a:ext cx="2219582" cy="1820751"/>
            <a:chOff x="6705600" y="2590800"/>
            <a:chExt cx="2438400" cy="2000250"/>
          </a:xfrm>
        </p:grpSpPr>
        <p:sp>
          <p:nvSpPr>
            <p:cNvPr id="27" name="Oval 4">
              <a:extLst>
                <a:ext uri="{FF2B5EF4-FFF2-40B4-BE49-F238E27FC236}">
                  <a16:creationId xmlns:a16="http://schemas.microsoft.com/office/drawing/2014/main" id="{DFA43A51-71E7-544A-906A-3CD1710359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5700" y="2590800"/>
              <a:ext cx="323850" cy="323850"/>
            </a:xfrm>
            <a:prstGeom prst="ellips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28" name="Line 5">
              <a:extLst>
                <a:ext uri="{FF2B5EF4-FFF2-40B4-BE49-F238E27FC236}">
                  <a16:creationId xmlns:a16="http://schemas.microsoft.com/office/drawing/2014/main" id="{3E9DADFA-2E21-C247-8FDB-080543C6C1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81850" y="2914650"/>
              <a:ext cx="419100" cy="22860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9" name="Line 6">
              <a:extLst>
                <a:ext uri="{FF2B5EF4-FFF2-40B4-BE49-F238E27FC236}">
                  <a16:creationId xmlns:a16="http://schemas.microsoft.com/office/drawing/2014/main" id="{B04E5A45-80BF-CE45-B691-13FEB9E594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24650" y="3143250"/>
              <a:ext cx="495300" cy="99060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" name="Line 7">
              <a:extLst>
                <a:ext uri="{FF2B5EF4-FFF2-40B4-BE49-F238E27FC236}">
                  <a16:creationId xmlns:a16="http://schemas.microsoft.com/office/drawing/2014/main" id="{86EB6C36-CED3-C74F-9A9E-863AEFB654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05600" y="4133850"/>
              <a:ext cx="876300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" name="Line 8">
              <a:extLst>
                <a:ext uri="{FF2B5EF4-FFF2-40B4-BE49-F238E27FC236}">
                  <a16:creationId xmlns:a16="http://schemas.microsoft.com/office/drawing/2014/main" id="{95718838-3661-E645-8717-92591F5429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19950" y="3143250"/>
              <a:ext cx="342900" cy="102870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" name="Line 9">
              <a:extLst>
                <a:ext uri="{FF2B5EF4-FFF2-40B4-BE49-F238E27FC236}">
                  <a16:creationId xmlns:a16="http://schemas.microsoft.com/office/drawing/2014/main" id="{564EA0D7-46A7-9A47-BF3E-C847B67391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10500" y="2857500"/>
              <a:ext cx="438150" cy="22860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" name="Oval 10">
              <a:extLst>
                <a:ext uri="{FF2B5EF4-FFF2-40B4-BE49-F238E27FC236}">
                  <a16:creationId xmlns:a16="http://schemas.microsoft.com/office/drawing/2014/main" id="{B502975D-C98E-5240-B6F9-7C754524CD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3400" y="3067050"/>
              <a:ext cx="323850" cy="323850"/>
            </a:xfrm>
            <a:prstGeom prst="ellips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4" name="Line 11">
              <a:extLst>
                <a:ext uri="{FF2B5EF4-FFF2-40B4-BE49-F238E27FC236}">
                  <a16:creationId xmlns:a16="http://schemas.microsoft.com/office/drawing/2014/main" id="{9FCE24EC-A160-4244-9C24-9E01218E5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039100" y="3390900"/>
              <a:ext cx="247650" cy="28575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5" name="Oval 12">
              <a:extLst>
                <a:ext uri="{FF2B5EF4-FFF2-40B4-BE49-F238E27FC236}">
                  <a16:creationId xmlns:a16="http://schemas.microsoft.com/office/drawing/2014/main" id="{383DB6DD-8D8B-8546-9199-942973255A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8600" y="3657600"/>
              <a:ext cx="323850" cy="323850"/>
            </a:xfrm>
            <a:prstGeom prst="ellips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6" name="Line 13">
              <a:extLst>
                <a:ext uri="{FF2B5EF4-FFF2-40B4-BE49-F238E27FC236}">
                  <a16:creationId xmlns:a16="http://schemas.microsoft.com/office/drawing/2014/main" id="{6DC298DB-C797-E84F-8B6B-3EE9D2E010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77150" y="4000500"/>
              <a:ext cx="247650" cy="28575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7" name="Oval 14">
              <a:extLst>
                <a:ext uri="{FF2B5EF4-FFF2-40B4-BE49-F238E27FC236}">
                  <a16:creationId xmlns:a16="http://schemas.microsoft.com/office/drawing/2014/main" id="{DDD7D6C3-F869-044D-A0ED-61FD1577CF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6650" y="4267200"/>
              <a:ext cx="323850" cy="32385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8" name="Line 15">
              <a:extLst>
                <a:ext uri="{FF2B5EF4-FFF2-40B4-BE49-F238E27FC236}">
                  <a16:creationId xmlns:a16="http://schemas.microsoft.com/office/drawing/2014/main" id="{F9CFB721-77DB-9744-8F70-54A143CB00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01050" y="3352800"/>
              <a:ext cx="400050" cy="38100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9" name="Line 19">
              <a:extLst>
                <a:ext uri="{FF2B5EF4-FFF2-40B4-BE49-F238E27FC236}">
                  <a16:creationId xmlns:a16="http://schemas.microsoft.com/office/drawing/2014/main" id="{CF226228-953A-1F4E-BFDE-75457EE3FB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05800" y="3752850"/>
              <a:ext cx="476250" cy="59055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0" name="Line 20">
              <a:extLst>
                <a:ext uri="{FF2B5EF4-FFF2-40B4-BE49-F238E27FC236}">
                  <a16:creationId xmlns:a16="http://schemas.microsoft.com/office/drawing/2014/main" id="{DDBA9BF1-07FB-B847-A9C9-9255F0B31C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86750" y="4343400"/>
              <a:ext cx="857250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1" name="Line 21">
              <a:extLst>
                <a:ext uri="{FF2B5EF4-FFF2-40B4-BE49-F238E27FC236}">
                  <a16:creationId xmlns:a16="http://schemas.microsoft.com/office/drawing/2014/main" id="{EDF1B298-F6A3-1644-B418-CA293E80D3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82050" y="3733800"/>
              <a:ext cx="361950" cy="60960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2" name="Line 22">
              <a:extLst>
                <a:ext uri="{FF2B5EF4-FFF2-40B4-BE49-F238E27FC236}">
                  <a16:creationId xmlns:a16="http://schemas.microsoft.com/office/drawing/2014/main" id="{CD514608-3D6F-1D43-911F-7874F5A79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639051" y="3009900"/>
              <a:ext cx="57150" cy="1123950"/>
            </a:xfrm>
            <a:prstGeom prst="line">
              <a:avLst/>
            </a:prstGeom>
            <a:noFill/>
            <a:ln w="9525">
              <a:solidFill>
                <a:srgbClr val="CC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頁尾版面配置區 2">
            <a:extLst>
              <a:ext uri="{FF2B5EF4-FFF2-40B4-BE49-F238E27FC236}">
                <a16:creationId xmlns:a16="http://schemas.microsoft.com/office/drawing/2014/main" id="{5E6DEFD7-4902-2746-B4E4-580422C37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dirty="0"/>
              <a:t>CHAPTER 5</a:t>
            </a:r>
          </a:p>
        </p:txBody>
      </p:sp>
      <p:sp>
        <p:nvSpPr>
          <p:cNvPr id="69634" name="投影片編號版面配置區 3">
            <a:extLst>
              <a:ext uri="{FF2B5EF4-FFF2-40B4-BE49-F238E27FC236}">
                <a16:creationId xmlns:a16="http://schemas.microsoft.com/office/drawing/2014/main" id="{BE3A9D26-F088-4048-9441-98EE397B2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6DC27103-82D9-4949-BCA7-744392ECD305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71</a:t>
            </a:fld>
            <a:endParaRPr lang="en-US" altLang="zh-TW" sz="1400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B7ADF2F8-6AEC-E840-817D-DE180BD485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40721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 err="1">
                <a:solidFill>
                  <a:schemeClr val="tx2"/>
                </a:solidFill>
              </a:rPr>
              <a:t>Inorder</a:t>
            </a:r>
            <a:r>
              <a:rPr lang="en-US" altLang="zh-TW" sz="4400" dirty="0">
                <a:solidFill>
                  <a:schemeClr val="tx2"/>
                </a:solidFill>
              </a:rPr>
              <a:t> Traversal of Threaded BT</a:t>
            </a:r>
          </a:p>
        </p:txBody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77BA11A3-2FF7-C043-8118-5BAF5A68E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844" y="627442"/>
            <a:ext cx="91630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void </a:t>
            </a:r>
            <a:r>
              <a:rPr lang="en-US" altLang="zh-TW" sz="2400" dirty="0" err="1">
                <a:latin typeface="Courier New" panose="02070309020205020404" pitchFamily="49" charset="0"/>
              </a:rPr>
              <a:t>tinorder</a:t>
            </a:r>
            <a:r>
              <a:rPr lang="en-US" altLang="zh-TW" sz="2400" dirty="0">
                <a:latin typeface="Courier New" panose="02070309020205020404" pitchFamily="49" charset="0"/>
              </a:rPr>
              <a:t>(</a:t>
            </a:r>
            <a:r>
              <a:rPr lang="en-US" altLang="zh-TW" sz="2400" dirty="0" err="1">
                <a:latin typeface="Courier New" panose="02070309020205020404" pitchFamily="49" charset="0"/>
              </a:rPr>
              <a:t>threadedPointer</a:t>
            </a:r>
            <a:r>
              <a:rPr lang="en-US" altLang="zh-TW" sz="2400" dirty="0">
                <a:latin typeface="Courier New" panose="02070309020205020404" pitchFamily="49" charset="0"/>
              </a:rPr>
              <a:t> tree)</a:t>
            </a:r>
          </a:p>
          <a:p>
            <a:pPr eaLnBrk="1" hangingPunct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{ /* traverse the threaded binary tree </a:t>
            </a:r>
            <a:r>
              <a:rPr lang="en-US" altLang="zh-TW" sz="2400" dirty="0" err="1">
                <a:latin typeface="Courier New" panose="02070309020205020404" pitchFamily="49" charset="0"/>
              </a:rPr>
              <a:t>inorder</a:t>
            </a:r>
            <a:r>
              <a:rPr lang="en-US" altLang="zh-TW" sz="2400" dirty="0">
                <a:latin typeface="Courier New" panose="02070309020205020404" pitchFamily="49" charset="0"/>
              </a:rPr>
              <a:t> */</a:t>
            </a:r>
          </a:p>
          <a:p>
            <a:pPr eaLnBrk="1" hangingPunct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  </a:t>
            </a:r>
            <a:r>
              <a:rPr lang="en-US" altLang="zh-TW" sz="2400" dirty="0" err="1">
                <a:latin typeface="Courier New" panose="02070309020205020404" pitchFamily="49" charset="0"/>
              </a:rPr>
              <a:t>threadedPointer</a:t>
            </a:r>
            <a:r>
              <a:rPr lang="en-US" altLang="zh-TW" sz="2400" dirty="0">
                <a:latin typeface="Courier New" panose="02070309020205020404" pitchFamily="49" charset="0"/>
              </a:rPr>
              <a:t> temp = tree;</a:t>
            </a:r>
          </a:p>
          <a:p>
            <a:pPr eaLnBrk="1" hangingPunct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  for (;;) {</a:t>
            </a:r>
          </a:p>
          <a:p>
            <a:pPr eaLnBrk="1" hangingPunct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      temp = </a:t>
            </a:r>
            <a:r>
              <a:rPr lang="en-US" altLang="zh-TW" sz="2400" dirty="0" err="1">
                <a:latin typeface="Courier New" panose="02070309020205020404" pitchFamily="49" charset="0"/>
              </a:rPr>
              <a:t>insucc</a:t>
            </a:r>
            <a:r>
              <a:rPr lang="en-US" altLang="zh-TW" sz="2400" dirty="0">
                <a:latin typeface="Courier New" panose="02070309020205020404" pitchFamily="49" charset="0"/>
              </a:rPr>
              <a:t>(temp);</a:t>
            </a:r>
          </a:p>
          <a:p>
            <a:pPr eaLnBrk="1" hangingPunct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      if (temp==tree) break;</a:t>
            </a:r>
          </a:p>
          <a:p>
            <a:pPr eaLnBrk="1" hangingPunct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      </a:t>
            </a:r>
            <a:r>
              <a:rPr lang="en-US" altLang="zh-TW" sz="2400" dirty="0" err="1">
                <a:latin typeface="Courier New" panose="02070309020205020404" pitchFamily="49" charset="0"/>
              </a:rPr>
              <a:t>printf</a:t>
            </a:r>
            <a:r>
              <a:rPr lang="en-US" altLang="zh-TW" sz="2400" dirty="0">
                <a:latin typeface="Courier New" panose="02070309020205020404" pitchFamily="49" charset="0"/>
              </a:rPr>
              <a:t>(“%3c”, temp-&gt;data);</a:t>
            </a:r>
          </a:p>
          <a:p>
            <a:pPr eaLnBrk="1" hangingPunct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  }</a:t>
            </a:r>
          </a:p>
          <a:p>
            <a:pPr eaLnBrk="1" hangingPunct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69637" name="Text Box 4">
            <a:extLst>
              <a:ext uri="{FF2B5EF4-FFF2-40B4-BE49-F238E27FC236}">
                <a16:creationId xmlns:a16="http://schemas.microsoft.com/office/drawing/2014/main" id="{6C19F7D4-2D25-F840-966D-AEDD24AF55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2434" y="2863315"/>
            <a:ext cx="9509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dirty="0">
                <a:solidFill>
                  <a:srgbClr val="CC3300"/>
                </a:solidFill>
              </a:rPr>
              <a:t>O(n)</a:t>
            </a:r>
          </a:p>
        </p:txBody>
      </p:sp>
      <p:sp>
        <p:nvSpPr>
          <p:cNvPr id="7" name="Text Box 43">
            <a:extLst>
              <a:ext uri="{FF2B5EF4-FFF2-40B4-BE49-F238E27FC236}">
                <a16:creationId xmlns:a16="http://schemas.microsoft.com/office/drawing/2014/main" id="{D13DE2F8-F9B5-984B-9C99-E9EF5C5F6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44" y="5983228"/>
            <a:ext cx="701390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 dirty="0"/>
              <a:t>*Program 5.11:</a:t>
            </a:r>
            <a:r>
              <a:rPr lang="en-US" altLang="zh-TW" sz="2000" u="sng" dirty="0"/>
              <a:t> </a:t>
            </a:r>
            <a:r>
              <a:rPr lang="en-US" altLang="zh-TW" sz="2000" u="sng" dirty="0" err="1"/>
              <a:t>Inorder</a:t>
            </a:r>
            <a:r>
              <a:rPr lang="en-US" altLang="zh-TW" sz="2000" u="sng" dirty="0"/>
              <a:t> traversal of a threaded binary tree (p.221)</a:t>
            </a:r>
            <a:endParaRPr lang="en-US" altLang="zh-TW" sz="2000" b="1" u="sng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C94C372-38E0-E547-B28E-C8FFAA7B3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630" y="3443500"/>
            <a:ext cx="5557717" cy="2539728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頁尾版面配置區 2">
            <a:extLst>
              <a:ext uri="{FF2B5EF4-FFF2-40B4-BE49-F238E27FC236}">
                <a16:creationId xmlns:a16="http://schemas.microsoft.com/office/drawing/2014/main" id="{01C6244F-0C32-054B-875E-E492EDF66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70658" name="投影片編號版面配置區 3">
            <a:extLst>
              <a:ext uri="{FF2B5EF4-FFF2-40B4-BE49-F238E27FC236}">
                <a16:creationId xmlns:a16="http://schemas.microsoft.com/office/drawing/2014/main" id="{2450C886-0887-F342-9674-C113E8891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FA5C101B-BEC7-6F4C-B69A-FC97B2D24B11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72</a:t>
            </a:fld>
            <a:endParaRPr lang="en-US" altLang="zh-TW" sz="1400"/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5C6C03F2-39CE-094A-808B-B04FA2AA33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8575" y="339892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Inserting a Node into a Threaded BT</a:t>
            </a:r>
          </a:p>
        </p:txBody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F79DA2BB-307E-EA40-965B-5A4395E18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739" y="1482892"/>
            <a:ext cx="8542421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dirty="0"/>
              <a:t>Inserting a node </a:t>
            </a:r>
            <a:r>
              <a:rPr lang="en-US" altLang="zh-TW" i="1" dirty="0"/>
              <a:t>r</a:t>
            </a:r>
            <a:r>
              <a:rPr lang="en-US" altLang="zh-TW" dirty="0"/>
              <a:t> as the </a:t>
            </a:r>
            <a:r>
              <a:rPr lang="en-US" altLang="zh-TW" dirty="0">
                <a:solidFill>
                  <a:srgbClr val="7030A0"/>
                </a:solidFill>
              </a:rPr>
              <a:t>right child </a:t>
            </a:r>
            <a:r>
              <a:rPr lang="en-US" altLang="zh-TW" dirty="0"/>
              <a:t>of a node </a:t>
            </a:r>
            <a:r>
              <a:rPr lang="en-US" altLang="zh-TW" i="1" dirty="0"/>
              <a:t>s</a:t>
            </a:r>
          </a:p>
          <a:p>
            <a:pPr lvl="1" eaLnBrk="1" hangingPunct="1"/>
            <a:r>
              <a:rPr lang="en-US" altLang="zh-TW" dirty="0"/>
              <a:t>If </a:t>
            </a:r>
            <a:r>
              <a:rPr lang="en-US" altLang="zh-TW" i="1" dirty="0"/>
              <a:t>s</a:t>
            </a:r>
            <a:r>
              <a:rPr lang="en-US" altLang="zh-TW" dirty="0"/>
              <a:t> has an </a:t>
            </a:r>
            <a:r>
              <a:rPr lang="en-US" altLang="zh-TW" i="1" dirty="0"/>
              <a:t>empty</a:t>
            </a:r>
            <a:r>
              <a:rPr lang="en-US" altLang="zh-TW" dirty="0"/>
              <a:t> right subtree, then the insertion is simple and diagrammed in Figure 5.24 (a)</a:t>
            </a:r>
          </a:p>
          <a:p>
            <a:pPr lvl="1" eaLnBrk="1" hangingPunct="1"/>
            <a:r>
              <a:rPr lang="en-US" altLang="zh-TW" dirty="0"/>
              <a:t>If the </a:t>
            </a:r>
            <a:r>
              <a:rPr lang="en-US" altLang="zh-TW" dirty="0">
                <a:solidFill>
                  <a:srgbClr val="C00000"/>
                </a:solidFill>
              </a:rPr>
              <a:t>right subtree of </a:t>
            </a:r>
            <a:r>
              <a:rPr lang="en-US" altLang="zh-TW" i="1" dirty="0">
                <a:solidFill>
                  <a:srgbClr val="C00000"/>
                </a:solidFill>
              </a:rPr>
              <a:t>s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/>
              <a:t>is not empty, then this right subtree is made the </a:t>
            </a:r>
            <a:r>
              <a:rPr lang="en-US" altLang="zh-TW" dirty="0">
                <a:solidFill>
                  <a:srgbClr val="C00000"/>
                </a:solidFill>
              </a:rPr>
              <a:t>right subtree of </a:t>
            </a:r>
            <a:r>
              <a:rPr lang="en-US" altLang="zh-TW" i="1" dirty="0">
                <a:solidFill>
                  <a:srgbClr val="C00000"/>
                </a:solidFill>
              </a:rPr>
              <a:t>r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/>
              <a:t>after insertion. Figure 5.24 (b) illustrates the insertion for this case.</a:t>
            </a:r>
          </a:p>
          <a:p>
            <a:pPr lvl="2" eaLnBrk="1" hangingPunct="1"/>
            <a:r>
              <a:rPr lang="en-US" altLang="zh-TW" dirty="0"/>
              <a:t>When this is done, </a:t>
            </a:r>
            <a:r>
              <a:rPr lang="en-US" altLang="zh-TW" i="1" dirty="0"/>
              <a:t>r</a:t>
            </a:r>
            <a:r>
              <a:rPr lang="en-US" altLang="zh-TW" dirty="0"/>
              <a:t> becomes the </a:t>
            </a:r>
            <a:r>
              <a:rPr lang="en-US" altLang="zh-TW" dirty="0" err="1"/>
              <a:t>inorder</a:t>
            </a:r>
            <a:r>
              <a:rPr lang="en-US" altLang="zh-TW" dirty="0"/>
              <a:t> predecessor of a node that has a </a:t>
            </a:r>
            <a:r>
              <a:rPr lang="en-US" altLang="zh-TW" i="1" dirty="0" err="1"/>
              <a:t>leftThread</a:t>
            </a:r>
            <a:r>
              <a:rPr lang="en-US" altLang="zh-TW" dirty="0"/>
              <a:t> = </a:t>
            </a:r>
            <a:r>
              <a:rPr lang="en-US" altLang="zh-TW" b="1" dirty="0"/>
              <a:t>TRUE</a:t>
            </a:r>
            <a:r>
              <a:rPr lang="en-US" altLang="zh-TW" dirty="0"/>
              <a:t> field, and consequently there is a thread which has to be updated to point to r. The node containing this thread was previously the </a:t>
            </a:r>
            <a:r>
              <a:rPr lang="en-US" altLang="zh-TW" dirty="0" err="1"/>
              <a:t>inroder</a:t>
            </a:r>
            <a:r>
              <a:rPr lang="en-US" altLang="zh-TW" dirty="0"/>
              <a:t> successor of </a:t>
            </a:r>
            <a:r>
              <a:rPr lang="en-US" altLang="zh-TW" i="1" dirty="0"/>
              <a:t>s</a:t>
            </a:r>
            <a:r>
              <a:rPr lang="en-US" altLang="zh-TW" dirty="0"/>
              <a:t>.</a:t>
            </a:r>
            <a:endParaRPr lang="en-US" altLang="zh-TW" sz="2000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頁尾版面配置區 2">
            <a:extLst>
              <a:ext uri="{FF2B5EF4-FFF2-40B4-BE49-F238E27FC236}">
                <a16:creationId xmlns:a16="http://schemas.microsoft.com/office/drawing/2014/main" id="{CB745876-43F6-304F-8316-C705F7CFC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dirty="0"/>
              <a:t>CHAPTER 5</a:t>
            </a:r>
          </a:p>
        </p:txBody>
      </p:sp>
      <p:sp>
        <p:nvSpPr>
          <p:cNvPr id="71682" name="投影片編號版面配置區 3">
            <a:extLst>
              <a:ext uri="{FF2B5EF4-FFF2-40B4-BE49-F238E27FC236}">
                <a16:creationId xmlns:a16="http://schemas.microsoft.com/office/drawing/2014/main" id="{A0C3A269-0A84-484E-8F1C-9FC7D4ABE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455CAF9B-AA2C-CC4B-91EB-4B38F39017AC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73</a:t>
            </a:fld>
            <a:endParaRPr lang="en-US" altLang="zh-TW" sz="1400"/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1F14CA65-2EB8-7849-8186-6BE03D410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240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Right Insertion</a:t>
            </a:r>
            <a:endParaRPr lang="en-US" altLang="zh-TW" sz="4400" i="1" dirty="0">
              <a:solidFill>
                <a:schemeClr val="tx2"/>
              </a:solidFill>
            </a:endParaRPr>
          </a:p>
        </p:txBody>
      </p:sp>
      <p:sp>
        <p:nvSpPr>
          <p:cNvPr id="71745" name="Text Box 64">
            <a:extLst>
              <a:ext uri="{FF2B5EF4-FFF2-40B4-BE49-F238E27FC236}">
                <a16:creationId xmlns:a16="http://schemas.microsoft.com/office/drawing/2014/main" id="{2E91D405-EF56-EA48-B8E5-BA7AA6FD66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4371" y="5234641"/>
            <a:ext cx="50513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>
                <a:solidFill>
                  <a:srgbClr val="CC3300"/>
                </a:solidFill>
              </a:rPr>
              <a:t>(a) The right subtree of s is empty</a:t>
            </a:r>
          </a:p>
        </p:txBody>
      </p:sp>
      <p:sp>
        <p:nvSpPr>
          <p:cNvPr id="71746" name="Text Box 65">
            <a:extLst>
              <a:ext uri="{FF2B5EF4-FFF2-40B4-BE49-F238E27FC236}">
                <a16:creationId xmlns:a16="http://schemas.microsoft.com/office/drawing/2014/main" id="{C59291E8-605D-2C43-BDB2-6F111CF414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1114425"/>
            <a:ext cx="53546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Insert a node D as a right child of B.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F67C19AC-A9E8-454B-B862-777366D7FC3E}"/>
              </a:ext>
            </a:extLst>
          </p:cNvPr>
          <p:cNvGrpSpPr/>
          <p:nvPr/>
        </p:nvGrpSpPr>
        <p:grpSpPr>
          <a:xfrm>
            <a:off x="1531938" y="1804988"/>
            <a:ext cx="2536410" cy="3144837"/>
            <a:chOff x="1531938" y="1804988"/>
            <a:chExt cx="2536410" cy="3144837"/>
          </a:xfrm>
        </p:grpSpPr>
        <p:sp>
          <p:nvSpPr>
            <p:cNvPr id="71684" name="Oval 3">
              <a:extLst>
                <a:ext uri="{FF2B5EF4-FFF2-40B4-BE49-F238E27FC236}">
                  <a16:creationId xmlns:a16="http://schemas.microsoft.com/office/drawing/2014/main" id="{3EF8ABD2-856F-414C-8661-D4175B3A3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138" y="2033588"/>
              <a:ext cx="392112" cy="392112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71685" name="Oval 4">
              <a:extLst>
                <a:ext uri="{FF2B5EF4-FFF2-40B4-BE49-F238E27FC236}">
                  <a16:creationId xmlns:a16="http://schemas.microsoft.com/office/drawing/2014/main" id="{A097C9A8-BDA8-4749-9464-50D086DA8B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8950" y="2851150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71686" name="Oval 5">
              <a:extLst>
                <a:ext uri="{FF2B5EF4-FFF2-40B4-BE49-F238E27FC236}">
                  <a16:creationId xmlns:a16="http://schemas.microsoft.com/office/drawing/2014/main" id="{3579C6A4-8154-7243-943C-73781608A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9663" y="3675063"/>
              <a:ext cx="392112" cy="39211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71687" name="Oval 6">
              <a:extLst>
                <a:ext uri="{FF2B5EF4-FFF2-40B4-BE49-F238E27FC236}">
                  <a16:creationId xmlns:a16="http://schemas.microsoft.com/office/drawing/2014/main" id="{45C59CFE-1B05-1948-8AA2-0D1896A5A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8163" y="4543425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71688" name="Line 7">
              <a:extLst>
                <a:ext uri="{FF2B5EF4-FFF2-40B4-BE49-F238E27FC236}">
                  <a16:creationId xmlns:a16="http://schemas.microsoft.com/office/drawing/2014/main" id="{BFA7C7A2-D306-2F47-8B82-61F1BC90F2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70088" y="2420938"/>
              <a:ext cx="488950" cy="428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689" name="Line 8">
              <a:extLst>
                <a:ext uri="{FF2B5EF4-FFF2-40B4-BE49-F238E27FC236}">
                  <a16:creationId xmlns:a16="http://schemas.microsoft.com/office/drawing/2014/main" id="{A9F5E800-711C-1843-8177-F5DA843C92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963" y="3206750"/>
              <a:ext cx="465137" cy="4651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690" name="Line 9">
              <a:extLst>
                <a:ext uri="{FF2B5EF4-FFF2-40B4-BE49-F238E27FC236}">
                  <a16:creationId xmlns:a16="http://schemas.microsoft.com/office/drawing/2014/main" id="{AAB93830-21CE-C74D-BAC1-44B5526AC8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06600" y="4016375"/>
              <a:ext cx="415925" cy="5476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691" name="Line 10">
              <a:extLst>
                <a:ext uri="{FF2B5EF4-FFF2-40B4-BE49-F238E27FC236}">
                  <a16:creationId xmlns:a16="http://schemas.microsoft.com/office/drawing/2014/main" id="{D1611C49-0A11-7948-9EAD-5CB7646CE1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213" y="4791075"/>
              <a:ext cx="3571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692" name="Line 11">
              <a:extLst>
                <a:ext uri="{FF2B5EF4-FFF2-40B4-BE49-F238E27FC236}">
                  <a16:creationId xmlns:a16="http://schemas.microsoft.com/office/drawing/2014/main" id="{F6FB48AB-AA36-B84B-9EAF-85D011ACA2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89213" y="4195763"/>
              <a:ext cx="0" cy="5953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693" name="Line 12">
              <a:extLst>
                <a:ext uri="{FF2B5EF4-FFF2-40B4-BE49-F238E27FC236}">
                  <a16:creationId xmlns:a16="http://schemas.microsoft.com/office/drawing/2014/main" id="{9933496B-3C1D-8D4F-A224-B730BDA3E8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73225" y="4778375"/>
              <a:ext cx="1190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694" name="Line 13">
              <a:extLst>
                <a:ext uri="{FF2B5EF4-FFF2-40B4-BE49-F238E27FC236}">
                  <a16:creationId xmlns:a16="http://schemas.microsoft.com/office/drawing/2014/main" id="{5EF11FB3-1FAD-9C44-A23E-D8290CFEB8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225" y="3455988"/>
              <a:ext cx="0" cy="13112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695" name="Line 14">
              <a:extLst>
                <a:ext uri="{FF2B5EF4-FFF2-40B4-BE49-F238E27FC236}">
                  <a16:creationId xmlns:a16="http://schemas.microsoft.com/office/drawing/2014/main" id="{EE032DC2-4D05-B04C-9F1F-B6A8D9B825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73225" y="3230563"/>
              <a:ext cx="142875" cy="2254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696" name="Line 15">
              <a:extLst>
                <a:ext uri="{FF2B5EF4-FFF2-40B4-BE49-F238E27FC236}">
                  <a16:creationId xmlns:a16="http://schemas.microsoft.com/office/drawing/2014/main" id="{C8EBC485-F58C-E041-9E30-0F648DDCA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77975" y="3098800"/>
              <a:ext cx="177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697" name="Line 16">
              <a:extLst>
                <a:ext uri="{FF2B5EF4-FFF2-40B4-BE49-F238E27FC236}">
                  <a16:creationId xmlns:a16="http://schemas.microsoft.com/office/drawing/2014/main" id="{A8692A8D-627C-B448-835D-8C903AE9AC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5275" y="2265363"/>
              <a:ext cx="0" cy="8207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698" name="Line 17">
              <a:extLst>
                <a:ext uri="{FF2B5EF4-FFF2-40B4-BE49-F238E27FC236}">
                  <a16:creationId xmlns:a16="http://schemas.microsoft.com/office/drawing/2014/main" id="{62B98211-6FC4-5148-BD8F-8A8B3B95B9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5275" y="2278063"/>
              <a:ext cx="7270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699" name="Line 18">
              <a:extLst>
                <a:ext uri="{FF2B5EF4-FFF2-40B4-BE49-F238E27FC236}">
                  <a16:creationId xmlns:a16="http://schemas.microsoft.com/office/drawing/2014/main" id="{0CFAD9B0-BA28-1A40-969D-67CFEA14F6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9713" y="3921125"/>
              <a:ext cx="3571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700" name="Line 19">
              <a:extLst>
                <a:ext uri="{FF2B5EF4-FFF2-40B4-BE49-F238E27FC236}">
                  <a16:creationId xmlns:a16="http://schemas.microsoft.com/office/drawing/2014/main" id="{2A01C027-73ED-2241-A250-AE5FA2F3C5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9600" y="2230438"/>
              <a:ext cx="0" cy="16795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701" name="Line 20">
              <a:extLst>
                <a:ext uri="{FF2B5EF4-FFF2-40B4-BE49-F238E27FC236}">
                  <a16:creationId xmlns:a16="http://schemas.microsoft.com/office/drawing/2014/main" id="{8F0B13FB-EAE0-254F-AF98-3D07DC03CF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25750" y="2230438"/>
              <a:ext cx="2984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702" name="Line 21">
              <a:extLst>
                <a:ext uri="{FF2B5EF4-FFF2-40B4-BE49-F238E27FC236}">
                  <a16:creationId xmlns:a16="http://schemas.microsoft.com/office/drawing/2014/main" id="{0AD9B36B-7253-7247-9885-DE8A4AD1A5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70088" y="2159000"/>
              <a:ext cx="3460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703" name="Rectangle 22">
              <a:extLst>
                <a:ext uri="{FF2B5EF4-FFF2-40B4-BE49-F238E27FC236}">
                  <a16:creationId xmlns:a16="http://schemas.microsoft.com/office/drawing/2014/main" id="{8886D3C6-0F2D-0541-9192-1CDAB1273B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1938" y="1804988"/>
              <a:ext cx="592137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/>
                <a:t>root</a:t>
              </a:r>
            </a:p>
          </p:txBody>
        </p:sp>
        <p:sp>
          <p:nvSpPr>
            <p:cNvPr id="71704" name="Line 23">
              <a:extLst>
                <a:ext uri="{FF2B5EF4-FFF2-40B4-BE49-F238E27FC236}">
                  <a16:creationId xmlns:a16="http://schemas.microsoft.com/office/drawing/2014/main" id="{83657962-EE53-9443-9D4F-DDEB4ADE81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0038" y="3800472"/>
              <a:ext cx="8334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705" name="Rectangle 24">
              <a:extLst>
                <a:ext uri="{FF2B5EF4-FFF2-40B4-BE49-F238E27FC236}">
                  <a16:creationId xmlns:a16="http://schemas.microsoft.com/office/drawing/2014/main" id="{5916CF7A-02A3-D240-B381-652B3DFBE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9638" y="3457572"/>
              <a:ext cx="285335" cy="4007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 i="1" dirty="0"/>
                <a:t>s</a:t>
              </a:r>
            </a:p>
          </p:txBody>
        </p:sp>
        <p:sp>
          <p:nvSpPr>
            <p:cNvPr id="71709" name="Oval 28">
              <a:extLst>
                <a:ext uri="{FF2B5EF4-FFF2-40B4-BE49-F238E27FC236}">
                  <a16:creationId xmlns:a16="http://schemas.microsoft.com/office/drawing/2014/main" id="{425D1EA9-66BE-0C48-9E53-3491B595E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0225" y="4557713"/>
              <a:ext cx="392113" cy="39211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71711" name="Line 30">
              <a:extLst>
                <a:ext uri="{FF2B5EF4-FFF2-40B4-BE49-F238E27FC236}">
                  <a16:creationId xmlns:a16="http://schemas.microsoft.com/office/drawing/2014/main" id="{2B454EF1-6E4A-004D-A614-B0B749C4CA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82975" y="4767263"/>
              <a:ext cx="558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712" name="Rectangle 31">
              <a:extLst>
                <a:ext uri="{FF2B5EF4-FFF2-40B4-BE49-F238E27FC236}">
                  <a16:creationId xmlns:a16="http://schemas.microsoft.com/office/drawing/2014/main" id="{74D4F0BC-24AD-C547-9B36-68A2DCE441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3013" y="4389438"/>
              <a:ext cx="285335" cy="4007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 i="1" dirty="0"/>
                <a:t>r</a:t>
              </a:r>
            </a:p>
          </p:txBody>
        </p:sp>
      </p:grpSp>
      <p:sp>
        <p:nvSpPr>
          <p:cNvPr id="71" name="Text Box 2">
            <a:extLst>
              <a:ext uri="{FF2B5EF4-FFF2-40B4-BE49-F238E27FC236}">
                <a16:creationId xmlns:a16="http://schemas.microsoft.com/office/drawing/2014/main" id="{E720CD2B-9054-0B4A-87F3-2CE2410C4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5667" y="5970588"/>
            <a:ext cx="94085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 dirty="0"/>
              <a:t>*Figure 5.24: </a:t>
            </a:r>
            <a:r>
              <a:rPr lang="en-US" altLang="zh-TW" sz="2000" u="sng" dirty="0"/>
              <a:t>Insertion of </a:t>
            </a:r>
            <a:r>
              <a:rPr lang="en-US" altLang="zh-TW" sz="2000" i="1" u="sng" dirty="0"/>
              <a:t>r</a:t>
            </a:r>
            <a:r>
              <a:rPr lang="en-US" altLang="zh-TW" sz="2000" u="sng" dirty="0"/>
              <a:t> as a right child of parent of </a:t>
            </a:r>
            <a:r>
              <a:rPr lang="en-US" altLang="zh-TW" sz="2000" i="1" u="sng" dirty="0"/>
              <a:t>s</a:t>
            </a:r>
            <a:r>
              <a:rPr lang="en-US" altLang="zh-TW" sz="2000" u="sng" dirty="0"/>
              <a:t> in a threaded binary tree (p.222)</a:t>
            </a:r>
            <a:endParaRPr lang="en-US" altLang="zh-TW" sz="2000" b="1" u="sng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頁尾版面配置區 2">
            <a:extLst>
              <a:ext uri="{FF2B5EF4-FFF2-40B4-BE49-F238E27FC236}">
                <a16:creationId xmlns:a16="http://schemas.microsoft.com/office/drawing/2014/main" id="{CB745876-43F6-304F-8316-C705F7CFC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dirty="0"/>
              <a:t>CHAPTER 5</a:t>
            </a:r>
          </a:p>
        </p:txBody>
      </p:sp>
      <p:sp>
        <p:nvSpPr>
          <p:cNvPr id="71682" name="投影片編號版面配置區 3">
            <a:extLst>
              <a:ext uri="{FF2B5EF4-FFF2-40B4-BE49-F238E27FC236}">
                <a16:creationId xmlns:a16="http://schemas.microsoft.com/office/drawing/2014/main" id="{A0C3A269-0A84-484E-8F1C-9FC7D4ABE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455CAF9B-AA2C-CC4B-91EB-4B38F39017AC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74</a:t>
            </a:fld>
            <a:endParaRPr lang="en-US" altLang="zh-TW" sz="1400"/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1F14CA65-2EB8-7849-8186-6BE03D410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240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Right Insertion</a:t>
            </a:r>
            <a:endParaRPr lang="en-US" altLang="zh-TW" sz="4400" i="1" dirty="0">
              <a:solidFill>
                <a:schemeClr val="tx2"/>
              </a:solidFill>
            </a:endParaRPr>
          </a:p>
        </p:txBody>
      </p:sp>
      <p:sp>
        <p:nvSpPr>
          <p:cNvPr id="71745" name="Text Box 64">
            <a:extLst>
              <a:ext uri="{FF2B5EF4-FFF2-40B4-BE49-F238E27FC236}">
                <a16:creationId xmlns:a16="http://schemas.microsoft.com/office/drawing/2014/main" id="{2E91D405-EF56-EA48-B8E5-BA7AA6FD66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4371" y="5234641"/>
            <a:ext cx="50513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>
                <a:solidFill>
                  <a:srgbClr val="CC3300"/>
                </a:solidFill>
              </a:rPr>
              <a:t>(a) The right subtree of s is empty</a:t>
            </a:r>
          </a:p>
        </p:txBody>
      </p:sp>
      <p:sp>
        <p:nvSpPr>
          <p:cNvPr id="71746" name="Text Box 65">
            <a:extLst>
              <a:ext uri="{FF2B5EF4-FFF2-40B4-BE49-F238E27FC236}">
                <a16:creationId xmlns:a16="http://schemas.microsoft.com/office/drawing/2014/main" id="{C59291E8-605D-2C43-BDB2-6F111CF414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1114425"/>
            <a:ext cx="53546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Insert a node D as a right child of B.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6A78C77F-EEFF-2A48-8AE5-D9BB07F6746A}"/>
              </a:ext>
            </a:extLst>
          </p:cNvPr>
          <p:cNvGrpSpPr/>
          <p:nvPr/>
        </p:nvGrpSpPr>
        <p:grpSpPr>
          <a:xfrm>
            <a:off x="1531938" y="1804988"/>
            <a:ext cx="6821487" cy="3436937"/>
            <a:chOff x="1531938" y="1804988"/>
            <a:chExt cx="6821487" cy="3436937"/>
          </a:xfrm>
        </p:grpSpPr>
        <p:sp>
          <p:nvSpPr>
            <p:cNvPr id="71684" name="Oval 3">
              <a:extLst>
                <a:ext uri="{FF2B5EF4-FFF2-40B4-BE49-F238E27FC236}">
                  <a16:creationId xmlns:a16="http://schemas.microsoft.com/office/drawing/2014/main" id="{3EF8ABD2-856F-414C-8661-D4175B3A3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138" y="2033588"/>
              <a:ext cx="392112" cy="392112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71685" name="Oval 4">
              <a:extLst>
                <a:ext uri="{FF2B5EF4-FFF2-40B4-BE49-F238E27FC236}">
                  <a16:creationId xmlns:a16="http://schemas.microsoft.com/office/drawing/2014/main" id="{A097C9A8-BDA8-4749-9464-50D086DA8B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8950" y="2851150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71686" name="Oval 5">
              <a:extLst>
                <a:ext uri="{FF2B5EF4-FFF2-40B4-BE49-F238E27FC236}">
                  <a16:creationId xmlns:a16="http://schemas.microsoft.com/office/drawing/2014/main" id="{3579C6A4-8154-7243-943C-73781608A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9663" y="3675063"/>
              <a:ext cx="392112" cy="39211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71687" name="Oval 6">
              <a:extLst>
                <a:ext uri="{FF2B5EF4-FFF2-40B4-BE49-F238E27FC236}">
                  <a16:creationId xmlns:a16="http://schemas.microsoft.com/office/drawing/2014/main" id="{45C59CFE-1B05-1948-8AA2-0D1896A5A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8163" y="4543425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71688" name="Line 7">
              <a:extLst>
                <a:ext uri="{FF2B5EF4-FFF2-40B4-BE49-F238E27FC236}">
                  <a16:creationId xmlns:a16="http://schemas.microsoft.com/office/drawing/2014/main" id="{BFA7C7A2-D306-2F47-8B82-61F1BC90F2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70088" y="2420938"/>
              <a:ext cx="488950" cy="428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689" name="Line 8">
              <a:extLst>
                <a:ext uri="{FF2B5EF4-FFF2-40B4-BE49-F238E27FC236}">
                  <a16:creationId xmlns:a16="http://schemas.microsoft.com/office/drawing/2014/main" id="{A9F5E800-711C-1843-8177-F5DA843C92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963" y="3206750"/>
              <a:ext cx="465137" cy="4651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690" name="Line 9">
              <a:extLst>
                <a:ext uri="{FF2B5EF4-FFF2-40B4-BE49-F238E27FC236}">
                  <a16:creationId xmlns:a16="http://schemas.microsoft.com/office/drawing/2014/main" id="{AAB93830-21CE-C74D-BAC1-44B5526AC8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06600" y="4016375"/>
              <a:ext cx="415925" cy="5476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691" name="Line 10">
              <a:extLst>
                <a:ext uri="{FF2B5EF4-FFF2-40B4-BE49-F238E27FC236}">
                  <a16:creationId xmlns:a16="http://schemas.microsoft.com/office/drawing/2014/main" id="{D1611C49-0A11-7948-9EAD-5CB7646CE1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213" y="4791075"/>
              <a:ext cx="3571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692" name="Line 11">
              <a:extLst>
                <a:ext uri="{FF2B5EF4-FFF2-40B4-BE49-F238E27FC236}">
                  <a16:creationId xmlns:a16="http://schemas.microsoft.com/office/drawing/2014/main" id="{F6FB48AB-AA36-B84B-9EAF-85D011ACA2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89213" y="4195763"/>
              <a:ext cx="0" cy="5953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693" name="Line 12">
              <a:extLst>
                <a:ext uri="{FF2B5EF4-FFF2-40B4-BE49-F238E27FC236}">
                  <a16:creationId xmlns:a16="http://schemas.microsoft.com/office/drawing/2014/main" id="{9933496B-3C1D-8D4F-A224-B730BDA3E8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73225" y="4778375"/>
              <a:ext cx="1190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694" name="Line 13">
              <a:extLst>
                <a:ext uri="{FF2B5EF4-FFF2-40B4-BE49-F238E27FC236}">
                  <a16:creationId xmlns:a16="http://schemas.microsoft.com/office/drawing/2014/main" id="{5EF11FB3-1FAD-9C44-A23E-D8290CFEB8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225" y="3455988"/>
              <a:ext cx="0" cy="13112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695" name="Line 14">
              <a:extLst>
                <a:ext uri="{FF2B5EF4-FFF2-40B4-BE49-F238E27FC236}">
                  <a16:creationId xmlns:a16="http://schemas.microsoft.com/office/drawing/2014/main" id="{EE032DC2-4D05-B04C-9F1F-B6A8D9B825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73225" y="3230563"/>
              <a:ext cx="142875" cy="2254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696" name="Line 15">
              <a:extLst>
                <a:ext uri="{FF2B5EF4-FFF2-40B4-BE49-F238E27FC236}">
                  <a16:creationId xmlns:a16="http://schemas.microsoft.com/office/drawing/2014/main" id="{C8EBC485-F58C-E041-9E30-0F648DDCA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77975" y="3098800"/>
              <a:ext cx="177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697" name="Line 16">
              <a:extLst>
                <a:ext uri="{FF2B5EF4-FFF2-40B4-BE49-F238E27FC236}">
                  <a16:creationId xmlns:a16="http://schemas.microsoft.com/office/drawing/2014/main" id="{A8692A8D-627C-B448-835D-8C903AE9AC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5275" y="2265363"/>
              <a:ext cx="0" cy="8207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698" name="Line 17">
              <a:extLst>
                <a:ext uri="{FF2B5EF4-FFF2-40B4-BE49-F238E27FC236}">
                  <a16:creationId xmlns:a16="http://schemas.microsoft.com/office/drawing/2014/main" id="{62B98211-6FC4-5148-BD8F-8A8B3B95B9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5275" y="2278063"/>
              <a:ext cx="7270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699" name="Line 18">
              <a:extLst>
                <a:ext uri="{FF2B5EF4-FFF2-40B4-BE49-F238E27FC236}">
                  <a16:creationId xmlns:a16="http://schemas.microsoft.com/office/drawing/2014/main" id="{0CFAD9B0-BA28-1A40-969D-67CFEA14F6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9713" y="3921125"/>
              <a:ext cx="3571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700" name="Line 19">
              <a:extLst>
                <a:ext uri="{FF2B5EF4-FFF2-40B4-BE49-F238E27FC236}">
                  <a16:creationId xmlns:a16="http://schemas.microsoft.com/office/drawing/2014/main" id="{2A01C027-73ED-2241-A250-AE5FA2F3C5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9600" y="2230438"/>
              <a:ext cx="0" cy="16795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701" name="Line 20">
              <a:extLst>
                <a:ext uri="{FF2B5EF4-FFF2-40B4-BE49-F238E27FC236}">
                  <a16:creationId xmlns:a16="http://schemas.microsoft.com/office/drawing/2014/main" id="{8F0B13FB-EAE0-254F-AF98-3D07DC03CF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25750" y="2230438"/>
              <a:ext cx="2984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702" name="Line 21">
              <a:extLst>
                <a:ext uri="{FF2B5EF4-FFF2-40B4-BE49-F238E27FC236}">
                  <a16:creationId xmlns:a16="http://schemas.microsoft.com/office/drawing/2014/main" id="{0AD9B36B-7253-7247-9885-DE8A4AD1A5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70088" y="2159000"/>
              <a:ext cx="3460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703" name="Rectangle 22">
              <a:extLst>
                <a:ext uri="{FF2B5EF4-FFF2-40B4-BE49-F238E27FC236}">
                  <a16:creationId xmlns:a16="http://schemas.microsoft.com/office/drawing/2014/main" id="{8886D3C6-0F2D-0541-9192-1CDAB1273B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1938" y="1804988"/>
              <a:ext cx="592137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/>
                <a:t>root</a:t>
              </a:r>
            </a:p>
          </p:txBody>
        </p:sp>
        <p:sp>
          <p:nvSpPr>
            <p:cNvPr id="71704" name="Line 23">
              <a:extLst>
                <a:ext uri="{FF2B5EF4-FFF2-40B4-BE49-F238E27FC236}">
                  <a16:creationId xmlns:a16="http://schemas.microsoft.com/office/drawing/2014/main" id="{83657962-EE53-9443-9D4F-DDEB4ADE81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0038" y="3800472"/>
              <a:ext cx="8334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705" name="Rectangle 24">
              <a:extLst>
                <a:ext uri="{FF2B5EF4-FFF2-40B4-BE49-F238E27FC236}">
                  <a16:creationId xmlns:a16="http://schemas.microsoft.com/office/drawing/2014/main" id="{5916CF7A-02A3-D240-B381-652B3DFBE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9638" y="3457572"/>
              <a:ext cx="285335" cy="4007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 i="1" dirty="0"/>
                <a:t>s</a:t>
              </a:r>
            </a:p>
          </p:txBody>
        </p:sp>
        <p:sp>
          <p:nvSpPr>
            <p:cNvPr id="71709" name="Oval 28">
              <a:extLst>
                <a:ext uri="{FF2B5EF4-FFF2-40B4-BE49-F238E27FC236}">
                  <a16:creationId xmlns:a16="http://schemas.microsoft.com/office/drawing/2014/main" id="{425D1EA9-66BE-0C48-9E53-3491B595E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0225" y="4557713"/>
              <a:ext cx="392113" cy="39211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71711" name="Line 30">
              <a:extLst>
                <a:ext uri="{FF2B5EF4-FFF2-40B4-BE49-F238E27FC236}">
                  <a16:creationId xmlns:a16="http://schemas.microsoft.com/office/drawing/2014/main" id="{2B454EF1-6E4A-004D-A614-B0B749C4CA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82975" y="4767263"/>
              <a:ext cx="558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712" name="Rectangle 31">
              <a:extLst>
                <a:ext uri="{FF2B5EF4-FFF2-40B4-BE49-F238E27FC236}">
                  <a16:creationId xmlns:a16="http://schemas.microsoft.com/office/drawing/2014/main" id="{74D4F0BC-24AD-C547-9B36-68A2DCE441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3013" y="4389438"/>
              <a:ext cx="285335" cy="4007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 i="1" dirty="0"/>
                <a:t>r</a:t>
              </a:r>
            </a:p>
          </p:txBody>
        </p:sp>
        <p:sp>
          <p:nvSpPr>
            <p:cNvPr id="71713" name="Oval 32">
              <a:extLst>
                <a:ext uri="{FF2B5EF4-FFF2-40B4-BE49-F238E27FC236}">
                  <a16:creationId xmlns:a16="http://schemas.microsoft.com/office/drawing/2014/main" id="{E1FFE110-02AB-1C4C-9B13-38C4D988DC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1100" y="2041525"/>
              <a:ext cx="392113" cy="392113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71714" name="Oval 33">
              <a:extLst>
                <a:ext uri="{FF2B5EF4-FFF2-40B4-BE49-F238E27FC236}">
                  <a16:creationId xmlns:a16="http://schemas.microsoft.com/office/drawing/2014/main" id="{95229A2E-8B11-2A49-892F-EA7300426C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13" y="2859088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71715" name="Oval 34">
              <a:extLst>
                <a:ext uri="{FF2B5EF4-FFF2-40B4-BE49-F238E27FC236}">
                  <a16:creationId xmlns:a16="http://schemas.microsoft.com/office/drawing/2014/main" id="{A7515DFB-D737-2A47-AAFD-417CB52767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0625" y="3683000"/>
              <a:ext cx="392113" cy="392113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71716" name="Oval 35">
              <a:extLst>
                <a:ext uri="{FF2B5EF4-FFF2-40B4-BE49-F238E27FC236}">
                  <a16:creationId xmlns:a16="http://schemas.microsoft.com/office/drawing/2014/main" id="{1731B87F-0F9D-BB46-9ABB-BBBE08EF6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9125" y="4551363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71717" name="Line 36">
              <a:extLst>
                <a:ext uri="{FF2B5EF4-FFF2-40B4-BE49-F238E27FC236}">
                  <a16:creationId xmlns:a16="http://schemas.microsoft.com/office/drawing/2014/main" id="{1B52591D-83D8-ED4B-802C-7F3CBE5D81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61050" y="2428875"/>
              <a:ext cx="488950" cy="428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718" name="Line 37">
              <a:extLst>
                <a:ext uri="{FF2B5EF4-FFF2-40B4-BE49-F238E27FC236}">
                  <a16:creationId xmlns:a16="http://schemas.microsoft.com/office/drawing/2014/main" id="{1E19664A-59BF-3744-8C8D-EE0BD1AACF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03925" y="3214688"/>
              <a:ext cx="465138" cy="4651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719" name="Line 38">
              <a:extLst>
                <a:ext uri="{FF2B5EF4-FFF2-40B4-BE49-F238E27FC236}">
                  <a16:creationId xmlns:a16="http://schemas.microsoft.com/office/drawing/2014/main" id="{9F1879FD-2C41-6A46-B874-E1F2130EBA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97563" y="4024313"/>
              <a:ext cx="415925" cy="5476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720" name="Line 39">
              <a:extLst>
                <a:ext uri="{FF2B5EF4-FFF2-40B4-BE49-F238E27FC236}">
                  <a16:creationId xmlns:a16="http://schemas.microsoft.com/office/drawing/2014/main" id="{5E708540-D49C-C346-AD29-2B51B4D5DE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9175" y="4799013"/>
              <a:ext cx="35718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721" name="Line 40">
              <a:extLst>
                <a:ext uri="{FF2B5EF4-FFF2-40B4-BE49-F238E27FC236}">
                  <a16:creationId xmlns:a16="http://schemas.microsoft.com/office/drawing/2014/main" id="{C9253F0E-DDE7-EA46-9F56-08FF74225C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80175" y="4203700"/>
              <a:ext cx="0" cy="5953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722" name="Line 41">
              <a:extLst>
                <a:ext uri="{FF2B5EF4-FFF2-40B4-BE49-F238E27FC236}">
                  <a16:creationId xmlns:a16="http://schemas.microsoft.com/office/drawing/2014/main" id="{4DB64F56-BF09-554B-A47F-5D3B415123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64188" y="4786313"/>
              <a:ext cx="1190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723" name="Line 42">
              <a:extLst>
                <a:ext uri="{FF2B5EF4-FFF2-40B4-BE49-F238E27FC236}">
                  <a16:creationId xmlns:a16="http://schemas.microsoft.com/office/drawing/2014/main" id="{47C57083-B0E1-A042-8D76-E51104C6ED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64188" y="3463925"/>
              <a:ext cx="0" cy="13112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724" name="Line 43">
              <a:extLst>
                <a:ext uri="{FF2B5EF4-FFF2-40B4-BE49-F238E27FC236}">
                  <a16:creationId xmlns:a16="http://schemas.microsoft.com/office/drawing/2014/main" id="{BA5D799F-B0B6-CA43-BA94-D2A87F0913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64188" y="3238500"/>
              <a:ext cx="142875" cy="2254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725" name="Line 44">
              <a:extLst>
                <a:ext uri="{FF2B5EF4-FFF2-40B4-BE49-F238E27FC236}">
                  <a16:creationId xmlns:a16="http://schemas.microsoft.com/office/drawing/2014/main" id="{7ADA97EA-F8C1-8D4C-886D-2737B02F3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68938" y="3106738"/>
              <a:ext cx="177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726" name="Line 45">
              <a:extLst>
                <a:ext uri="{FF2B5EF4-FFF2-40B4-BE49-F238E27FC236}">
                  <a16:creationId xmlns:a16="http://schemas.microsoft.com/office/drawing/2014/main" id="{7EC06F70-93B4-F14A-A456-41EBBB167C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56238" y="2273300"/>
              <a:ext cx="0" cy="8207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727" name="Line 46">
              <a:extLst>
                <a:ext uri="{FF2B5EF4-FFF2-40B4-BE49-F238E27FC236}">
                  <a16:creationId xmlns:a16="http://schemas.microsoft.com/office/drawing/2014/main" id="{EEC9AB6A-72F5-BD4F-A782-38B3AF7C12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56238" y="2286000"/>
              <a:ext cx="7270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728" name="Line 47">
              <a:extLst>
                <a:ext uri="{FF2B5EF4-FFF2-40B4-BE49-F238E27FC236}">
                  <a16:creationId xmlns:a16="http://schemas.microsoft.com/office/drawing/2014/main" id="{BAE29EA0-2FDB-9547-95A5-0E9AE562EC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85050" y="4799013"/>
              <a:ext cx="357188" cy="0"/>
            </a:xfrm>
            <a:prstGeom prst="line">
              <a:avLst/>
            </a:prstGeom>
            <a:noFill/>
            <a:ln w="12700">
              <a:solidFill>
                <a:srgbClr val="CC33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729" name="Line 48">
              <a:extLst>
                <a:ext uri="{FF2B5EF4-FFF2-40B4-BE49-F238E27FC236}">
                  <a16:creationId xmlns:a16="http://schemas.microsoft.com/office/drawing/2014/main" id="{3C8FA314-2C4E-824D-980D-829DC151AC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54938" y="2241550"/>
              <a:ext cx="1587" cy="2546350"/>
            </a:xfrm>
            <a:prstGeom prst="line">
              <a:avLst/>
            </a:prstGeom>
            <a:noFill/>
            <a:ln w="12700">
              <a:solidFill>
                <a:srgbClr val="CC33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730" name="Line 49">
              <a:extLst>
                <a:ext uri="{FF2B5EF4-FFF2-40B4-BE49-F238E27FC236}">
                  <a16:creationId xmlns:a16="http://schemas.microsoft.com/office/drawing/2014/main" id="{D91E7E18-2B5F-A54D-A3C0-A588389482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767513" y="2252663"/>
              <a:ext cx="962025" cy="9525"/>
            </a:xfrm>
            <a:prstGeom prst="line">
              <a:avLst/>
            </a:prstGeom>
            <a:noFill/>
            <a:ln w="12700">
              <a:solidFill>
                <a:srgbClr val="CC3300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731" name="Line 50">
              <a:extLst>
                <a:ext uri="{FF2B5EF4-FFF2-40B4-BE49-F238E27FC236}">
                  <a16:creationId xmlns:a16="http://schemas.microsoft.com/office/drawing/2014/main" id="{87096632-D07D-8148-9C8B-5A60B6D100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61050" y="2166938"/>
              <a:ext cx="3460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732" name="Rectangle 51">
              <a:extLst>
                <a:ext uri="{FF2B5EF4-FFF2-40B4-BE49-F238E27FC236}">
                  <a16:creationId xmlns:a16="http://schemas.microsoft.com/office/drawing/2014/main" id="{102570D9-AAC3-C047-925B-B5A1846628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2900" y="1812925"/>
              <a:ext cx="59213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 dirty="0"/>
                <a:t>root</a:t>
              </a:r>
            </a:p>
          </p:txBody>
        </p:sp>
        <p:sp>
          <p:nvSpPr>
            <p:cNvPr id="71733" name="Line 52">
              <a:extLst>
                <a:ext uri="{FF2B5EF4-FFF2-40B4-BE49-F238E27FC236}">
                  <a16:creationId xmlns:a16="http://schemas.microsoft.com/office/drawing/2014/main" id="{54B30E42-0184-2346-B05C-31FC3F69E6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31000" y="3832472"/>
              <a:ext cx="83343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734" name="Rectangle 53">
              <a:extLst>
                <a:ext uri="{FF2B5EF4-FFF2-40B4-BE49-F238E27FC236}">
                  <a16:creationId xmlns:a16="http://schemas.microsoft.com/office/drawing/2014/main" id="{FD17481C-80B1-A44D-9B8A-7518A080D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3238" y="3453059"/>
              <a:ext cx="285335" cy="4007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 i="1" dirty="0"/>
                <a:t>s</a:t>
              </a:r>
            </a:p>
          </p:txBody>
        </p:sp>
        <p:sp>
          <p:nvSpPr>
            <p:cNvPr id="71738" name="Oval 57">
              <a:extLst>
                <a:ext uri="{FF2B5EF4-FFF2-40B4-BE49-F238E27FC236}">
                  <a16:creationId xmlns:a16="http://schemas.microsoft.com/office/drawing/2014/main" id="{CA2FD740-AA54-E649-A59D-2B2361164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1188" y="4565650"/>
              <a:ext cx="392112" cy="392113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71740" name="Line 59">
              <a:extLst>
                <a:ext uri="{FF2B5EF4-FFF2-40B4-BE49-F238E27FC236}">
                  <a16:creationId xmlns:a16="http://schemas.microsoft.com/office/drawing/2014/main" id="{36C77F9D-3BD7-1E48-8BD7-2AB826A2E4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23150" y="4703763"/>
              <a:ext cx="558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741" name="Rectangle 60">
              <a:extLst>
                <a:ext uri="{FF2B5EF4-FFF2-40B4-BE49-F238E27FC236}">
                  <a16:creationId xmlns:a16="http://schemas.microsoft.com/office/drawing/2014/main" id="{32682A6B-680E-864D-8B85-74BF1C6F88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050" y="4468813"/>
              <a:ext cx="285335" cy="4007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 i="1" dirty="0"/>
                <a:t>r</a:t>
              </a:r>
            </a:p>
          </p:txBody>
        </p:sp>
        <p:sp>
          <p:nvSpPr>
            <p:cNvPr id="71742" name="Line 61">
              <a:extLst>
                <a:ext uri="{FF2B5EF4-FFF2-40B4-BE49-F238E27FC236}">
                  <a16:creationId xmlns:a16="http://schemas.microsoft.com/office/drawing/2014/main" id="{AEDC6FE9-CE0D-404D-AE74-F42A38CF63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37338" y="4003675"/>
              <a:ext cx="500062" cy="5476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743" name="Line 62">
              <a:extLst>
                <a:ext uri="{FF2B5EF4-FFF2-40B4-BE49-F238E27FC236}">
                  <a16:creationId xmlns:a16="http://schemas.microsoft.com/office/drawing/2014/main" id="{8A7D13C7-2BB0-A344-83DC-E081861534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646863" y="4800600"/>
              <a:ext cx="323850" cy="1588"/>
            </a:xfrm>
            <a:prstGeom prst="line">
              <a:avLst/>
            </a:prstGeom>
            <a:noFill/>
            <a:ln w="12700">
              <a:solidFill>
                <a:srgbClr val="003399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744" name="Line 63">
              <a:extLst>
                <a:ext uri="{FF2B5EF4-FFF2-40B4-BE49-F238E27FC236}">
                  <a16:creationId xmlns:a16="http://schemas.microsoft.com/office/drawing/2014/main" id="{AC12A7D2-AB67-0B40-9794-3EF684726A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634163" y="4183063"/>
              <a:ext cx="3175" cy="604837"/>
            </a:xfrm>
            <a:prstGeom prst="line">
              <a:avLst/>
            </a:prstGeom>
            <a:noFill/>
            <a:ln w="12700">
              <a:solidFill>
                <a:srgbClr val="003399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747" name="Text Box 66">
              <a:extLst>
                <a:ext uri="{FF2B5EF4-FFF2-40B4-BE49-F238E27FC236}">
                  <a16:creationId xmlns:a16="http://schemas.microsoft.com/office/drawing/2014/main" id="{AEFA9623-82B7-AC4A-B0E2-34C7952155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13675" y="3089275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>
                  <a:solidFill>
                    <a:srgbClr val="CC3300"/>
                  </a:solidFill>
                </a:rPr>
                <a:t>(1)</a:t>
              </a:r>
            </a:p>
          </p:txBody>
        </p:sp>
        <p:sp>
          <p:nvSpPr>
            <p:cNvPr id="71748" name="Text Box 67">
              <a:extLst>
                <a:ext uri="{FF2B5EF4-FFF2-40B4-BE49-F238E27FC236}">
                  <a16:creationId xmlns:a16="http://schemas.microsoft.com/office/drawing/2014/main" id="{9BDBD4D7-F0D8-FB4A-9238-E450AB7318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18275" y="4784725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>
                  <a:solidFill>
                    <a:srgbClr val="CC3300"/>
                  </a:solidFill>
                </a:rPr>
                <a:t>(2)</a:t>
              </a:r>
            </a:p>
          </p:txBody>
        </p:sp>
        <p:sp>
          <p:nvSpPr>
            <p:cNvPr id="71749" name="Text Box 68">
              <a:extLst>
                <a:ext uri="{FF2B5EF4-FFF2-40B4-BE49-F238E27FC236}">
                  <a16:creationId xmlns:a16="http://schemas.microsoft.com/office/drawing/2014/main" id="{979F4F72-F3CE-B745-A199-674125D32B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56425" y="4022725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>
                  <a:solidFill>
                    <a:srgbClr val="CC3300"/>
                  </a:solidFill>
                </a:rPr>
                <a:t>(3)</a:t>
              </a:r>
            </a:p>
          </p:txBody>
        </p:sp>
      </p:grpSp>
      <p:sp>
        <p:nvSpPr>
          <p:cNvPr id="71" name="Text Box 2">
            <a:extLst>
              <a:ext uri="{FF2B5EF4-FFF2-40B4-BE49-F238E27FC236}">
                <a16:creationId xmlns:a16="http://schemas.microsoft.com/office/drawing/2014/main" id="{E720CD2B-9054-0B4A-87F3-2CE2410C4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5667" y="5970588"/>
            <a:ext cx="94085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 dirty="0"/>
              <a:t>*Figure 5.24: </a:t>
            </a:r>
            <a:r>
              <a:rPr lang="en-US" altLang="zh-TW" sz="2000" u="sng" dirty="0"/>
              <a:t>Insertion of </a:t>
            </a:r>
            <a:r>
              <a:rPr lang="en-US" altLang="zh-TW" sz="2000" i="1" u="sng" dirty="0"/>
              <a:t>r</a:t>
            </a:r>
            <a:r>
              <a:rPr lang="en-US" altLang="zh-TW" sz="2000" u="sng" dirty="0"/>
              <a:t> as a right child of parent of </a:t>
            </a:r>
            <a:r>
              <a:rPr lang="en-US" altLang="zh-TW" sz="2000" i="1" u="sng" dirty="0"/>
              <a:t>s</a:t>
            </a:r>
            <a:r>
              <a:rPr lang="en-US" altLang="zh-TW" sz="2000" u="sng" dirty="0"/>
              <a:t> in a threaded binary tree (p.222)</a:t>
            </a:r>
            <a:endParaRPr lang="en-US" altLang="zh-TW" sz="2000" b="1" u="sng" dirty="0"/>
          </a:p>
        </p:txBody>
      </p:sp>
    </p:spTree>
    <p:extLst>
      <p:ext uri="{BB962C8B-B14F-4D97-AF65-F5344CB8AC3E}">
        <p14:creationId xmlns:p14="http://schemas.microsoft.com/office/powerpoint/2010/main" val="10751716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5512B565-A50E-884D-B7AA-E3AFA50A1AAD}"/>
              </a:ext>
            </a:extLst>
          </p:cNvPr>
          <p:cNvGrpSpPr/>
          <p:nvPr/>
        </p:nvGrpSpPr>
        <p:grpSpPr>
          <a:xfrm>
            <a:off x="810043" y="916152"/>
            <a:ext cx="3049586" cy="4024086"/>
            <a:chOff x="810043" y="916152"/>
            <a:chExt cx="3049586" cy="4024086"/>
          </a:xfrm>
        </p:grpSpPr>
        <p:sp>
          <p:nvSpPr>
            <p:cNvPr id="49" name="Oval 3">
              <a:extLst>
                <a:ext uri="{FF2B5EF4-FFF2-40B4-BE49-F238E27FC236}">
                  <a16:creationId xmlns:a16="http://schemas.microsoft.com/office/drawing/2014/main" id="{C39692F9-77EC-9641-880D-536F310AC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8243" y="1144752"/>
              <a:ext cx="392112" cy="392112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50" name="Oval 4">
              <a:extLst>
                <a:ext uri="{FF2B5EF4-FFF2-40B4-BE49-F238E27FC236}">
                  <a16:creationId xmlns:a16="http://schemas.microsoft.com/office/drawing/2014/main" id="{3C99F345-18B1-CB45-AE64-28A1B8276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7055" y="1962314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51" name="Oval 5">
              <a:extLst>
                <a:ext uri="{FF2B5EF4-FFF2-40B4-BE49-F238E27FC236}">
                  <a16:creationId xmlns:a16="http://schemas.microsoft.com/office/drawing/2014/main" id="{48E08CFE-8498-2D45-9E72-F0642F8E6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7768" y="2786227"/>
              <a:ext cx="392112" cy="39211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52" name="Oval 6">
              <a:extLst>
                <a:ext uri="{FF2B5EF4-FFF2-40B4-BE49-F238E27FC236}">
                  <a16:creationId xmlns:a16="http://schemas.microsoft.com/office/drawing/2014/main" id="{D662AB7E-B250-CF49-9C66-660C97E50A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268" y="3654589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53" name="Line 7">
              <a:extLst>
                <a:ext uri="{FF2B5EF4-FFF2-40B4-BE49-F238E27FC236}">
                  <a16:creationId xmlns:a16="http://schemas.microsoft.com/office/drawing/2014/main" id="{954BFC26-A6FC-F04D-8A5F-88C3BB5BB8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48193" y="1532102"/>
              <a:ext cx="488950" cy="428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4" name="Line 8">
              <a:extLst>
                <a:ext uri="{FF2B5EF4-FFF2-40B4-BE49-F238E27FC236}">
                  <a16:creationId xmlns:a16="http://schemas.microsoft.com/office/drawing/2014/main" id="{5E22D19E-CDBC-EF43-AA99-B158147A8C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1068" y="2317914"/>
              <a:ext cx="465137" cy="4651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5" name="Line 9">
              <a:extLst>
                <a:ext uri="{FF2B5EF4-FFF2-40B4-BE49-F238E27FC236}">
                  <a16:creationId xmlns:a16="http://schemas.microsoft.com/office/drawing/2014/main" id="{BDB1E1D9-BDC9-AC47-8EAB-3BCE265B32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84705" y="3127539"/>
              <a:ext cx="415925" cy="5476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6" name="Line 10">
              <a:extLst>
                <a:ext uri="{FF2B5EF4-FFF2-40B4-BE49-F238E27FC236}">
                  <a16:creationId xmlns:a16="http://schemas.microsoft.com/office/drawing/2014/main" id="{F7D23616-D102-F24D-AE8D-F9969FBE3A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6318" y="3902239"/>
              <a:ext cx="2270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7" name="Line 11">
              <a:extLst>
                <a:ext uri="{FF2B5EF4-FFF2-40B4-BE49-F238E27FC236}">
                  <a16:creationId xmlns:a16="http://schemas.microsoft.com/office/drawing/2014/main" id="{BFBA5D4E-283D-084C-8CB1-5B4552775B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5752" y="3271232"/>
              <a:ext cx="38601" cy="63894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8" name="Line 12">
              <a:extLst>
                <a:ext uri="{FF2B5EF4-FFF2-40B4-BE49-F238E27FC236}">
                  <a16:creationId xmlns:a16="http://schemas.microsoft.com/office/drawing/2014/main" id="{5293D4C5-7004-1643-A325-B9F5747661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51330" y="3889539"/>
              <a:ext cx="1190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9" name="Line 13">
              <a:extLst>
                <a:ext uri="{FF2B5EF4-FFF2-40B4-BE49-F238E27FC236}">
                  <a16:creationId xmlns:a16="http://schemas.microsoft.com/office/drawing/2014/main" id="{A3936FE0-D5B1-F347-A06E-70D8DBF35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51330" y="2567152"/>
              <a:ext cx="0" cy="13112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" name="Line 14">
              <a:extLst>
                <a:ext uri="{FF2B5EF4-FFF2-40B4-BE49-F238E27FC236}">
                  <a16:creationId xmlns:a16="http://schemas.microsoft.com/office/drawing/2014/main" id="{AD547758-874D-354F-A396-43C7066EA9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51330" y="2341727"/>
              <a:ext cx="142875" cy="2254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1" name="Line 15">
              <a:extLst>
                <a:ext uri="{FF2B5EF4-FFF2-40B4-BE49-F238E27FC236}">
                  <a16:creationId xmlns:a16="http://schemas.microsoft.com/office/drawing/2014/main" id="{1894CF68-0D25-2847-A4A6-F3F135B74E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6080" y="2209964"/>
              <a:ext cx="177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" name="Line 16">
              <a:extLst>
                <a:ext uri="{FF2B5EF4-FFF2-40B4-BE49-F238E27FC236}">
                  <a16:creationId xmlns:a16="http://schemas.microsoft.com/office/drawing/2014/main" id="{ACA48CA3-3BE5-D348-AB4C-1DE066D219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43380" y="1376527"/>
              <a:ext cx="0" cy="8207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3" name="Line 17">
              <a:extLst>
                <a:ext uri="{FF2B5EF4-FFF2-40B4-BE49-F238E27FC236}">
                  <a16:creationId xmlns:a16="http://schemas.microsoft.com/office/drawing/2014/main" id="{E13A4C98-BADB-6A48-93B9-14B30EF83C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3380" y="1389227"/>
              <a:ext cx="7270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" name="Line 19">
              <a:extLst>
                <a:ext uri="{FF2B5EF4-FFF2-40B4-BE49-F238E27FC236}">
                  <a16:creationId xmlns:a16="http://schemas.microsoft.com/office/drawing/2014/main" id="{FCEE897B-3815-1B42-9B7E-D03AE79E67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35704" y="1341602"/>
              <a:ext cx="923925" cy="3470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6" name="Line 20">
              <a:extLst>
                <a:ext uri="{FF2B5EF4-FFF2-40B4-BE49-F238E27FC236}">
                  <a16:creationId xmlns:a16="http://schemas.microsoft.com/office/drawing/2014/main" id="{2D4BC46E-B915-1F46-9C57-6FB4E49FFA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103855" y="1341602"/>
              <a:ext cx="822324" cy="111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" name="Line 21">
              <a:extLst>
                <a:ext uri="{FF2B5EF4-FFF2-40B4-BE49-F238E27FC236}">
                  <a16:creationId xmlns:a16="http://schemas.microsoft.com/office/drawing/2014/main" id="{18727270-E2D9-F547-8A67-1271EE194F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193" y="1270164"/>
              <a:ext cx="3460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" name="Rectangle 22">
              <a:extLst>
                <a:ext uri="{FF2B5EF4-FFF2-40B4-BE49-F238E27FC236}">
                  <a16:creationId xmlns:a16="http://schemas.microsoft.com/office/drawing/2014/main" id="{AC4CECB7-6939-5144-A16C-504C51CB1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043" y="916152"/>
              <a:ext cx="592137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/>
                <a:t>root</a:t>
              </a:r>
            </a:p>
          </p:txBody>
        </p:sp>
        <p:sp>
          <p:nvSpPr>
            <p:cNvPr id="69" name="Line 23">
              <a:extLst>
                <a:ext uri="{FF2B5EF4-FFF2-40B4-BE49-F238E27FC236}">
                  <a16:creationId xmlns:a16="http://schemas.microsoft.com/office/drawing/2014/main" id="{61D95FCB-9B86-DE44-A188-8E5B20E3F2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8143" y="2911636"/>
              <a:ext cx="8334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0" name="Rectangle 24">
              <a:extLst>
                <a:ext uri="{FF2B5EF4-FFF2-40B4-BE49-F238E27FC236}">
                  <a16:creationId xmlns:a16="http://schemas.microsoft.com/office/drawing/2014/main" id="{1D412C7A-2397-DD48-9772-AA7ED6A5A3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7743" y="2568736"/>
              <a:ext cx="285335" cy="4007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 i="1" dirty="0"/>
                <a:t>s</a:t>
              </a:r>
            </a:p>
          </p:txBody>
        </p:sp>
        <p:sp>
          <p:nvSpPr>
            <p:cNvPr id="71" name="Oval 28">
              <a:extLst>
                <a:ext uri="{FF2B5EF4-FFF2-40B4-BE49-F238E27FC236}">
                  <a16:creationId xmlns:a16="http://schemas.microsoft.com/office/drawing/2014/main" id="{E23A8478-355D-714B-9B99-F99BD0F5AB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7004" y="3187614"/>
              <a:ext cx="392113" cy="39211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72" name="Line 30">
              <a:extLst>
                <a:ext uri="{FF2B5EF4-FFF2-40B4-BE49-F238E27FC236}">
                  <a16:creationId xmlns:a16="http://schemas.microsoft.com/office/drawing/2014/main" id="{3BC294DB-2849-FD44-B14D-B888CCEE62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9754" y="3397164"/>
              <a:ext cx="558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3" name="Rectangle 31">
              <a:extLst>
                <a:ext uri="{FF2B5EF4-FFF2-40B4-BE49-F238E27FC236}">
                  <a16:creationId xmlns:a16="http://schemas.microsoft.com/office/drawing/2014/main" id="{E406458F-0537-3F4B-9BAF-3799733995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9792" y="3019339"/>
              <a:ext cx="285335" cy="4007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 i="1" dirty="0"/>
                <a:t>r</a:t>
              </a:r>
            </a:p>
          </p:txBody>
        </p:sp>
        <p:sp>
          <p:nvSpPr>
            <p:cNvPr id="106" name="Line 9">
              <a:extLst>
                <a:ext uri="{FF2B5EF4-FFF2-40B4-BE49-F238E27FC236}">
                  <a16:creationId xmlns:a16="http://schemas.microsoft.com/office/drawing/2014/main" id="{4834D9A4-2473-5241-8B96-B4512410E5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73260" y="3114839"/>
              <a:ext cx="394119" cy="53799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1" name="Line 10">
              <a:extLst>
                <a:ext uri="{FF2B5EF4-FFF2-40B4-BE49-F238E27FC236}">
                  <a16:creationId xmlns:a16="http://schemas.microsoft.com/office/drawing/2014/main" id="{3BAFC8C8-5152-F84F-AF63-4240B86F97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2747" y="4800600"/>
              <a:ext cx="504412" cy="110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E1D4302C-C2BC-4640-AF25-466F327A36E7}"/>
                </a:ext>
              </a:extLst>
            </p:cNvPr>
            <p:cNvGrpSpPr/>
            <p:nvPr/>
          </p:nvGrpSpPr>
          <p:grpSpPr>
            <a:xfrm>
              <a:off x="1606968" y="3652838"/>
              <a:ext cx="1736724" cy="1287400"/>
              <a:chOff x="1606968" y="3652838"/>
              <a:chExt cx="1736724" cy="1287400"/>
            </a:xfrm>
          </p:grpSpPr>
          <p:sp>
            <p:nvSpPr>
              <p:cNvPr id="105" name="Oval 6">
                <a:extLst>
                  <a:ext uri="{FF2B5EF4-FFF2-40B4-BE49-F238E27FC236}">
                    <a16:creationId xmlns:a16="http://schemas.microsoft.com/office/drawing/2014/main" id="{F70153E7-5670-404C-AB50-777EC9AB5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6418" y="3652838"/>
                <a:ext cx="392112" cy="392113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107" name="Oval 6">
                <a:extLst>
                  <a:ext uri="{FF2B5EF4-FFF2-40B4-BE49-F238E27FC236}">
                    <a16:creationId xmlns:a16="http://schemas.microsoft.com/office/drawing/2014/main" id="{010679FA-CC37-2F45-BF3C-7F5FE74DAB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1580" y="4539521"/>
                <a:ext cx="392112" cy="392113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108" name="Line 9">
                <a:extLst>
                  <a:ext uri="{FF2B5EF4-FFF2-40B4-BE49-F238E27FC236}">
                    <a16:creationId xmlns:a16="http://schemas.microsoft.com/office/drawing/2014/main" id="{F34D9E25-DA7E-B34B-9BBF-FB831539B1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38422" y="4001522"/>
                <a:ext cx="394119" cy="53799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9" name="Oval 6">
                <a:extLst>
                  <a:ext uri="{FF2B5EF4-FFF2-40B4-BE49-F238E27FC236}">
                    <a16:creationId xmlns:a16="http://schemas.microsoft.com/office/drawing/2014/main" id="{BE0F1B5E-4CF0-F24C-8D25-17EE901D3A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6968" y="4548125"/>
                <a:ext cx="392112" cy="392113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110" name="Line 9">
                <a:extLst>
                  <a:ext uri="{FF2B5EF4-FFF2-40B4-BE49-F238E27FC236}">
                    <a16:creationId xmlns:a16="http://schemas.microsoft.com/office/drawing/2014/main" id="{8846EF1D-AF2A-D14F-8816-1817AEF06C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21292" y="4044951"/>
                <a:ext cx="419851" cy="53799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5" name="Line 39">
                <a:extLst>
                  <a:ext uri="{FF2B5EF4-FFF2-40B4-BE49-F238E27FC236}">
                    <a16:creationId xmlns:a16="http://schemas.microsoft.com/office/drawing/2014/main" id="{32E07AAC-7486-A24C-BB20-51443DB510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10191" y="4794773"/>
                <a:ext cx="3571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6" name="Line 40">
                <a:extLst>
                  <a:ext uri="{FF2B5EF4-FFF2-40B4-BE49-F238E27FC236}">
                    <a16:creationId xmlns:a16="http://schemas.microsoft.com/office/drawing/2014/main" id="{627DF6C7-E64D-A841-B03E-7EE93E99C2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91191" y="4199460"/>
                <a:ext cx="0" cy="59531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 type="none" w="sm" len="sm"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7" name="Line 39">
                <a:extLst>
                  <a:ext uri="{FF2B5EF4-FFF2-40B4-BE49-F238E27FC236}">
                    <a16:creationId xmlns:a16="http://schemas.microsoft.com/office/drawing/2014/main" id="{BDC2AF9D-41C1-4545-96BA-01B07CF367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8991" y="4811666"/>
                <a:ext cx="3571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8" name="Line 40">
                <a:extLst>
                  <a:ext uri="{FF2B5EF4-FFF2-40B4-BE49-F238E27FC236}">
                    <a16:creationId xmlns:a16="http://schemas.microsoft.com/office/drawing/2014/main" id="{6A983B0E-03E6-D444-BD57-111B54B6F2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67655" y="4216353"/>
                <a:ext cx="0" cy="59531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 type="none" w="sm" len="sm"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132" name="Line 40">
              <a:extLst>
                <a:ext uri="{FF2B5EF4-FFF2-40B4-BE49-F238E27FC236}">
                  <a16:creationId xmlns:a16="http://schemas.microsoft.com/office/drawing/2014/main" id="{85B3F292-C4B6-D744-A272-21A5BC38B8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205" y="3271231"/>
              <a:ext cx="47626" cy="126828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134" name="Text Box 64">
            <a:extLst>
              <a:ext uri="{FF2B5EF4-FFF2-40B4-BE49-F238E27FC236}">
                <a16:creationId xmlns:a16="http://schemas.microsoft.com/office/drawing/2014/main" id="{762EF9CC-576C-EC41-96E0-D8CE25383D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312" y="5234641"/>
            <a:ext cx="561076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>
                <a:solidFill>
                  <a:srgbClr val="CC3300"/>
                </a:solidFill>
              </a:rPr>
              <a:t>(b) The right subtree of s is nonempty</a:t>
            </a:r>
          </a:p>
        </p:txBody>
      </p:sp>
      <p:sp>
        <p:nvSpPr>
          <p:cNvPr id="135" name="頁尾版面配置區 2">
            <a:extLst>
              <a:ext uri="{FF2B5EF4-FFF2-40B4-BE49-F238E27FC236}">
                <a16:creationId xmlns:a16="http://schemas.microsoft.com/office/drawing/2014/main" id="{4A01864B-259F-D840-AAC9-189FCC6D5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5150" y="6383338"/>
            <a:ext cx="2895600" cy="457200"/>
          </a:xfr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dirty="0"/>
              <a:t>CHAPTER 5</a:t>
            </a:r>
          </a:p>
        </p:txBody>
      </p:sp>
      <p:sp>
        <p:nvSpPr>
          <p:cNvPr id="136" name="投影片編號版面配置區 3">
            <a:extLst>
              <a:ext uri="{FF2B5EF4-FFF2-40B4-BE49-F238E27FC236}">
                <a16:creationId xmlns:a16="http://schemas.microsoft.com/office/drawing/2014/main" id="{E5C34BC3-F3D9-124B-BF2B-95922D247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34150" y="6383338"/>
            <a:ext cx="1905000" cy="457200"/>
          </a:xfr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455CAF9B-AA2C-CC4B-91EB-4B38F39017AC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75</a:t>
            </a:fld>
            <a:endParaRPr lang="en-US" altLang="zh-TW" sz="1400"/>
          </a:p>
        </p:txBody>
      </p:sp>
      <p:sp>
        <p:nvSpPr>
          <p:cNvPr id="137" name="Text Box 2">
            <a:extLst>
              <a:ext uri="{FF2B5EF4-FFF2-40B4-BE49-F238E27FC236}">
                <a16:creationId xmlns:a16="http://schemas.microsoft.com/office/drawing/2014/main" id="{6650F9B6-01BA-404B-A9C9-5A5400F3EB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5667" y="5970588"/>
            <a:ext cx="94085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 dirty="0"/>
              <a:t>*Figure 5.24: </a:t>
            </a:r>
            <a:r>
              <a:rPr lang="en-US" altLang="zh-TW" sz="2000" u="sng" dirty="0"/>
              <a:t>Insertion of </a:t>
            </a:r>
            <a:r>
              <a:rPr lang="en-US" altLang="zh-TW" sz="2000" i="1" u="sng" dirty="0"/>
              <a:t>r</a:t>
            </a:r>
            <a:r>
              <a:rPr lang="en-US" altLang="zh-TW" sz="2000" u="sng" dirty="0"/>
              <a:t> as a right child of parent of </a:t>
            </a:r>
            <a:r>
              <a:rPr lang="en-US" altLang="zh-TW" sz="2000" i="1" u="sng" dirty="0"/>
              <a:t>s</a:t>
            </a:r>
            <a:r>
              <a:rPr lang="en-US" altLang="zh-TW" sz="2000" u="sng" dirty="0"/>
              <a:t> in a threaded binary tree (p.222)</a:t>
            </a:r>
            <a:endParaRPr lang="en-US" altLang="zh-TW" sz="2000" b="1" u="sng" dirty="0"/>
          </a:p>
        </p:txBody>
      </p:sp>
      <p:sp>
        <p:nvSpPr>
          <p:cNvPr id="138" name="Rectangle 2">
            <a:extLst>
              <a:ext uri="{FF2B5EF4-FFF2-40B4-BE49-F238E27FC236}">
                <a16:creationId xmlns:a16="http://schemas.microsoft.com/office/drawing/2014/main" id="{9DBADF26-5AEF-A34F-9A42-944C45F208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240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Right Insertion</a:t>
            </a:r>
            <a:endParaRPr lang="en-US" altLang="zh-TW" sz="44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709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10" name="Text Box 9">
            <a:extLst>
              <a:ext uri="{FF2B5EF4-FFF2-40B4-BE49-F238E27FC236}">
                <a16:creationId xmlns:a16="http://schemas.microsoft.com/office/drawing/2014/main" id="{8524E19D-A4CD-6149-A60A-0D635452BF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2842" y="4685198"/>
            <a:ext cx="539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rgbClr val="CC3300"/>
                </a:solidFill>
              </a:rPr>
              <a:t>(4)</a:t>
            </a:r>
            <a:endParaRPr lang="en-US" altLang="zh-TW" sz="2400" dirty="0">
              <a:solidFill>
                <a:srgbClr val="006600"/>
              </a:solidFill>
            </a:endParaRPr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35D93147-2679-2A48-BAC5-0407F7E04DE8}"/>
              </a:ext>
            </a:extLst>
          </p:cNvPr>
          <p:cNvGrpSpPr/>
          <p:nvPr/>
        </p:nvGrpSpPr>
        <p:grpSpPr>
          <a:xfrm>
            <a:off x="810043" y="916152"/>
            <a:ext cx="7146172" cy="4226246"/>
            <a:chOff x="1531938" y="1804988"/>
            <a:chExt cx="7146172" cy="4226246"/>
          </a:xfrm>
        </p:grpSpPr>
        <p:sp>
          <p:nvSpPr>
            <p:cNvPr id="49" name="Oval 3">
              <a:extLst>
                <a:ext uri="{FF2B5EF4-FFF2-40B4-BE49-F238E27FC236}">
                  <a16:creationId xmlns:a16="http://schemas.microsoft.com/office/drawing/2014/main" id="{C39692F9-77EC-9641-880D-536F310AC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138" y="2033588"/>
              <a:ext cx="392112" cy="392112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50" name="Oval 4">
              <a:extLst>
                <a:ext uri="{FF2B5EF4-FFF2-40B4-BE49-F238E27FC236}">
                  <a16:creationId xmlns:a16="http://schemas.microsoft.com/office/drawing/2014/main" id="{3C99F345-18B1-CB45-AE64-28A1B8276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8950" y="2851150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51" name="Oval 5">
              <a:extLst>
                <a:ext uri="{FF2B5EF4-FFF2-40B4-BE49-F238E27FC236}">
                  <a16:creationId xmlns:a16="http://schemas.microsoft.com/office/drawing/2014/main" id="{48E08CFE-8498-2D45-9E72-F0642F8E6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9663" y="3675063"/>
              <a:ext cx="392112" cy="39211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52" name="Oval 6">
              <a:extLst>
                <a:ext uri="{FF2B5EF4-FFF2-40B4-BE49-F238E27FC236}">
                  <a16:creationId xmlns:a16="http://schemas.microsoft.com/office/drawing/2014/main" id="{D662AB7E-B250-CF49-9C66-660C97E50A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8163" y="4543425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53" name="Line 7">
              <a:extLst>
                <a:ext uri="{FF2B5EF4-FFF2-40B4-BE49-F238E27FC236}">
                  <a16:creationId xmlns:a16="http://schemas.microsoft.com/office/drawing/2014/main" id="{954BFC26-A6FC-F04D-8A5F-88C3BB5BB8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70088" y="2420938"/>
              <a:ext cx="488950" cy="428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4" name="Line 8">
              <a:extLst>
                <a:ext uri="{FF2B5EF4-FFF2-40B4-BE49-F238E27FC236}">
                  <a16:creationId xmlns:a16="http://schemas.microsoft.com/office/drawing/2014/main" id="{5E22D19E-CDBC-EF43-AA99-B158147A8C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963" y="3206750"/>
              <a:ext cx="465137" cy="4651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5" name="Line 9">
              <a:extLst>
                <a:ext uri="{FF2B5EF4-FFF2-40B4-BE49-F238E27FC236}">
                  <a16:creationId xmlns:a16="http://schemas.microsoft.com/office/drawing/2014/main" id="{BDB1E1D9-BDC9-AC47-8EAB-3BCE265B32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06600" y="4016375"/>
              <a:ext cx="415925" cy="5476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6" name="Line 10">
              <a:extLst>
                <a:ext uri="{FF2B5EF4-FFF2-40B4-BE49-F238E27FC236}">
                  <a16:creationId xmlns:a16="http://schemas.microsoft.com/office/drawing/2014/main" id="{F7D23616-D102-F24D-AE8D-F9969FBE3A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213" y="4791075"/>
              <a:ext cx="2270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7" name="Line 11">
              <a:extLst>
                <a:ext uri="{FF2B5EF4-FFF2-40B4-BE49-F238E27FC236}">
                  <a16:creationId xmlns:a16="http://schemas.microsoft.com/office/drawing/2014/main" id="{BFBA5D4E-283D-084C-8CB1-5B4552775B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7647" y="4160068"/>
              <a:ext cx="38601" cy="63894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8" name="Line 12">
              <a:extLst>
                <a:ext uri="{FF2B5EF4-FFF2-40B4-BE49-F238E27FC236}">
                  <a16:creationId xmlns:a16="http://schemas.microsoft.com/office/drawing/2014/main" id="{5293D4C5-7004-1643-A325-B9F5747661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73225" y="4778375"/>
              <a:ext cx="1190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9" name="Line 13">
              <a:extLst>
                <a:ext uri="{FF2B5EF4-FFF2-40B4-BE49-F238E27FC236}">
                  <a16:creationId xmlns:a16="http://schemas.microsoft.com/office/drawing/2014/main" id="{A3936FE0-D5B1-F347-A06E-70D8DBF35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225" y="3455988"/>
              <a:ext cx="0" cy="13112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" name="Line 14">
              <a:extLst>
                <a:ext uri="{FF2B5EF4-FFF2-40B4-BE49-F238E27FC236}">
                  <a16:creationId xmlns:a16="http://schemas.microsoft.com/office/drawing/2014/main" id="{AD547758-874D-354F-A396-43C7066EA9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73225" y="3230563"/>
              <a:ext cx="142875" cy="2254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1" name="Line 15">
              <a:extLst>
                <a:ext uri="{FF2B5EF4-FFF2-40B4-BE49-F238E27FC236}">
                  <a16:creationId xmlns:a16="http://schemas.microsoft.com/office/drawing/2014/main" id="{1894CF68-0D25-2847-A4A6-F3F135B74E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77975" y="3098800"/>
              <a:ext cx="177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" name="Line 16">
              <a:extLst>
                <a:ext uri="{FF2B5EF4-FFF2-40B4-BE49-F238E27FC236}">
                  <a16:creationId xmlns:a16="http://schemas.microsoft.com/office/drawing/2014/main" id="{ACA48CA3-3BE5-D348-AB4C-1DE066D219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5275" y="2265363"/>
              <a:ext cx="0" cy="8207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3" name="Line 17">
              <a:extLst>
                <a:ext uri="{FF2B5EF4-FFF2-40B4-BE49-F238E27FC236}">
                  <a16:creationId xmlns:a16="http://schemas.microsoft.com/office/drawing/2014/main" id="{E13A4C98-BADB-6A48-93B9-14B30EF83C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5275" y="2278063"/>
              <a:ext cx="7270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" name="Line 19">
              <a:extLst>
                <a:ext uri="{FF2B5EF4-FFF2-40B4-BE49-F238E27FC236}">
                  <a16:creationId xmlns:a16="http://schemas.microsoft.com/office/drawing/2014/main" id="{FCEE897B-3815-1B42-9B7E-D03AE79E67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7599" y="2230438"/>
              <a:ext cx="923925" cy="3470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6" name="Line 20">
              <a:extLst>
                <a:ext uri="{FF2B5EF4-FFF2-40B4-BE49-F238E27FC236}">
                  <a16:creationId xmlns:a16="http://schemas.microsoft.com/office/drawing/2014/main" id="{2D4BC46E-B915-1F46-9C57-6FB4E49FFA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825750" y="2230438"/>
              <a:ext cx="822324" cy="111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" name="Line 21">
              <a:extLst>
                <a:ext uri="{FF2B5EF4-FFF2-40B4-BE49-F238E27FC236}">
                  <a16:creationId xmlns:a16="http://schemas.microsoft.com/office/drawing/2014/main" id="{18727270-E2D9-F547-8A67-1271EE194F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70088" y="2159000"/>
              <a:ext cx="3460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" name="Rectangle 22">
              <a:extLst>
                <a:ext uri="{FF2B5EF4-FFF2-40B4-BE49-F238E27FC236}">
                  <a16:creationId xmlns:a16="http://schemas.microsoft.com/office/drawing/2014/main" id="{AC4CECB7-6939-5144-A16C-504C51CB1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1938" y="1804988"/>
              <a:ext cx="592137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/>
                <a:t>root</a:t>
              </a:r>
            </a:p>
          </p:txBody>
        </p:sp>
        <p:sp>
          <p:nvSpPr>
            <p:cNvPr id="69" name="Line 23">
              <a:extLst>
                <a:ext uri="{FF2B5EF4-FFF2-40B4-BE49-F238E27FC236}">
                  <a16:creationId xmlns:a16="http://schemas.microsoft.com/office/drawing/2014/main" id="{61D95FCB-9B86-DE44-A188-8E5B20E3F2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0038" y="3800472"/>
              <a:ext cx="8334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0" name="Rectangle 24">
              <a:extLst>
                <a:ext uri="{FF2B5EF4-FFF2-40B4-BE49-F238E27FC236}">
                  <a16:creationId xmlns:a16="http://schemas.microsoft.com/office/drawing/2014/main" id="{1D412C7A-2397-DD48-9772-AA7ED6A5A3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9638" y="3457572"/>
              <a:ext cx="285335" cy="4007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 i="1" dirty="0"/>
                <a:t>s</a:t>
              </a:r>
            </a:p>
          </p:txBody>
        </p:sp>
        <p:sp>
          <p:nvSpPr>
            <p:cNvPr id="71" name="Oval 28">
              <a:extLst>
                <a:ext uri="{FF2B5EF4-FFF2-40B4-BE49-F238E27FC236}">
                  <a16:creationId xmlns:a16="http://schemas.microsoft.com/office/drawing/2014/main" id="{E23A8478-355D-714B-9B99-F99BD0F5AB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8899" y="4076450"/>
              <a:ext cx="392113" cy="39211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72" name="Line 30">
              <a:extLst>
                <a:ext uri="{FF2B5EF4-FFF2-40B4-BE49-F238E27FC236}">
                  <a16:creationId xmlns:a16="http://schemas.microsoft.com/office/drawing/2014/main" id="{3BC294DB-2849-FD44-B14D-B888CCEE62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1649" y="4286000"/>
              <a:ext cx="558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3" name="Rectangle 31">
              <a:extLst>
                <a:ext uri="{FF2B5EF4-FFF2-40B4-BE49-F238E27FC236}">
                  <a16:creationId xmlns:a16="http://schemas.microsoft.com/office/drawing/2014/main" id="{E406458F-0537-3F4B-9BAF-3799733995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1687" y="3908175"/>
              <a:ext cx="285335" cy="4007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 i="1" dirty="0"/>
                <a:t>r</a:t>
              </a:r>
            </a:p>
          </p:txBody>
        </p:sp>
        <p:sp>
          <p:nvSpPr>
            <p:cNvPr id="74" name="Oval 32">
              <a:extLst>
                <a:ext uri="{FF2B5EF4-FFF2-40B4-BE49-F238E27FC236}">
                  <a16:creationId xmlns:a16="http://schemas.microsoft.com/office/drawing/2014/main" id="{25AF2063-0227-CB49-AEE4-ECD570FBE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1100" y="2041525"/>
              <a:ext cx="392113" cy="392113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75" name="Oval 33">
              <a:extLst>
                <a:ext uri="{FF2B5EF4-FFF2-40B4-BE49-F238E27FC236}">
                  <a16:creationId xmlns:a16="http://schemas.microsoft.com/office/drawing/2014/main" id="{67A8072F-B00D-1A49-9570-F41645C8A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13" y="2859088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76" name="Oval 34">
              <a:extLst>
                <a:ext uri="{FF2B5EF4-FFF2-40B4-BE49-F238E27FC236}">
                  <a16:creationId xmlns:a16="http://schemas.microsoft.com/office/drawing/2014/main" id="{8A3F2AD4-1650-C147-9754-245075AA2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0625" y="3683000"/>
              <a:ext cx="392113" cy="392113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77" name="Oval 35">
              <a:extLst>
                <a:ext uri="{FF2B5EF4-FFF2-40B4-BE49-F238E27FC236}">
                  <a16:creationId xmlns:a16="http://schemas.microsoft.com/office/drawing/2014/main" id="{9994DE9C-2363-3D43-9DB9-02EC8D393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9125" y="4551363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78" name="Line 36">
              <a:extLst>
                <a:ext uri="{FF2B5EF4-FFF2-40B4-BE49-F238E27FC236}">
                  <a16:creationId xmlns:a16="http://schemas.microsoft.com/office/drawing/2014/main" id="{66F69407-4A9D-5B49-8F4A-006CD547AE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61050" y="2428875"/>
              <a:ext cx="488950" cy="428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9" name="Line 37">
              <a:extLst>
                <a:ext uri="{FF2B5EF4-FFF2-40B4-BE49-F238E27FC236}">
                  <a16:creationId xmlns:a16="http://schemas.microsoft.com/office/drawing/2014/main" id="{D9934438-9155-C148-9AA0-B01602519D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03925" y="3214688"/>
              <a:ext cx="465138" cy="4651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0" name="Line 38">
              <a:extLst>
                <a:ext uri="{FF2B5EF4-FFF2-40B4-BE49-F238E27FC236}">
                  <a16:creationId xmlns:a16="http://schemas.microsoft.com/office/drawing/2014/main" id="{ED40BD00-DE52-9B44-9171-39A45BB4BF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97563" y="4024313"/>
              <a:ext cx="415925" cy="5476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1" name="Line 39">
              <a:extLst>
                <a:ext uri="{FF2B5EF4-FFF2-40B4-BE49-F238E27FC236}">
                  <a16:creationId xmlns:a16="http://schemas.microsoft.com/office/drawing/2014/main" id="{A32D8512-3D63-C543-9066-FB4804358E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9175" y="4799013"/>
              <a:ext cx="35718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2" name="Line 40">
              <a:extLst>
                <a:ext uri="{FF2B5EF4-FFF2-40B4-BE49-F238E27FC236}">
                  <a16:creationId xmlns:a16="http://schemas.microsoft.com/office/drawing/2014/main" id="{9BFA8431-CA6C-E14D-9538-42BB65E725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80175" y="4203700"/>
              <a:ext cx="0" cy="5953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3" name="Line 41">
              <a:extLst>
                <a:ext uri="{FF2B5EF4-FFF2-40B4-BE49-F238E27FC236}">
                  <a16:creationId xmlns:a16="http://schemas.microsoft.com/office/drawing/2014/main" id="{CAD920A5-25F7-0A49-B478-4CECDB3450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64188" y="4786313"/>
              <a:ext cx="1190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4" name="Line 42">
              <a:extLst>
                <a:ext uri="{FF2B5EF4-FFF2-40B4-BE49-F238E27FC236}">
                  <a16:creationId xmlns:a16="http://schemas.microsoft.com/office/drawing/2014/main" id="{47BEB953-011A-D34F-9A16-E81D6B64B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64188" y="3463925"/>
              <a:ext cx="0" cy="13112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5" name="Line 43">
              <a:extLst>
                <a:ext uri="{FF2B5EF4-FFF2-40B4-BE49-F238E27FC236}">
                  <a16:creationId xmlns:a16="http://schemas.microsoft.com/office/drawing/2014/main" id="{3AEFE52B-2ECB-5E4E-867D-E9057E74A3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64188" y="3238500"/>
              <a:ext cx="142875" cy="2254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6" name="Line 44">
              <a:extLst>
                <a:ext uri="{FF2B5EF4-FFF2-40B4-BE49-F238E27FC236}">
                  <a16:creationId xmlns:a16="http://schemas.microsoft.com/office/drawing/2014/main" id="{88EBC36E-B161-4A4E-BD2D-ED370B8ECE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68938" y="3106738"/>
              <a:ext cx="177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7" name="Line 45">
              <a:extLst>
                <a:ext uri="{FF2B5EF4-FFF2-40B4-BE49-F238E27FC236}">
                  <a16:creationId xmlns:a16="http://schemas.microsoft.com/office/drawing/2014/main" id="{5D42C864-541C-EC44-9245-B3037E5C30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56238" y="2273300"/>
              <a:ext cx="0" cy="8207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" name="Line 46">
              <a:extLst>
                <a:ext uri="{FF2B5EF4-FFF2-40B4-BE49-F238E27FC236}">
                  <a16:creationId xmlns:a16="http://schemas.microsoft.com/office/drawing/2014/main" id="{7D73DFB5-BAD0-624A-B98E-60DB70E47C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56238" y="2286000"/>
              <a:ext cx="7270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0" name="Line 48">
              <a:extLst>
                <a:ext uri="{FF2B5EF4-FFF2-40B4-BE49-F238E27FC236}">
                  <a16:creationId xmlns:a16="http://schemas.microsoft.com/office/drawing/2014/main" id="{9ED7FE0A-6797-164F-84F0-CAC562FB0D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56524" y="2241550"/>
              <a:ext cx="921586" cy="37896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1" name="Line 49">
              <a:extLst>
                <a:ext uri="{FF2B5EF4-FFF2-40B4-BE49-F238E27FC236}">
                  <a16:creationId xmlns:a16="http://schemas.microsoft.com/office/drawing/2014/main" id="{0F83658F-8262-BA4B-8E25-4A357D823C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767513" y="2252663"/>
              <a:ext cx="962025" cy="95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2" name="Line 50">
              <a:extLst>
                <a:ext uri="{FF2B5EF4-FFF2-40B4-BE49-F238E27FC236}">
                  <a16:creationId xmlns:a16="http://schemas.microsoft.com/office/drawing/2014/main" id="{0F79BA2E-D174-F84F-A567-F58DAE37F2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61050" y="2166938"/>
              <a:ext cx="3460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" name="Rectangle 51">
              <a:extLst>
                <a:ext uri="{FF2B5EF4-FFF2-40B4-BE49-F238E27FC236}">
                  <a16:creationId xmlns:a16="http://schemas.microsoft.com/office/drawing/2014/main" id="{35367A4D-75DA-9343-B85A-5CC8FAAC4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2900" y="1812925"/>
              <a:ext cx="59213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/>
                <a:t>root</a:t>
              </a:r>
            </a:p>
          </p:txBody>
        </p:sp>
        <p:sp>
          <p:nvSpPr>
            <p:cNvPr id="94" name="Line 52">
              <a:extLst>
                <a:ext uri="{FF2B5EF4-FFF2-40B4-BE49-F238E27FC236}">
                  <a16:creationId xmlns:a16="http://schemas.microsoft.com/office/drawing/2014/main" id="{CE41B20E-C447-094B-8395-BDEB04E206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31000" y="3832472"/>
              <a:ext cx="83343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" name="Rectangle 53">
              <a:extLst>
                <a:ext uri="{FF2B5EF4-FFF2-40B4-BE49-F238E27FC236}">
                  <a16:creationId xmlns:a16="http://schemas.microsoft.com/office/drawing/2014/main" id="{DDE8B716-EBFB-4343-9811-21B05F72BD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3238" y="3453059"/>
              <a:ext cx="285335" cy="4007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 i="1" dirty="0"/>
                <a:t>s</a:t>
              </a:r>
            </a:p>
          </p:txBody>
        </p:sp>
        <p:sp>
          <p:nvSpPr>
            <p:cNvPr id="96" name="Oval 57">
              <a:extLst>
                <a:ext uri="{FF2B5EF4-FFF2-40B4-BE49-F238E27FC236}">
                  <a16:creationId xmlns:a16="http://schemas.microsoft.com/office/drawing/2014/main" id="{3F8F63F3-A66D-A047-8244-706DDC561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1188" y="4565650"/>
              <a:ext cx="392112" cy="392113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7" name="Line 59">
              <a:extLst>
                <a:ext uri="{FF2B5EF4-FFF2-40B4-BE49-F238E27FC236}">
                  <a16:creationId xmlns:a16="http://schemas.microsoft.com/office/drawing/2014/main" id="{3219262B-2488-E04A-99F4-12575B7F81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23150" y="4703763"/>
              <a:ext cx="558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8" name="Rectangle 60">
              <a:extLst>
                <a:ext uri="{FF2B5EF4-FFF2-40B4-BE49-F238E27FC236}">
                  <a16:creationId xmlns:a16="http://schemas.microsoft.com/office/drawing/2014/main" id="{9B034A70-FA6E-2341-A188-DF9DAA95D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050" y="4468813"/>
              <a:ext cx="285335" cy="4007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 i="1" dirty="0"/>
                <a:t>r</a:t>
              </a:r>
            </a:p>
          </p:txBody>
        </p:sp>
        <p:sp>
          <p:nvSpPr>
            <p:cNvPr id="99" name="Line 61">
              <a:extLst>
                <a:ext uri="{FF2B5EF4-FFF2-40B4-BE49-F238E27FC236}">
                  <a16:creationId xmlns:a16="http://schemas.microsoft.com/office/drawing/2014/main" id="{5E652FDC-C0C1-2F4C-ADD7-C478158831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37338" y="4003675"/>
              <a:ext cx="500062" cy="5476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0" name="Line 62">
              <a:extLst>
                <a:ext uri="{FF2B5EF4-FFF2-40B4-BE49-F238E27FC236}">
                  <a16:creationId xmlns:a16="http://schemas.microsoft.com/office/drawing/2014/main" id="{B3D58066-6084-804E-8C2F-9C6FBADB03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646863" y="4800600"/>
              <a:ext cx="323850" cy="1588"/>
            </a:xfrm>
            <a:prstGeom prst="line">
              <a:avLst/>
            </a:prstGeom>
            <a:noFill/>
            <a:ln w="12700">
              <a:solidFill>
                <a:srgbClr val="003399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1" name="Line 63">
              <a:extLst>
                <a:ext uri="{FF2B5EF4-FFF2-40B4-BE49-F238E27FC236}">
                  <a16:creationId xmlns:a16="http://schemas.microsoft.com/office/drawing/2014/main" id="{C83A0AD4-3172-7544-8BE8-0C44E0EF25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634163" y="4183063"/>
              <a:ext cx="3175" cy="604837"/>
            </a:xfrm>
            <a:prstGeom prst="line">
              <a:avLst/>
            </a:prstGeom>
            <a:noFill/>
            <a:ln w="12700">
              <a:solidFill>
                <a:srgbClr val="003399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2" name="Text Box 66">
              <a:extLst>
                <a:ext uri="{FF2B5EF4-FFF2-40B4-BE49-F238E27FC236}">
                  <a16:creationId xmlns:a16="http://schemas.microsoft.com/office/drawing/2014/main" id="{AE92474B-3629-C04A-9569-E723A139FA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46951" y="4821869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>
                  <a:solidFill>
                    <a:srgbClr val="CC3300"/>
                  </a:solidFill>
                </a:rPr>
                <a:t>(1)</a:t>
              </a:r>
            </a:p>
          </p:txBody>
        </p:sp>
        <p:sp>
          <p:nvSpPr>
            <p:cNvPr id="103" name="Text Box 67">
              <a:extLst>
                <a:ext uri="{FF2B5EF4-FFF2-40B4-BE49-F238E27FC236}">
                  <a16:creationId xmlns:a16="http://schemas.microsoft.com/office/drawing/2014/main" id="{84ADA2A4-6333-844C-94D9-4507DEEE20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57948" y="4760302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>
                  <a:solidFill>
                    <a:srgbClr val="CC3300"/>
                  </a:solidFill>
                </a:rPr>
                <a:t>(2)</a:t>
              </a:r>
            </a:p>
          </p:txBody>
        </p:sp>
        <p:sp>
          <p:nvSpPr>
            <p:cNvPr id="104" name="Text Box 68">
              <a:extLst>
                <a:ext uri="{FF2B5EF4-FFF2-40B4-BE49-F238E27FC236}">
                  <a16:creationId xmlns:a16="http://schemas.microsoft.com/office/drawing/2014/main" id="{7D53590B-C4A0-664B-B56D-C29BF2D974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69894" y="4035265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>
                  <a:solidFill>
                    <a:srgbClr val="CC3300"/>
                  </a:solidFill>
                </a:rPr>
                <a:t>(3)</a:t>
              </a:r>
            </a:p>
          </p:txBody>
        </p:sp>
      </p:grpSp>
      <p:sp>
        <p:nvSpPr>
          <p:cNvPr id="106" name="Line 9">
            <a:extLst>
              <a:ext uri="{FF2B5EF4-FFF2-40B4-BE49-F238E27FC236}">
                <a16:creationId xmlns:a16="http://schemas.microsoft.com/office/drawing/2014/main" id="{4834D9A4-2473-5241-8B96-B4512410E56B}"/>
              </a:ext>
            </a:extLst>
          </p:cNvPr>
          <p:cNvSpPr>
            <a:spLocks noChangeShapeType="1"/>
          </p:cNvSpPr>
          <p:nvPr/>
        </p:nvSpPr>
        <p:spPr bwMode="auto">
          <a:xfrm>
            <a:off x="1973260" y="3114839"/>
            <a:ext cx="394119" cy="53799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1" name="Line 10">
            <a:extLst>
              <a:ext uri="{FF2B5EF4-FFF2-40B4-BE49-F238E27FC236}">
                <a16:creationId xmlns:a16="http://schemas.microsoft.com/office/drawing/2014/main" id="{3BAFC8C8-5152-F84F-AF63-4240B86F9774}"/>
              </a:ext>
            </a:extLst>
          </p:cNvPr>
          <p:cNvSpPr>
            <a:spLocks noChangeShapeType="1"/>
          </p:cNvSpPr>
          <p:nvPr/>
        </p:nvSpPr>
        <p:spPr bwMode="auto">
          <a:xfrm>
            <a:off x="3332747" y="4800600"/>
            <a:ext cx="504412" cy="11066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E1D4302C-C2BC-4640-AF25-466F327A36E7}"/>
              </a:ext>
            </a:extLst>
          </p:cNvPr>
          <p:cNvGrpSpPr/>
          <p:nvPr/>
        </p:nvGrpSpPr>
        <p:grpSpPr>
          <a:xfrm>
            <a:off x="1606968" y="3652838"/>
            <a:ext cx="1736724" cy="1287400"/>
            <a:chOff x="1606968" y="3652838"/>
            <a:chExt cx="1736724" cy="1287400"/>
          </a:xfrm>
        </p:grpSpPr>
        <p:sp>
          <p:nvSpPr>
            <p:cNvPr id="105" name="Oval 6">
              <a:extLst>
                <a:ext uri="{FF2B5EF4-FFF2-40B4-BE49-F238E27FC236}">
                  <a16:creationId xmlns:a16="http://schemas.microsoft.com/office/drawing/2014/main" id="{F70153E7-5670-404C-AB50-777EC9AB5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6418" y="3652838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7" name="Oval 6">
              <a:extLst>
                <a:ext uri="{FF2B5EF4-FFF2-40B4-BE49-F238E27FC236}">
                  <a16:creationId xmlns:a16="http://schemas.microsoft.com/office/drawing/2014/main" id="{010679FA-CC37-2F45-BF3C-7F5FE74DA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1580" y="4539521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8" name="Line 9">
              <a:extLst>
                <a:ext uri="{FF2B5EF4-FFF2-40B4-BE49-F238E27FC236}">
                  <a16:creationId xmlns:a16="http://schemas.microsoft.com/office/drawing/2014/main" id="{F34D9E25-DA7E-B34B-9BBF-FB831539B1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38422" y="4001522"/>
              <a:ext cx="394119" cy="53799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9" name="Oval 6">
              <a:extLst>
                <a:ext uri="{FF2B5EF4-FFF2-40B4-BE49-F238E27FC236}">
                  <a16:creationId xmlns:a16="http://schemas.microsoft.com/office/drawing/2014/main" id="{BE0F1B5E-4CF0-F24C-8D25-17EE901D3A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6968" y="4548125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0" name="Line 9">
              <a:extLst>
                <a:ext uri="{FF2B5EF4-FFF2-40B4-BE49-F238E27FC236}">
                  <a16:creationId xmlns:a16="http://schemas.microsoft.com/office/drawing/2014/main" id="{8846EF1D-AF2A-D14F-8816-1817AEF06C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21292" y="4044951"/>
              <a:ext cx="419851" cy="53799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5" name="Line 39">
              <a:extLst>
                <a:ext uri="{FF2B5EF4-FFF2-40B4-BE49-F238E27FC236}">
                  <a16:creationId xmlns:a16="http://schemas.microsoft.com/office/drawing/2014/main" id="{32E07AAC-7486-A24C-BB20-51443DB510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0191" y="4794773"/>
              <a:ext cx="35718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" name="Line 40">
              <a:extLst>
                <a:ext uri="{FF2B5EF4-FFF2-40B4-BE49-F238E27FC236}">
                  <a16:creationId xmlns:a16="http://schemas.microsoft.com/office/drawing/2014/main" id="{627DF6C7-E64D-A841-B03E-7EE93E99C2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91191" y="4199460"/>
              <a:ext cx="0" cy="5953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7" name="Line 39">
              <a:extLst>
                <a:ext uri="{FF2B5EF4-FFF2-40B4-BE49-F238E27FC236}">
                  <a16:creationId xmlns:a16="http://schemas.microsoft.com/office/drawing/2014/main" id="{BDC2AF9D-41C1-4545-96BA-01B07CF367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8991" y="4811666"/>
              <a:ext cx="35718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8" name="Line 40">
              <a:extLst>
                <a:ext uri="{FF2B5EF4-FFF2-40B4-BE49-F238E27FC236}">
                  <a16:creationId xmlns:a16="http://schemas.microsoft.com/office/drawing/2014/main" id="{6A983B0E-03E6-D444-BD57-111B54B6F2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67655" y="4216353"/>
              <a:ext cx="0" cy="5953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120" name="群組 119">
            <a:extLst>
              <a:ext uri="{FF2B5EF4-FFF2-40B4-BE49-F238E27FC236}">
                <a16:creationId xmlns:a16="http://schemas.microsoft.com/office/drawing/2014/main" id="{4BDB7690-3ECE-EC46-822E-ABFD0BEC6065}"/>
              </a:ext>
            </a:extLst>
          </p:cNvPr>
          <p:cNvGrpSpPr/>
          <p:nvPr/>
        </p:nvGrpSpPr>
        <p:grpSpPr>
          <a:xfrm>
            <a:off x="6336713" y="4296517"/>
            <a:ext cx="1736724" cy="1287400"/>
            <a:chOff x="1606968" y="3652838"/>
            <a:chExt cx="1736724" cy="1287400"/>
          </a:xfrm>
        </p:grpSpPr>
        <p:sp>
          <p:nvSpPr>
            <p:cNvPr id="121" name="Oval 6">
              <a:extLst>
                <a:ext uri="{FF2B5EF4-FFF2-40B4-BE49-F238E27FC236}">
                  <a16:creationId xmlns:a16="http://schemas.microsoft.com/office/drawing/2014/main" id="{74AE511D-6EC3-E944-89AE-8B1CEE22D9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6418" y="3652838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22" name="Oval 6">
              <a:extLst>
                <a:ext uri="{FF2B5EF4-FFF2-40B4-BE49-F238E27FC236}">
                  <a16:creationId xmlns:a16="http://schemas.microsoft.com/office/drawing/2014/main" id="{DF4A9803-7D5A-DB47-A000-6F2EA8C71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1580" y="4539521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23" name="Line 9">
              <a:extLst>
                <a:ext uri="{FF2B5EF4-FFF2-40B4-BE49-F238E27FC236}">
                  <a16:creationId xmlns:a16="http://schemas.microsoft.com/office/drawing/2014/main" id="{3D9BD506-F3D7-494D-9E3E-ECDA915A7B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38422" y="4001522"/>
              <a:ext cx="394119" cy="53799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4" name="Oval 6">
              <a:extLst>
                <a:ext uri="{FF2B5EF4-FFF2-40B4-BE49-F238E27FC236}">
                  <a16:creationId xmlns:a16="http://schemas.microsoft.com/office/drawing/2014/main" id="{FEFD16F7-471D-5545-832E-72ACAA9FD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6968" y="4548125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25" name="Line 9">
              <a:extLst>
                <a:ext uri="{FF2B5EF4-FFF2-40B4-BE49-F238E27FC236}">
                  <a16:creationId xmlns:a16="http://schemas.microsoft.com/office/drawing/2014/main" id="{39A861CA-2D52-814D-A786-88E558D35E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21292" y="4044951"/>
              <a:ext cx="419851" cy="53799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6" name="Line 39">
              <a:extLst>
                <a:ext uri="{FF2B5EF4-FFF2-40B4-BE49-F238E27FC236}">
                  <a16:creationId xmlns:a16="http://schemas.microsoft.com/office/drawing/2014/main" id="{F086D96A-A4D3-7744-8304-5ACF577F1D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0191" y="4794773"/>
              <a:ext cx="35718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7" name="Line 40">
              <a:extLst>
                <a:ext uri="{FF2B5EF4-FFF2-40B4-BE49-F238E27FC236}">
                  <a16:creationId xmlns:a16="http://schemas.microsoft.com/office/drawing/2014/main" id="{242C363F-FF17-7448-84DE-4146C6831F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91191" y="4199460"/>
              <a:ext cx="0" cy="5953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8" name="Line 39">
              <a:extLst>
                <a:ext uri="{FF2B5EF4-FFF2-40B4-BE49-F238E27FC236}">
                  <a16:creationId xmlns:a16="http://schemas.microsoft.com/office/drawing/2014/main" id="{28613B34-252D-394C-BE53-24EAB945B5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8991" y="4811666"/>
              <a:ext cx="35718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9" name="Line 40">
              <a:extLst>
                <a:ext uri="{FF2B5EF4-FFF2-40B4-BE49-F238E27FC236}">
                  <a16:creationId xmlns:a16="http://schemas.microsoft.com/office/drawing/2014/main" id="{6CD81A9E-9029-664D-A78F-EDF6B24FF1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67655" y="4216353"/>
              <a:ext cx="0" cy="5953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130" name="Line 61">
            <a:extLst>
              <a:ext uri="{FF2B5EF4-FFF2-40B4-BE49-F238E27FC236}">
                <a16:creationId xmlns:a16="http://schemas.microsoft.com/office/drawing/2014/main" id="{C42199CC-30DD-E04D-9127-137AE537D3B1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8289" y="4026751"/>
            <a:ext cx="414755" cy="38660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2" name="Line 40">
            <a:extLst>
              <a:ext uri="{FF2B5EF4-FFF2-40B4-BE49-F238E27FC236}">
                <a16:creationId xmlns:a16="http://schemas.microsoft.com/office/drawing/2014/main" id="{85B3F292-C4B6-D744-A272-21A5BC38B8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56205" y="3271231"/>
            <a:ext cx="47626" cy="1268289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3" name="Line 40">
            <a:extLst>
              <a:ext uri="{FF2B5EF4-FFF2-40B4-BE49-F238E27FC236}">
                <a16:creationId xmlns:a16="http://schemas.microsoft.com/office/drawing/2014/main" id="{DF9263D3-A213-3042-A04B-249015976BE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96549" y="4160628"/>
            <a:ext cx="16043" cy="1022572"/>
          </a:xfrm>
          <a:prstGeom prst="line">
            <a:avLst/>
          </a:prstGeom>
          <a:noFill/>
          <a:ln w="12700">
            <a:solidFill>
              <a:srgbClr val="C00000"/>
            </a:solidFill>
            <a:prstDash val="sysDot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4" name="Text Box 64">
            <a:extLst>
              <a:ext uri="{FF2B5EF4-FFF2-40B4-BE49-F238E27FC236}">
                <a16:creationId xmlns:a16="http://schemas.microsoft.com/office/drawing/2014/main" id="{762EF9CC-576C-EC41-96E0-D8CE25383D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312" y="5234641"/>
            <a:ext cx="561076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>
                <a:solidFill>
                  <a:srgbClr val="CC3300"/>
                </a:solidFill>
              </a:rPr>
              <a:t>(b) The right subtree of s is nonempty</a:t>
            </a:r>
          </a:p>
        </p:txBody>
      </p:sp>
      <p:sp>
        <p:nvSpPr>
          <p:cNvPr id="135" name="頁尾版面配置區 2">
            <a:extLst>
              <a:ext uri="{FF2B5EF4-FFF2-40B4-BE49-F238E27FC236}">
                <a16:creationId xmlns:a16="http://schemas.microsoft.com/office/drawing/2014/main" id="{4A01864B-259F-D840-AAC9-189FCC6D5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5150" y="6383338"/>
            <a:ext cx="2895600" cy="457200"/>
          </a:xfr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dirty="0"/>
              <a:t>CHAPTER 5</a:t>
            </a:r>
          </a:p>
        </p:txBody>
      </p:sp>
      <p:sp>
        <p:nvSpPr>
          <p:cNvPr id="136" name="投影片編號版面配置區 3">
            <a:extLst>
              <a:ext uri="{FF2B5EF4-FFF2-40B4-BE49-F238E27FC236}">
                <a16:creationId xmlns:a16="http://schemas.microsoft.com/office/drawing/2014/main" id="{E5C34BC3-F3D9-124B-BF2B-95922D247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34150" y="6383338"/>
            <a:ext cx="1905000" cy="457200"/>
          </a:xfr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455CAF9B-AA2C-CC4B-91EB-4B38F39017AC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76</a:t>
            </a:fld>
            <a:endParaRPr lang="en-US" altLang="zh-TW" sz="1400"/>
          </a:p>
        </p:txBody>
      </p:sp>
      <p:sp>
        <p:nvSpPr>
          <p:cNvPr id="137" name="Text Box 2">
            <a:extLst>
              <a:ext uri="{FF2B5EF4-FFF2-40B4-BE49-F238E27FC236}">
                <a16:creationId xmlns:a16="http://schemas.microsoft.com/office/drawing/2014/main" id="{6650F9B6-01BA-404B-A9C9-5A5400F3EB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5667" y="5970588"/>
            <a:ext cx="94085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 dirty="0"/>
              <a:t>*Figure 5.24: </a:t>
            </a:r>
            <a:r>
              <a:rPr lang="en-US" altLang="zh-TW" sz="2000" u="sng" dirty="0"/>
              <a:t>Insertion of </a:t>
            </a:r>
            <a:r>
              <a:rPr lang="en-US" altLang="zh-TW" sz="2000" i="1" u="sng" dirty="0"/>
              <a:t>r</a:t>
            </a:r>
            <a:r>
              <a:rPr lang="en-US" altLang="zh-TW" sz="2000" u="sng" dirty="0"/>
              <a:t> as a right child of parent of </a:t>
            </a:r>
            <a:r>
              <a:rPr lang="en-US" altLang="zh-TW" sz="2000" i="1" u="sng" dirty="0"/>
              <a:t>s</a:t>
            </a:r>
            <a:r>
              <a:rPr lang="en-US" altLang="zh-TW" sz="2000" u="sng" dirty="0"/>
              <a:t> in a threaded binary tree (p.222)</a:t>
            </a:r>
            <a:endParaRPr lang="en-US" altLang="zh-TW" sz="2000" b="1" u="sng" dirty="0"/>
          </a:p>
        </p:txBody>
      </p:sp>
      <p:sp>
        <p:nvSpPr>
          <p:cNvPr id="138" name="Rectangle 2">
            <a:extLst>
              <a:ext uri="{FF2B5EF4-FFF2-40B4-BE49-F238E27FC236}">
                <a16:creationId xmlns:a16="http://schemas.microsoft.com/office/drawing/2014/main" id="{9DBADF26-5AEF-A34F-9A42-944C45F208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240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Right Insertion</a:t>
            </a:r>
            <a:endParaRPr lang="en-US" altLang="zh-TW" sz="4400" i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頁尾版面配置區 2">
            <a:extLst>
              <a:ext uri="{FF2B5EF4-FFF2-40B4-BE49-F238E27FC236}">
                <a16:creationId xmlns:a16="http://schemas.microsoft.com/office/drawing/2014/main" id="{9F0E42CC-0116-E44E-89F5-E2BC4A316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73730" name="投影片編號版面配置區 3">
            <a:extLst>
              <a:ext uri="{FF2B5EF4-FFF2-40B4-BE49-F238E27FC236}">
                <a16:creationId xmlns:a16="http://schemas.microsoft.com/office/drawing/2014/main" id="{89C4345A-0C5B-A242-81A4-B8446C9F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48AB6040-471B-9A4B-A2D2-EF09815CDEA7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77</a:t>
            </a:fld>
            <a:endParaRPr lang="en-US" altLang="zh-TW" sz="1400"/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BD8C5879-E9BE-C946-BC03-A8BDBA3850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" y="40005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Right Insertion in Threaded BTs</a:t>
            </a:r>
          </a:p>
        </p:txBody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AA3E8EEC-BEA4-C044-8B84-110ACA268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" y="1381626"/>
            <a:ext cx="91630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void </a:t>
            </a:r>
            <a:r>
              <a:rPr lang="en-US" altLang="zh-TW" sz="2400" dirty="0" err="1">
                <a:latin typeface="Courier New" panose="02070309020205020404" pitchFamily="49" charset="0"/>
              </a:rPr>
              <a:t>insertRight</a:t>
            </a:r>
            <a:r>
              <a:rPr lang="en-US" altLang="zh-TW" sz="2400" dirty="0">
                <a:latin typeface="Courier New" panose="02070309020205020404" pitchFamily="49" charset="0"/>
              </a:rPr>
              <a:t>(</a:t>
            </a:r>
            <a:r>
              <a:rPr lang="en-US" altLang="zh-TW" sz="2400" dirty="0" err="1">
                <a:latin typeface="Courier New" panose="02070309020205020404" pitchFamily="49" charset="0"/>
              </a:rPr>
              <a:t>threadedPointer</a:t>
            </a:r>
            <a:r>
              <a:rPr lang="en-US" altLang="zh-TW" sz="2400" dirty="0">
                <a:latin typeface="Courier New" panose="02070309020205020404" pitchFamily="49" charset="0"/>
              </a:rPr>
              <a:t> s,  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                </a:t>
            </a:r>
            <a:r>
              <a:rPr lang="en-US" altLang="zh-TW" sz="2400" dirty="0" err="1">
                <a:latin typeface="Courier New" panose="02070309020205020404" pitchFamily="49" charset="0"/>
              </a:rPr>
              <a:t>threadedPointer</a:t>
            </a:r>
            <a:r>
              <a:rPr lang="en-US" altLang="zh-TW" sz="2400" dirty="0">
                <a:latin typeface="Courier New" panose="02070309020205020404" pitchFamily="49" charset="0"/>
              </a:rPr>
              <a:t> r)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</a:t>
            </a:r>
            <a:r>
              <a:rPr lang="en-US" altLang="zh-TW" sz="2400" dirty="0" err="1">
                <a:latin typeface="Courier New" panose="02070309020205020404" pitchFamily="49" charset="0"/>
              </a:rPr>
              <a:t>threadedPointer</a:t>
            </a:r>
            <a:r>
              <a:rPr lang="en-US" altLang="zh-TW" sz="2400" dirty="0">
                <a:latin typeface="Courier New" panose="02070309020205020404" pitchFamily="49" charset="0"/>
              </a:rPr>
              <a:t> temp;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r-&gt;</a:t>
            </a:r>
            <a:r>
              <a:rPr lang="en-US" altLang="zh-TW" sz="2400" dirty="0" err="1">
                <a:latin typeface="Courier New" panose="02070309020205020404" pitchFamily="49" charset="0"/>
              </a:rPr>
              <a:t>rightChild</a:t>
            </a:r>
            <a:r>
              <a:rPr lang="en-US" altLang="zh-TW" sz="2400" dirty="0">
                <a:latin typeface="Courier New" panose="02070309020205020404" pitchFamily="49" charset="0"/>
              </a:rPr>
              <a:t> = s-&gt;</a:t>
            </a:r>
            <a:r>
              <a:rPr lang="en-US" altLang="zh-TW" sz="2400" dirty="0" err="1">
                <a:latin typeface="Courier New" panose="02070309020205020404" pitchFamily="49" charset="0"/>
              </a:rPr>
              <a:t>rightChild</a:t>
            </a:r>
            <a:r>
              <a:rPr lang="en-US" altLang="zh-TW" sz="2400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r-&gt;</a:t>
            </a:r>
            <a:r>
              <a:rPr lang="en-US" altLang="zh-TW" sz="2400" dirty="0" err="1">
                <a:latin typeface="Courier New" panose="02070309020205020404" pitchFamily="49" charset="0"/>
              </a:rPr>
              <a:t>rightThread</a:t>
            </a:r>
            <a:r>
              <a:rPr lang="en-US" altLang="zh-TW" sz="2400" dirty="0">
                <a:latin typeface="Courier New" panose="02070309020205020404" pitchFamily="49" charset="0"/>
              </a:rPr>
              <a:t> = s-&gt;</a:t>
            </a:r>
            <a:r>
              <a:rPr lang="en-US" altLang="zh-TW" sz="2400" dirty="0" err="1">
                <a:latin typeface="Courier New" panose="02070309020205020404" pitchFamily="49" charset="0"/>
              </a:rPr>
              <a:t>rightThread</a:t>
            </a:r>
            <a:r>
              <a:rPr lang="en-US" altLang="zh-TW" sz="2400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r-&gt;</a:t>
            </a:r>
            <a:r>
              <a:rPr lang="en-US" altLang="zh-TW" sz="2400" dirty="0" err="1">
                <a:latin typeface="Courier New" panose="02070309020205020404" pitchFamily="49" charset="0"/>
              </a:rPr>
              <a:t>leftChild</a:t>
            </a:r>
            <a:r>
              <a:rPr lang="en-US" altLang="zh-TW" sz="2400" dirty="0">
                <a:latin typeface="Courier New" panose="02070309020205020404" pitchFamily="49" charset="0"/>
              </a:rPr>
              <a:t> = s;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r-&gt;</a:t>
            </a:r>
            <a:r>
              <a:rPr lang="en-US" altLang="zh-TW" sz="2400" dirty="0" err="1">
                <a:latin typeface="Courier New" panose="02070309020205020404" pitchFamily="49" charset="0"/>
              </a:rPr>
              <a:t>leftThread</a:t>
            </a:r>
            <a:r>
              <a:rPr lang="en-US" altLang="zh-TW" sz="2400" dirty="0">
                <a:latin typeface="Courier New" panose="02070309020205020404" pitchFamily="49" charset="0"/>
              </a:rPr>
              <a:t> = TRUE;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s-&gt;</a:t>
            </a:r>
            <a:r>
              <a:rPr lang="en-US" altLang="zh-TW" sz="2400" dirty="0" err="1">
                <a:latin typeface="Courier New" panose="02070309020205020404" pitchFamily="49" charset="0"/>
              </a:rPr>
              <a:t>rightChild</a:t>
            </a:r>
            <a:r>
              <a:rPr lang="en-US" altLang="zh-TW" sz="2400" dirty="0">
                <a:latin typeface="Courier New" panose="02070309020205020404" pitchFamily="49" charset="0"/>
              </a:rPr>
              <a:t> = r;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s-&gt;</a:t>
            </a:r>
            <a:r>
              <a:rPr lang="en-US" altLang="zh-TW" sz="2400" dirty="0" err="1">
                <a:latin typeface="Courier New" panose="02070309020205020404" pitchFamily="49" charset="0"/>
              </a:rPr>
              <a:t>rightThread</a:t>
            </a:r>
            <a:r>
              <a:rPr lang="en-US" altLang="zh-TW" sz="2400" dirty="0">
                <a:latin typeface="Courier New" panose="02070309020205020404" pitchFamily="49" charset="0"/>
              </a:rPr>
              <a:t> = FALSE;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if (!r-&gt;</a:t>
            </a:r>
            <a:r>
              <a:rPr lang="en-US" altLang="zh-TW" sz="2400" dirty="0" err="1">
                <a:latin typeface="Courier New" panose="02070309020205020404" pitchFamily="49" charset="0"/>
              </a:rPr>
              <a:t>rightThread</a:t>
            </a:r>
            <a:r>
              <a:rPr lang="en-US" altLang="zh-TW" sz="2400" dirty="0">
                <a:latin typeface="Courier New" panose="02070309020205020404" pitchFamily="49" charset="0"/>
              </a:rPr>
              <a:t>) {  </a:t>
            </a:r>
            <a:r>
              <a:rPr lang="en-US" altLang="zh-TW" sz="2400" dirty="0">
                <a:solidFill>
                  <a:srgbClr val="CC3300"/>
                </a:solidFill>
                <a:latin typeface="Courier New" panose="02070309020205020404" pitchFamily="49" charset="0"/>
              </a:rPr>
              <a:t>// only case (b)</a:t>
            </a:r>
            <a:br>
              <a:rPr lang="en-US" altLang="zh-TW" sz="2400" dirty="0">
                <a:latin typeface="Courier New" panose="02070309020205020404" pitchFamily="49" charset="0"/>
              </a:rPr>
            </a:br>
            <a:r>
              <a:rPr lang="en-US" altLang="zh-TW" sz="2400" dirty="0">
                <a:latin typeface="Courier New" panose="02070309020205020404" pitchFamily="49" charset="0"/>
              </a:rPr>
              <a:t>  temp = </a:t>
            </a:r>
            <a:r>
              <a:rPr lang="en-US" altLang="zh-TW" sz="2400" dirty="0" err="1">
                <a:latin typeface="Courier New" panose="02070309020205020404" pitchFamily="49" charset="0"/>
              </a:rPr>
              <a:t>insucc</a:t>
            </a:r>
            <a:r>
              <a:rPr lang="en-US" altLang="zh-TW" sz="2400" dirty="0">
                <a:latin typeface="Courier New" panose="02070309020205020404" pitchFamily="49" charset="0"/>
              </a:rPr>
              <a:t>(r);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  temp-&gt;</a:t>
            </a:r>
            <a:r>
              <a:rPr lang="en-US" altLang="zh-TW" sz="2400" dirty="0" err="1">
                <a:latin typeface="Courier New" panose="02070309020205020404" pitchFamily="49" charset="0"/>
              </a:rPr>
              <a:t>leftChild</a:t>
            </a:r>
            <a:r>
              <a:rPr lang="en-US" altLang="zh-TW" sz="2400" dirty="0">
                <a:latin typeface="Courier New" panose="02070309020205020404" pitchFamily="49" charset="0"/>
              </a:rPr>
              <a:t> = r;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}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73733" name="Text Box 6">
            <a:extLst>
              <a:ext uri="{FF2B5EF4-FFF2-40B4-BE49-F238E27FC236}">
                <a16:creationId xmlns:a16="http://schemas.microsoft.com/office/drawing/2014/main" id="{6D066A41-868C-6C45-9881-34D010166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682" y="2525126"/>
            <a:ext cx="6572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dirty="0">
                <a:solidFill>
                  <a:srgbClr val="CC3300"/>
                </a:solidFill>
              </a:rPr>
              <a:t>(1)</a:t>
            </a:r>
          </a:p>
        </p:txBody>
      </p:sp>
      <p:sp>
        <p:nvSpPr>
          <p:cNvPr id="73734" name="Text Box 7">
            <a:extLst>
              <a:ext uri="{FF2B5EF4-FFF2-40B4-BE49-F238E27FC236}">
                <a16:creationId xmlns:a16="http://schemas.microsoft.com/office/drawing/2014/main" id="{89F169BB-7AA5-774D-818C-B0EAD58AE5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681" y="3258301"/>
            <a:ext cx="6572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dirty="0">
                <a:solidFill>
                  <a:srgbClr val="CC3300"/>
                </a:solidFill>
              </a:rPr>
              <a:t>(2)</a:t>
            </a:r>
          </a:p>
        </p:txBody>
      </p:sp>
      <p:sp>
        <p:nvSpPr>
          <p:cNvPr id="73735" name="Text Box 8">
            <a:extLst>
              <a:ext uri="{FF2B5EF4-FFF2-40B4-BE49-F238E27FC236}">
                <a16:creationId xmlns:a16="http://schemas.microsoft.com/office/drawing/2014/main" id="{522F9874-F103-C348-9DB3-C7A1334E61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733" y="3991476"/>
            <a:ext cx="6572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dirty="0">
                <a:solidFill>
                  <a:srgbClr val="CC3300"/>
                </a:solidFill>
              </a:rPr>
              <a:t>(3)</a:t>
            </a:r>
          </a:p>
        </p:txBody>
      </p:sp>
      <p:sp>
        <p:nvSpPr>
          <p:cNvPr id="73736" name="Text Box 9">
            <a:extLst>
              <a:ext uri="{FF2B5EF4-FFF2-40B4-BE49-F238E27FC236}">
                <a16:creationId xmlns:a16="http://schemas.microsoft.com/office/drawing/2014/main" id="{27A52DE7-071F-A744-946A-55B05C072D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345" y="4920078"/>
            <a:ext cx="6572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dirty="0">
                <a:solidFill>
                  <a:srgbClr val="CC3300"/>
                </a:solidFill>
              </a:rPr>
              <a:t>(4)</a:t>
            </a:r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E895950D-D512-CB48-927F-2D2D209402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056" y="5983228"/>
            <a:ext cx="684373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 dirty="0"/>
              <a:t>*Program 5.12: </a:t>
            </a:r>
            <a:r>
              <a:rPr lang="en-US" altLang="zh-TW" sz="2000" u="sng" dirty="0"/>
              <a:t>Right insertion in a threaded binary tree (p.223)</a:t>
            </a:r>
            <a:endParaRPr lang="en-US" altLang="zh-TW" sz="2000" b="1" u="sng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2DA1B852-D1DC-F84A-B24B-30AF4CA9C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CHAPTER 5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C0A8CC9-27EA-6449-A841-2439056B7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AA758B-06AC-1747-9C45-5C06C103C543}" type="slidenum">
              <a:rPr lang="en-US" altLang="zh-TW" smtClean="0"/>
              <a:pPr>
                <a:defRPr/>
              </a:pPr>
              <a:t>78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39197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頁尾版面配置區 2">
            <a:extLst>
              <a:ext uri="{FF2B5EF4-FFF2-40B4-BE49-F238E27FC236}">
                <a16:creationId xmlns:a16="http://schemas.microsoft.com/office/drawing/2014/main" id="{742DC27C-5CD8-A94A-AEEB-51C6C11C1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74754" name="投影片編號版面配置區 3">
            <a:extLst>
              <a:ext uri="{FF2B5EF4-FFF2-40B4-BE49-F238E27FC236}">
                <a16:creationId xmlns:a16="http://schemas.microsoft.com/office/drawing/2014/main" id="{9E35312A-42B1-034E-AF1B-DC1111C8A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87F36DCE-D83D-8F4D-B77D-8A9F09842F34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79</a:t>
            </a:fld>
            <a:endParaRPr lang="en-US" altLang="zh-TW" sz="1400"/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D8EE5323-2109-484C-8B8E-3E2C54CD0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9050" y="524711"/>
            <a:ext cx="9163050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Priority Queue</a:t>
            </a:r>
          </a:p>
        </p:txBody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74BAC797-8382-BF45-B4D2-B206B2BAC3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150" y="1535531"/>
            <a:ext cx="8184649" cy="4579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dirty="0"/>
              <a:t>The element to </a:t>
            </a:r>
            <a:r>
              <a:rPr lang="en-US" altLang="zh-TW" dirty="0">
                <a:solidFill>
                  <a:srgbClr val="C00000"/>
                </a:solidFill>
              </a:rPr>
              <a:t>be deleted is the one with highest (or lowest) priority</a:t>
            </a:r>
            <a:r>
              <a:rPr lang="en-US" altLang="zh-TW" dirty="0"/>
              <a:t> in a priority queue</a:t>
            </a:r>
          </a:p>
          <a:p>
            <a:pPr eaLnBrk="1" hangingPunct="1"/>
            <a:r>
              <a:rPr lang="en-US" altLang="zh-TW" dirty="0"/>
              <a:t>At any time, an element with arbitrary priority can be inserted into the queue</a:t>
            </a:r>
          </a:p>
          <a:p>
            <a:pPr eaLnBrk="1" hangingPunct="1"/>
            <a:r>
              <a:rPr lang="en-US" altLang="zh-TW" dirty="0"/>
              <a:t>A data structure supports the above operations is called max (min) priority queue</a:t>
            </a:r>
          </a:p>
        </p:txBody>
      </p:sp>
    </p:spTree>
    <p:extLst>
      <p:ext uri="{BB962C8B-B14F-4D97-AF65-F5344CB8AC3E}">
        <p14:creationId xmlns:p14="http://schemas.microsoft.com/office/powerpoint/2010/main" val="2214997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標題 1">
            <a:extLst>
              <a:ext uri="{FF2B5EF4-FFF2-40B4-BE49-F238E27FC236}">
                <a16:creationId xmlns:a16="http://schemas.microsoft.com/office/drawing/2014/main" id="{16A28317-651C-E143-8EE1-3E1E70C946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2882" name="頁尾版面配置區 2">
            <a:extLst>
              <a:ext uri="{FF2B5EF4-FFF2-40B4-BE49-F238E27FC236}">
                <a16:creationId xmlns:a16="http://schemas.microsoft.com/office/drawing/2014/main" id="{400A8B2A-21FB-2B45-B04D-7562BD604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1400">
                <a:solidFill>
                  <a:schemeClr val="tx1"/>
                </a:solidFill>
              </a:rPr>
              <a:t>CHAPTER 5</a:t>
            </a:r>
          </a:p>
        </p:txBody>
      </p:sp>
      <p:sp>
        <p:nvSpPr>
          <p:cNvPr id="122883" name="投影片編號版面配置區 3">
            <a:extLst>
              <a:ext uri="{FF2B5EF4-FFF2-40B4-BE49-F238E27FC236}">
                <a16:creationId xmlns:a16="http://schemas.microsoft.com/office/drawing/2014/main" id="{72D3D014-2F54-0440-AB02-B38B2AB08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791AB95A-64BA-ED46-A19D-809C4E4D2610}" type="slidenum">
              <a:rPr lang="en-US" altLang="zh-TW" sz="1400" smtClean="0">
                <a:solidFill>
                  <a:schemeClr val="tx1"/>
                </a:solidFill>
              </a:rPr>
              <a:pPr/>
              <a:t>8</a:t>
            </a:fld>
            <a:endParaRPr lang="en-US" altLang="zh-TW" sz="1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頁尾版面配置區 4">
            <a:extLst>
              <a:ext uri="{FF2B5EF4-FFF2-40B4-BE49-F238E27FC236}">
                <a16:creationId xmlns:a16="http://schemas.microsoft.com/office/drawing/2014/main" id="{B8A5E4EC-4747-7142-8C36-C4487ABD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78850" name="投影片編號版面配置區 5">
            <a:extLst>
              <a:ext uri="{FF2B5EF4-FFF2-40B4-BE49-F238E27FC236}">
                <a16:creationId xmlns:a16="http://schemas.microsoft.com/office/drawing/2014/main" id="{763DCC42-277C-0D46-9895-C70D52CE6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C11ECB0F-E8EA-C54E-96C8-411A2702DC5F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80</a:t>
            </a:fld>
            <a:endParaRPr lang="en-US" altLang="zh-TW" sz="1400"/>
          </a:p>
        </p:txBody>
      </p:sp>
      <p:sp>
        <p:nvSpPr>
          <p:cNvPr id="78851" name="Rectangle 1026">
            <a:extLst>
              <a:ext uri="{FF2B5EF4-FFF2-40B4-BE49-F238E27FC236}">
                <a16:creationId xmlns:a16="http://schemas.microsoft.com/office/drawing/2014/main" id="{9F461E63-54A0-2A46-9212-497AE51B66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/>
              <a:t>Application: priority queue</a:t>
            </a:r>
          </a:p>
        </p:txBody>
      </p:sp>
      <p:sp>
        <p:nvSpPr>
          <p:cNvPr id="78852" name="Rectangle 1027">
            <a:extLst>
              <a:ext uri="{FF2B5EF4-FFF2-40B4-BE49-F238E27FC236}">
                <a16:creationId xmlns:a16="http://schemas.microsoft.com/office/drawing/2014/main" id="{B6BC8A02-FBD9-C94E-A93A-955DD850BB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Machine service</a:t>
            </a:r>
          </a:p>
          <a:p>
            <a:pPr lvl="1" eaLnBrk="1" hangingPunct="1"/>
            <a:r>
              <a:rPr lang="en-US" altLang="zh-TW" dirty="0"/>
              <a:t>Amount of time </a:t>
            </a:r>
            <a:r>
              <a:rPr lang="en-US" altLang="zh-TW" dirty="0">
                <a:solidFill>
                  <a:srgbClr val="003399"/>
                </a:solidFill>
              </a:rPr>
              <a:t>(min priority queue)</a:t>
            </a:r>
          </a:p>
          <a:p>
            <a:pPr lvl="2" eaLnBrk="1" hangingPunct="1"/>
            <a:r>
              <a:rPr lang="en-US" altLang="zh-TW" dirty="0"/>
              <a:t>Fixed amount per use </a:t>
            </a:r>
            <a:r>
              <a:rPr lang="en-US" altLang="zh-TW" dirty="0">
                <a:sym typeface="Wingdings" pitchFamily="2" charset="2"/>
              </a:rPr>
              <a:t></a:t>
            </a:r>
            <a:r>
              <a:rPr lang="en-US" altLang="zh-TW" dirty="0"/>
              <a:t> Shortest job first</a:t>
            </a:r>
          </a:p>
          <a:p>
            <a:pPr lvl="1" eaLnBrk="1" hangingPunct="1"/>
            <a:r>
              <a:rPr lang="en-US" altLang="zh-TW" dirty="0"/>
              <a:t>Amount of payment</a:t>
            </a:r>
            <a:r>
              <a:rPr lang="en-US" altLang="zh-TW" dirty="0">
                <a:solidFill>
                  <a:srgbClr val="003399"/>
                </a:solidFill>
              </a:rPr>
              <a:t> (max priority queue)</a:t>
            </a:r>
          </a:p>
          <a:p>
            <a:pPr lvl="2" eaLnBrk="1" hangingPunct="1"/>
            <a:r>
              <a:rPr lang="en-US" altLang="zh-TW" dirty="0"/>
              <a:t>Same amount of time </a:t>
            </a:r>
            <a:r>
              <a:rPr lang="en-US" altLang="zh-TW" dirty="0">
                <a:sym typeface="Wingdings" pitchFamily="2" charset="2"/>
              </a:rPr>
              <a:t> </a:t>
            </a:r>
            <a:r>
              <a:rPr lang="en-US" altLang="zh-TW" dirty="0"/>
              <a:t>Most profitable job first</a:t>
            </a:r>
          </a:p>
        </p:txBody>
      </p:sp>
    </p:spTree>
    <p:extLst>
      <p:ext uri="{BB962C8B-B14F-4D97-AF65-F5344CB8AC3E}">
        <p14:creationId xmlns:p14="http://schemas.microsoft.com/office/powerpoint/2010/main" val="31045177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頁尾版面配置區 2">
            <a:extLst>
              <a:ext uri="{FF2B5EF4-FFF2-40B4-BE49-F238E27FC236}">
                <a16:creationId xmlns:a16="http://schemas.microsoft.com/office/drawing/2014/main" id="{467805C8-E572-D044-9DE4-AD7EF822B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77826" name="投影片編號版面配置區 3">
            <a:extLst>
              <a:ext uri="{FF2B5EF4-FFF2-40B4-BE49-F238E27FC236}">
                <a16:creationId xmlns:a16="http://schemas.microsoft.com/office/drawing/2014/main" id="{84AA73C7-33C7-A24E-994C-F6B27172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A2D5D625-4F20-9A45-84D0-2800232C3507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81</a:t>
            </a:fld>
            <a:endParaRPr lang="en-US" altLang="zh-TW" sz="1400"/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07CC3996-41A8-174A-8BBB-383114C08D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655" y="-126666"/>
            <a:ext cx="9163050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3600" dirty="0">
                <a:solidFill>
                  <a:schemeClr val="tx2"/>
                </a:solidFill>
              </a:rPr>
              <a:t>ADT for Max Priority Queue</a:t>
            </a:r>
            <a:endParaRPr lang="en-US" altLang="zh-TW" sz="4400" dirty="0">
              <a:solidFill>
                <a:schemeClr val="tx2"/>
              </a:solidFill>
            </a:endParaRPr>
          </a:p>
        </p:txBody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A7BD3441-1D6C-4043-9C20-24C72BC3C1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655" y="896269"/>
            <a:ext cx="9163050" cy="5715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dirty="0"/>
              <a:t>ADT </a:t>
            </a:r>
            <a:r>
              <a:rPr lang="en-US" altLang="zh-TW" sz="2000" i="1" dirty="0" err="1"/>
              <a:t>MaxPriorityQueue</a:t>
            </a:r>
            <a:endParaRPr lang="en-US" altLang="zh-TW" sz="2000" i="1" dirty="0"/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dirty="0"/>
              <a:t>  </a:t>
            </a:r>
            <a:r>
              <a:rPr lang="en-US" altLang="zh-TW" sz="2000" b="1" dirty="0"/>
              <a:t>objects</a:t>
            </a:r>
            <a:r>
              <a:rPr lang="en-US" altLang="zh-TW" sz="2000" dirty="0"/>
              <a:t>: a </a:t>
            </a:r>
            <a:r>
              <a:rPr lang="en-US" altLang="zh-TW" sz="2000" dirty="0" err="1"/>
              <a:t>collectino</a:t>
            </a:r>
            <a:r>
              <a:rPr lang="en-US" altLang="zh-TW" sz="2000" dirty="0"/>
              <a:t> of </a:t>
            </a:r>
            <a:r>
              <a:rPr lang="en-US" altLang="zh-TW" sz="2000" i="1" dirty="0"/>
              <a:t>n</a:t>
            </a:r>
            <a:r>
              <a:rPr lang="en-US" altLang="zh-TW" sz="2000" dirty="0"/>
              <a:t> &gt; 0 elements, each element has a key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endParaRPr lang="en-US" altLang="zh-TW" sz="2000" dirty="0"/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dirty="0"/>
              <a:t>  </a:t>
            </a:r>
            <a:r>
              <a:rPr lang="en-US" altLang="zh-TW" sz="2000" b="1" dirty="0"/>
              <a:t>functions</a:t>
            </a:r>
            <a:r>
              <a:rPr lang="en-US" altLang="zh-TW" sz="2000" dirty="0"/>
              <a:t>: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TW" sz="2000" dirty="0"/>
              <a:t>    for all </a:t>
            </a:r>
            <a:r>
              <a:rPr lang="en-US" altLang="zh-TW" sz="2000" i="1" dirty="0"/>
              <a:t>q</a:t>
            </a:r>
            <a:r>
              <a:rPr lang="zh-TW" altLang="en-US" sz="2000" dirty="0">
                <a:cs typeface="Times New Roman" panose="02020603050405020304" pitchFamily="18" charset="0"/>
              </a:rPr>
              <a:t> ∈</a:t>
            </a:r>
            <a:r>
              <a:rPr lang="en-US" altLang="zh-TW" sz="2000" dirty="0"/>
              <a:t> </a:t>
            </a:r>
            <a:r>
              <a:rPr lang="en-US" altLang="zh-TW" sz="2000" i="1" dirty="0" err="1"/>
              <a:t>MaxPriorityQueue</a:t>
            </a:r>
            <a:r>
              <a:rPr lang="en-US" altLang="zh-TW" sz="2000" dirty="0"/>
              <a:t>, </a:t>
            </a:r>
            <a:r>
              <a:rPr lang="en-US" altLang="zh-TW" sz="2000" i="1" dirty="0"/>
              <a:t>item</a:t>
            </a:r>
            <a:r>
              <a:rPr lang="en-US" altLang="zh-TW" sz="2000" dirty="0"/>
              <a:t> </a:t>
            </a:r>
            <a:r>
              <a:rPr lang="zh-TW" altLang="en-US" sz="2000" dirty="0">
                <a:cs typeface="Times New Roman" panose="02020603050405020304" pitchFamily="18" charset="0"/>
              </a:rPr>
              <a:t>∈</a:t>
            </a:r>
            <a:r>
              <a:rPr lang="en-US" altLang="zh-TW" sz="2000" dirty="0"/>
              <a:t> </a:t>
            </a:r>
            <a:r>
              <a:rPr lang="en-US" altLang="zh-TW" sz="2000" i="1" dirty="0"/>
              <a:t>Element</a:t>
            </a:r>
            <a:r>
              <a:rPr lang="en-US" altLang="zh-TW" sz="2000" dirty="0"/>
              <a:t>, </a:t>
            </a:r>
            <a:r>
              <a:rPr lang="en-US" altLang="zh-TW" sz="2000" i="1" dirty="0"/>
              <a:t>n</a:t>
            </a:r>
            <a:r>
              <a:rPr lang="en-US" altLang="zh-TW" sz="2000" dirty="0"/>
              <a:t> </a:t>
            </a:r>
            <a:r>
              <a:rPr lang="zh-TW" altLang="en-US" sz="2000" dirty="0">
                <a:cs typeface="Times New Roman" panose="02020603050405020304" pitchFamily="18" charset="0"/>
              </a:rPr>
              <a:t>∈</a:t>
            </a:r>
            <a:r>
              <a:rPr lang="en-US" altLang="zh-TW" sz="2000" dirty="0"/>
              <a:t> integer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TW" sz="2000" dirty="0"/>
              <a:t>    </a:t>
            </a:r>
            <a:r>
              <a:rPr lang="en-US" altLang="zh-TW" sz="2000" i="1" dirty="0" err="1"/>
              <a:t>MaxPriorityQueue</a:t>
            </a:r>
            <a:r>
              <a:rPr lang="en-US" altLang="zh-TW" sz="2000" dirty="0"/>
              <a:t> Create( )::= create an empty priority queue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dirty="0"/>
              <a:t>    Boolean </a:t>
            </a:r>
            <a:r>
              <a:rPr lang="en-US" altLang="zh-TW" sz="2000" dirty="0" err="1"/>
              <a:t>isEmpty</a:t>
            </a:r>
            <a:r>
              <a:rPr lang="en-US" altLang="zh-TW" sz="2000" dirty="0"/>
              <a:t>(</a:t>
            </a:r>
            <a:r>
              <a:rPr lang="en-US" altLang="zh-TW" sz="2000" i="1" dirty="0"/>
              <a:t>q</a:t>
            </a:r>
            <a:r>
              <a:rPr lang="en-US" altLang="zh-TW" sz="2000" dirty="0"/>
              <a:t>, </a:t>
            </a:r>
            <a:r>
              <a:rPr lang="en-US" altLang="zh-TW" sz="2000" i="1" dirty="0"/>
              <a:t>n</a:t>
            </a:r>
            <a:r>
              <a:rPr lang="en-US" altLang="zh-TW" sz="2000" dirty="0"/>
              <a:t>)::= </a:t>
            </a:r>
            <a:r>
              <a:rPr lang="en-US" altLang="zh-TW" sz="2000" b="1" dirty="0"/>
              <a:t>if</a:t>
            </a:r>
            <a:r>
              <a:rPr lang="en-US" altLang="zh-TW" sz="2000" dirty="0"/>
              <a:t> (</a:t>
            </a:r>
            <a:r>
              <a:rPr lang="en-US" altLang="zh-TW" sz="2000" i="1" dirty="0"/>
              <a:t>n</a:t>
            </a:r>
            <a:r>
              <a:rPr lang="en-US" altLang="zh-TW" sz="2000" dirty="0"/>
              <a:t>&gt;0) </a:t>
            </a:r>
            <a:r>
              <a:rPr lang="en-US" altLang="zh-TW" sz="2000" b="1" dirty="0"/>
              <a:t>return</a:t>
            </a:r>
            <a:r>
              <a:rPr lang="en-US" altLang="zh-TW" sz="2000" dirty="0"/>
              <a:t> </a:t>
            </a:r>
            <a:r>
              <a:rPr lang="en-US" altLang="zh-TW" sz="2000" i="1" dirty="0"/>
              <a:t>TRUE</a:t>
            </a:r>
            <a:br>
              <a:rPr lang="en-US" altLang="zh-TW" sz="2000" dirty="0"/>
            </a:br>
            <a:r>
              <a:rPr lang="en-US" altLang="zh-TW" sz="2000" dirty="0"/>
              <a:t>                                                </a:t>
            </a:r>
            <a:r>
              <a:rPr lang="en-US" altLang="zh-TW" sz="2000" b="1" dirty="0"/>
              <a:t>else return</a:t>
            </a:r>
            <a:r>
              <a:rPr lang="en-US" altLang="zh-TW" sz="2000" dirty="0"/>
              <a:t> </a:t>
            </a:r>
            <a:r>
              <a:rPr lang="en-US" altLang="zh-TW" sz="2000" i="1" dirty="0"/>
              <a:t>FALSE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TW" sz="2000" dirty="0"/>
              <a:t>    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TW" sz="2000" dirty="0"/>
              <a:t>    Element top (</a:t>
            </a:r>
            <a:r>
              <a:rPr lang="en-US" altLang="zh-TW" sz="2000" i="1" dirty="0"/>
              <a:t>q</a:t>
            </a:r>
            <a:r>
              <a:rPr lang="en-US" altLang="zh-TW" sz="2000" dirty="0"/>
              <a:t>, </a:t>
            </a:r>
            <a:r>
              <a:rPr lang="en-US" altLang="zh-TW" sz="2000" i="1" dirty="0"/>
              <a:t>n</a:t>
            </a:r>
            <a:r>
              <a:rPr lang="en-US" altLang="zh-TW" sz="2000" dirty="0"/>
              <a:t>)::= </a:t>
            </a:r>
            <a:r>
              <a:rPr lang="en-US" altLang="zh-TW" sz="2000" b="1" dirty="0"/>
              <a:t>if</a:t>
            </a:r>
            <a:r>
              <a:rPr lang="en-US" altLang="zh-TW" sz="2000" dirty="0"/>
              <a:t> (!</a:t>
            </a:r>
            <a:r>
              <a:rPr lang="en-US" altLang="zh-TW" sz="2000" dirty="0" err="1"/>
              <a:t>isEmpty</a:t>
            </a:r>
            <a:r>
              <a:rPr lang="en-US" altLang="zh-TW" sz="2000" dirty="0"/>
              <a:t>(</a:t>
            </a:r>
            <a:r>
              <a:rPr lang="en-US" altLang="zh-TW" sz="2000" i="1" dirty="0"/>
              <a:t>q</a:t>
            </a:r>
            <a:r>
              <a:rPr lang="en-US" altLang="zh-TW" sz="2000" dirty="0"/>
              <a:t>, </a:t>
            </a:r>
            <a:r>
              <a:rPr lang="en-US" altLang="zh-TW" sz="2000" i="1" dirty="0"/>
              <a:t>n</a:t>
            </a:r>
            <a:r>
              <a:rPr lang="en-US" altLang="zh-TW" sz="2000" dirty="0"/>
              <a:t>)) return an instance of the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TW" sz="2000" dirty="0"/>
              <a:t>                                                                     largest element in </a:t>
            </a:r>
            <a:r>
              <a:rPr lang="en-US" altLang="zh-TW" sz="2000" i="1" dirty="0"/>
              <a:t>q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dirty="0"/>
              <a:t>                                      </a:t>
            </a:r>
            <a:r>
              <a:rPr lang="en-US" altLang="zh-TW" sz="2000" b="1" dirty="0"/>
              <a:t>else return</a:t>
            </a:r>
            <a:r>
              <a:rPr lang="en-US" altLang="zh-TW" sz="2000" dirty="0"/>
              <a:t> </a:t>
            </a:r>
            <a:r>
              <a:rPr lang="en-US" altLang="zh-TW" sz="2000" i="1" dirty="0"/>
              <a:t>TRUE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TW" sz="2000" dirty="0"/>
              <a:t>    Element Delete(</a:t>
            </a:r>
            <a:r>
              <a:rPr lang="en-US" altLang="zh-TW" sz="2000" i="1" dirty="0"/>
              <a:t>q</a:t>
            </a:r>
            <a:r>
              <a:rPr lang="en-US" altLang="zh-TW" sz="2000" dirty="0"/>
              <a:t>, </a:t>
            </a:r>
            <a:r>
              <a:rPr lang="en-US" altLang="zh-TW" sz="2000" i="1" dirty="0"/>
              <a:t>n</a:t>
            </a:r>
            <a:r>
              <a:rPr lang="en-US" altLang="zh-TW" sz="2000" dirty="0"/>
              <a:t>)::= </a:t>
            </a:r>
            <a:r>
              <a:rPr lang="en-US" altLang="zh-TW" sz="2000" b="1" dirty="0"/>
              <a:t>if</a:t>
            </a:r>
            <a:r>
              <a:rPr lang="en-US" altLang="zh-TW" sz="2000" dirty="0"/>
              <a:t> (!</a:t>
            </a:r>
            <a:r>
              <a:rPr lang="en-US" altLang="zh-TW" sz="2000" dirty="0" err="1"/>
              <a:t>isEmpty</a:t>
            </a:r>
            <a:r>
              <a:rPr lang="en-US" altLang="zh-TW" sz="2000" dirty="0"/>
              <a:t>(</a:t>
            </a:r>
            <a:r>
              <a:rPr lang="en-US" altLang="zh-TW" sz="2000" i="1" dirty="0"/>
              <a:t>q</a:t>
            </a:r>
            <a:r>
              <a:rPr lang="en-US" altLang="zh-TW" sz="2000" dirty="0"/>
              <a:t>, </a:t>
            </a:r>
            <a:r>
              <a:rPr lang="en-US" altLang="zh-TW" sz="2000" i="1" dirty="0"/>
              <a:t>n</a:t>
            </a:r>
            <a:r>
              <a:rPr lang="en-US" altLang="zh-TW" sz="2000" dirty="0"/>
              <a:t>)) return an instance of the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TW" sz="2000" dirty="0">
                <a:solidFill>
                  <a:srgbClr val="CC3300"/>
                </a:solidFill>
              </a:rPr>
              <a:t>                                                                         largest</a:t>
            </a:r>
            <a:r>
              <a:rPr lang="en-US" altLang="zh-TW" sz="2000" dirty="0"/>
              <a:t> element in </a:t>
            </a:r>
            <a:r>
              <a:rPr lang="en-US" altLang="zh-TW" sz="2000" i="1" dirty="0"/>
              <a:t>q</a:t>
            </a:r>
            <a:r>
              <a:rPr lang="en-US" altLang="zh-TW" sz="2000" dirty="0"/>
              <a:t> and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TW" sz="2000" dirty="0"/>
              <a:t>                                                                         remove it from </a:t>
            </a:r>
            <a:r>
              <a:rPr lang="en-US" altLang="zh-TW" sz="2000" i="1" dirty="0"/>
              <a:t>q</a:t>
            </a:r>
            <a:r>
              <a:rPr lang="en-US" altLang="zh-TW" sz="2000" dirty="0"/>
              <a:t> 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dirty="0"/>
              <a:t>                                           </a:t>
            </a:r>
            <a:r>
              <a:rPr lang="en-US" altLang="zh-TW" sz="2000" b="1" dirty="0"/>
              <a:t>else</a:t>
            </a:r>
            <a:r>
              <a:rPr lang="en-US" altLang="zh-TW" sz="2000" dirty="0"/>
              <a:t> </a:t>
            </a:r>
            <a:r>
              <a:rPr lang="en-US" altLang="zh-TW" sz="2000" b="1" dirty="0"/>
              <a:t>return</a:t>
            </a:r>
            <a:r>
              <a:rPr lang="en-US" altLang="zh-TW" sz="2000" dirty="0"/>
              <a:t> error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TW" sz="2000" i="1" dirty="0"/>
              <a:t>     </a:t>
            </a:r>
            <a:r>
              <a:rPr lang="en-US" altLang="zh-TW" sz="2000" i="1" dirty="0" err="1"/>
              <a:t>MaxPriorityQueue</a:t>
            </a:r>
            <a:r>
              <a:rPr lang="en-US" altLang="zh-TW" sz="2000" dirty="0"/>
              <a:t> push(</a:t>
            </a:r>
            <a:r>
              <a:rPr lang="en-US" altLang="zh-TW" sz="2000" i="1" dirty="0"/>
              <a:t>q</a:t>
            </a:r>
            <a:r>
              <a:rPr lang="en-US" altLang="zh-TW" sz="2000" dirty="0"/>
              <a:t>, </a:t>
            </a:r>
            <a:r>
              <a:rPr lang="en-US" altLang="zh-TW" sz="2000" i="1" dirty="0"/>
              <a:t>item</a:t>
            </a:r>
            <a:r>
              <a:rPr lang="en-US" altLang="zh-TW" sz="2000" dirty="0"/>
              <a:t>, </a:t>
            </a:r>
            <a:r>
              <a:rPr lang="en-US" altLang="zh-TW" sz="2000" i="1" dirty="0"/>
              <a:t>n</a:t>
            </a:r>
            <a:r>
              <a:rPr lang="en-US" altLang="zh-TW" sz="2000" dirty="0"/>
              <a:t>)::= insert item into </a:t>
            </a:r>
            <a:r>
              <a:rPr lang="en-US" altLang="zh-TW" sz="2000" i="1" dirty="0"/>
              <a:t>q</a:t>
            </a:r>
            <a:r>
              <a:rPr lang="en-US" altLang="zh-TW" sz="2000" dirty="0"/>
              <a:t> and return the resulting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TW" sz="2000" dirty="0"/>
              <a:t>                                                                   priority queue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頁尾版面配置區 4">
            <a:extLst>
              <a:ext uri="{FF2B5EF4-FFF2-40B4-BE49-F238E27FC236}">
                <a16:creationId xmlns:a16="http://schemas.microsoft.com/office/drawing/2014/main" id="{4209CCE1-9780-2648-BEF0-4513B8E5F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79874" name="投影片編號版面配置區 5">
            <a:extLst>
              <a:ext uri="{FF2B5EF4-FFF2-40B4-BE49-F238E27FC236}">
                <a16:creationId xmlns:a16="http://schemas.microsoft.com/office/drawing/2014/main" id="{B3283ABB-2A11-3F43-90F4-C3EE7F955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EBDB118B-04EA-2347-A1D7-645F0AF25CDF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82</a:t>
            </a:fld>
            <a:endParaRPr lang="en-US" altLang="zh-TW" sz="1400"/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948D3BF2-2D6D-5049-903E-0F06007B9C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4709" y="519949"/>
            <a:ext cx="8276808" cy="1143000"/>
          </a:xfrm>
        </p:spPr>
        <p:txBody>
          <a:bodyPr/>
          <a:lstStyle/>
          <a:p>
            <a:pPr algn="ctr" eaLnBrk="1" hangingPunct="1"/>
            <a:r>
              <a:rPr lang="en-US" altLang="zh-TW" dirty="0"/>
              <a:t>Data Structures for Priority Queue</a:t>
            </a:r>
          </a:p>
        </p:txBody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17888A21-269B-B146-A4A0-72D2D8BAA6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unordered array</a:t>
            </a:r>
          </a:p>
          <a:p>
            <a:pPr eaLnBrk="1" hangingPunct="1"/>
            <a:r>
              <a:rPr lang="en-US" altLang="zh-TW" dirty="0"/>
              <a:t>unordered linked list</a:t>
            </a:r>
          </a:p>
          <a:p>
            <a:pPr eaLnBrk="1" hangingPunct="1"/>
            <a:r>
              <a:rPr lang="en-US" altLang="zh-TW" dirty="0"/>
              <a:t>sorted array</a:t>
            </a:r>
          </a:p>
          <a:p>
            <a:pPr eaLnBrk="1" hangingPunct="1"/>
            <a:r>
              <a:rPr lang="en-US" altLang="zh-TW" dirty="0"/>
              <a:t>sorted linked list</a:t>
            </a:r>
          </a:p>
          <a:p>
            <a:pPr eaLnBrk="1" hangingPunct="1"/>
            <a:r>
              <a:rPr lang="en-US" altLang="zh-TW" dirty="0"/>
              <a:t>heap</a:t>
            </a:r>
          </a:p>
        </p:txBody>
      </p:sp>
    </p:spTree>
    <p:extLst>
      <p:ext uri="{BB962C8B-B14F-4D97-AF65-F5344CB8AC3E}">
        <p14:creationId xmlns:p14="http://schemas.microsoft.com/office/powerpoint/2010/main" val="42354847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897" name="Object 2">
            <a:extLst>
              <a:ext uri="{FF2B5EF4-FFF2-40B4-BE49-F238E27FC236}">
                <a16:creationId xmlns:a16="http://schemas.microsoft.com/office/drawing/2014/main" id="{1E92C66E-A2AA-AF41-A559-60D6F4C219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0750716"/>
              </p:ext>
            </p:extLst>
          </p:nvPr>
        </p:nvGraphicFramePr>
        <p:xfrm>
          <a:off x="588963" y="1422400"/>
          <a:ext cx="8555037" cy="507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489" name="文件" r:id="rId3" imgW="7099300" imgH="4216400" progId="Word.Document.8">
                  <p:embed/>
                </p:oleObj>
              </mc:Choice>
              <mc:Fallback>
                <p:oleObj name="文件" r:id="rId3" imgW="7099300" imgH="421640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963" y="1422400"/>
                        <a:ext cx="8555037" cy="5076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">
            <a:extLst>
              <a:ext uri="{FF2B5EF4-FFF2-40B4-BE49-F238E27FC236}">
                <a16:creationId xmlns:a16="http://schemas.microsoft.com/office/drawing/2014/main" id="{5150CA04-BDCB-7D4F-9A34-D8BFF9F1BF0D}"/>
              </a:ext>
            </a:extLst>
          </p:cNvPr>
          <p:cNvSpPr txBox="1">
            <a:spLocks noChangeArrowheads="1"/>
          </p:cNvSpPr>
          <p:nvPr/>
        </p:nvSpPr>
        <p:spPr>
          <a:xfrm>
            <a:off x="444709" y="279400"/>
            <a:ext cx="8276808" cy="1143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dirty="0"/>
              <a:t>Time Complexity of Operations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7C77E71-2DE5-0B4F-91EB-17D69CC820F7}"/>
              </a:ext>
            </a:extLst>
          </p:cNvPr>
          <p:cNvSpPr/>
          <p:nvPr/>
        </p:nvSpPr>
        <p:spPr bwMode="auto">
          <a:xfrm>
            <a:off x="588963" y="5226909"/>
            <a:ext cx="7937199" cy="85261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897" name="Object 2">
            <a:extLst>
              <a:ext uri="{FF2B5EF4-FFF2-40B4-BE49-F238E27FC236}">
                <a16:creationId xmlns:a16="http://schemas.microsoft.com/office/drawing/2014/main" id="{1E92C66E-A2AA-AF41-A559-60D6F4C2190D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88963" y="1422400"/>
          <a:ext cx="8555037" cy="507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87" name="文件" r:id="rId3" imgW="7099300" imgH="4216400" progId="Word.Document.8">
                  <p:embed/>
                </p:oleObj>
              </mc:Choice>
              <mc:Fallback>
                <p:oleObj name="文件" r:id="rId3" imgW="7099300" imgH="4216400" progId="Word.Document.8">
                  <p:embed/>
                  <p:pic>
                    <p:nvPicPr>
                      <p:cNvPr id="80897" name="Object 2">
                        <a:extLst>
                          <a:ext uri="{FF2B5EF4-FFF2-40B4-BE49-F238E27FC236}">
                            <a16:creationId xmlns:a16="http://schemas.microsoft.com/office/drawing/2014/main" id="{1E92C66E-A2AA-AF41-A559-60D6F4C219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963" y="1422400"/>
                        <a:ext cx="8555037" cy="5076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">
            <a:extLst>
              <a:ext uri="{FF2B5EF4-FFF2-40B4-BE49-F238E27FC236}">
                <a16:creationId xmlns:a16="http://schemas.microsoft.com/office/drawing/2014/main" id="{5150CA04-BDCB-7D4F-9A34-D8BFF9F1BF0D}"/>
              </a:ext>
            </a:extLst>
          </p:cNvPr>
          <p:cNvSpPr txBox="1">
            <a:spLocks noChangeArrowheads="1"/>
          </p:cNvSpPr>
          <p:nvPr/>
        </p:nvSpPr>
        <p:spPr>
          <a:xfrm>
            <a:off x="444709" y="279400"/>
            <a:ext cx="8276808" cy="1143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dirty="0"/>
              <a:t>Time Complexity of Operations</a:t>
            </a:r>
          </a:p>
        </p:txBody>
      </p:sp>
    </p:spTree>
    <p:extLst>
      <p:ext uri="{BB962C8B-B14F-4D97-AF65-F5344CB8AC3E}">
        <p14:creationId xmlns:p14="http://schemas.microsoft.com/office/powerpoint/2010/main" val="37785262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8D979AFB-D650-8744-AE44-1844D2D5C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CHAPTER 5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FC24D7C-FBD9-AB41-9776-39B5A8869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AA758B-06AC-1747-9C45-5C06C103C543}" type="slidenum">
              <a:rPr lang="en-US" altLang="zh-TW" smtClean="0"/>
              <a:pPr>
                <a:defRPr/>
              </a:pPr>
              <a:t>85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87918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頁尾版面配置區 2">
            <a:extLst>
              <a:ext uri="{FF2B5EF4-FFF2-40B4-BE49-F238E27FC236}">
                <a16:creationId xmlns:a16="http://schemas.microsoft.com/office/drawing/2014/main" id="{742DC27C-5CD8-A94A-AEEB-51C6C11C1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74754" name="投影片編號版面配置區 3">
            <a:extLst>
              <a:ext uri="{FF2B5EF4-FFF2-40B4-BE49-F238E27FC236}">
                <a16:creationId xmlns:a16="http://schemas.microsoft.com/office/drawing/2014/main" id="{9E35312A-42B1-034E-AF1B-DC1111C8A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87F36DCE-D83D-8F4D-B77D-8A9F09842F34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86</a:t>
            </a:fld>
            <a:endParaRPr lang="en-US" altLang="zh-TW" sz="1400"/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D8EE5323-2109-484C-8B8E-3E2C54CD0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3483"/>
            <a:ext cx="9163050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Heap</a:t>
            </a:r>
          </a:p>
        </p:txBody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74BAC797-8382-BF45-B4D2-B206B2BAC3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51" y="1006433"/>
            <a:ext cx="8819148" cy="5113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dirty="0"/>
              <a:t>Heaps are frequently used to implement priority queue</a:t>
            </a:r>
          </a:p>
          <a:p>
            <a:pPr eaLnBrk="1" hangingPunct="1"/>
            <a:r>
              <a:rPr lang="en-US" altLang="zh-TW" b="1" dirty="0"/>
              <a:t>Definition:</a:t>
            </a:r>
            <a:r>
              <a:rPr lang="en-US" altLang="zh-TW" dirty="0"/>
              <a:t> A </a:t>
            </a:r>
            <a:r>
              <a:rPr lang="en-US" altLang="zh-TW" i="1" dirty="0">
                <a:solidFill>
                  <a:srgbClr val="CC3300"/>
                </a:solidFill>
              </a:rPr>
              <a:t>max </a:t>
            </a:r>
            <a:r>
              <a:rPr lang="en-US" altLang="zh-TW" dirty="0">
                <a:solidFill>
                  <a:srgbClr val="CC3300"/>
                </a:solidFill>
              </a:rPr>
              <a:t>(</a:t>
            </a:r>
            <a:r>
              <a:rPr lang="en-US" altLang="zh-TW" i="1" dirty="0">
                <a:solidFill>
                  <a:srgbClr val="CC3300"/>
                </a:solidFill>
              </a:rPr>
              <a:t>min</a:t>
            </a:r>
            <a:r>
              <a:rPr lang="en-US" altLang="zh-TW" dirty="0">
                <a:solidFill>
                  <a:srgbClr val="CC3300"/>
                </a:solidFill>
              </a:rPr>
              <a:t>)</a:t>
            </a:r>
            <a:r>
              <a:rPr lang="en-US" altLang="zh-TW" i="1" dirty="0">
                <a:solidFill>
                  <a:srgbClr val="CC3300"/>
                </a:solidFill>
              </a:rPr>
              <a:t> tree</a:t>
            </a:r>
            <a:r>
              <a:rPr lang="en-US" altLang="zh-TW" dirty="0"/>
              <a:t> is a tree in which the key value in each node is </a:t>
            </a:r>
            <a:r>
              <a:rPr lang="en-US" altLang="zh-TW" dirty="0">
                <a:solidFill>
                  <a:srgbClr val="CC3300"/>
                </a:solidFill>
              </a:rPr>
              <a:t>no smaller (greater) than</a:t>
            </a:r>
            <a:r>
              <a:rPr lang="en-US" altLang="zh-TW" dirty="0"/>
              <a:t> the key values in its children.  </a:t>
            </a:r>
          </a:p>
          <a:p>
            <a:pPr eaLnBrk="1" hangingPunct="1"/>
            <a:r>
              <a:rPr lang="en-US" altLang="zh-TW" b="1" dirty="0"/>
              <a:t>Definition:</a:t>
            </a:r>
            <a:r>
              <a:rPr lang="en-US" altLang="zh-TW" dirty="0"/>
              <a:t> A </a:t>
            </a:r>
            <a:r>
              <a:rPr lang="en-US" altLang="zh-TW" i="1" dirty="0">
                <a:solidFill>
                  <a:srgbClr val="CC3300"/>
                </a:solidFill>
              </a:rPr>
              <a:t>max </a:t>
            </a:r>
            <a:r>
              <a:rPr lang="en-US" altLang="zh-TW" dirty="0">
                <a:solidFill>
                  <a:srgbClr val="CC3300"/>
                </a:solidFill>
              </a:rPr>
              <a:t>(</a:t>
            </a:r>
            <a:r>
              <a:rPr lang="en-US" altLang="zh-TW" i="1" dirty="0">
                <a:solidFill>
                  <a:srgbClr val="CC3300"/>
                </a:solidFill>
              </a:rPr>
              <a:t>min</a:t>
            </a:r>
            <a:r>
              <a:rPr lang="en-US" altLang="zh-TW" dirty="0">
                <a:solidFill>
                  <a:srgbClr val="CC3300"/>
                </a:solidFill>
              </a:rPr>
              <a:t>)</a:t>
            </a:r>
            <a:r>
              <a:rPr lang="en-US" altLang="zh-TW" i="1" dirty="0">
                <a:solidFill>
                  <a:srgbClr val="CC3300"/>
                </a:solidFill>
              </a:rPr>
              <a:t> heap</a:t>
            </a:r>
            <a:r>
              <a:rPr lang="en-US" altLang="zh-TW" dirty="0"/>
              <a:t> is a </a:t>
            </a:r>
            <a:r>
              <a:rPr lang="en-US" altLang="zh-TW" dirty="0">
                <a:solidFill>
                  <a:srgbClr val="CC3300"/>
                </a:solidFill>
              </a:rPr>
              <a:t>complete binary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CC3300"/>
                </a:solidFill>
              </a:rPr>
              <a:t>tree</a:t>
            </a:r>
            <a:r>
              <a:rPr lang="en-US" altLang="zh-TW" dirty="0"/>
              <a:t> that is also a max (min) tree.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ext Box 2">
            <a:extLst>
              <a:ext uri="{FF2B5EF4-FFF2-40B4-BE49-F238E27FC236}">
                <a16:creationId xmlns:a16="http://schemas.microsoft.com/office/drawing/2014/main" id="{F5C62D39-84A9-8647-8D27-2C9AE18782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4107" y="6120194"/>
            <a:ext cx="43148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 u="sng" dirty="0"/>
              <a:t>*Figure 5.25:</a:t>
            </a:r>
            <a:r>
              <a:rPr lang="en-US" altLang="zh-TW" sz="2400" u="sng" dirty="0"/>
              <a:t> Max heaps (p.225)</a:t>
            </a:r>
            <a:endParaRPr lang="en-US" altLang="zh-TW" sz="2400" b="1" u="sng"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0AE9911A-13A9-F140-BAA2-4DEDD3C68AA2}"/>
              </a:ext>
            </a:extLst>
          </p:cNvPr>
          <p:cNvGrpSpPr/>
          <p:nvPr/>
        </p:nvGrpSpPr>
        <p:grpSpPr>
          <a:xfrm>
            <a:off x="565652" y="1716589"/>
            <a:ext cx="7707313" cy="2284412"/>
            <a:chOff x="517525" y="1897063"/>
            <a:chExt cx="7707313" cy="2284412"/>
          </a:xfrm>
        </p:grpSpPr>
        <p:sp>
          <p:nvSpPr>
            <p:cNvPr id="75778" name="Text Box 43">
              <a:extLst>
                <a:ext uri="{FF2B5EF4-FFF2-40B4-BE49-F238E27FC236}">
                  <a16:creationId xmlns:a16="http://schemas.microsoft.com/office/drawing/2014/main" id="{A1CB2CB5-DAA0-F64D-A2CF-60F6C5298F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525" y="3430588"/>
              <a:ext cx="5429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 b="1"/>
                <a:t> [4]</a:t>
              </a:r>
            </a:p>
          </p:txBody>
        </p:sp>
        <p:grpSp>
          <p:nvGrpSpPr>
            <p:cNvPr id="75779" name="Group 53">
              <a:extLst>
                <a:ext uri="{FF2B5EF4-FFF2-40B4-BE49-F238E27FC236}">
                  <a16:creationId xmlns:a16="http://schemas.microsoft.com/office/drawing/2014/main" id="{7C09F5AA-5F04-DC4A-8C49-79C7F25A6A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8850" y="1897063"/>
              <a:ext cx="7265988" cy="2284412"/>
              <a:chOff x="220" y="1195"/>
              <a:chExt cx="4577" cy="1439"/>
            </a:xfrm>
          </p:grpSpPr>
          <p:sp>
            <p:nvSpPr>
              <p:cNvPr id="75781" name="Oval 3">
                <a:extLst>
                  <a:ext uri="{FF2B5EF4-FFF2-40B4-BE49-F238E27FC236}">
                    <a16:creationId xmlns:a16="http://schemas.microsoft.com/office/drawing/2014/main" id="{06FB02E5-AC30-6142-B178-1AB1D78D0B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" y="1245"/>
                <a:ext cx="300" cy="31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 b="1"/>
                  <a:t>14</a:t>
                </a:r>
              </a:p>
            </p:txBody>
          </p:sp>
          <p:sp>
            <p:nvSpPr>
              <p:cNvPr id="75782" name="Oval 5">
                <a:extLst>
                  <a:ext uri="{FF2B5EF4-FFF2-40B4-BE49-F238E27FC236}">
                    <a16:creationId xmlns:a16="http://schemas.microsoft.com/office/drawing/2014/main" id="{05AB1248-6F9C-3044-9189-E689B0E3B8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" y="1785"/>
                <a:ext cx="300" cy="31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 b="1"/>
                  <a:t>12</a:t>
                </a:r>
              </a:p>
            </p:txBody>
          </p:sp>
          <p:sp>
            <p:nvSpPr>
              <p:cNvPr id="75783" name="Oval 6">
                <a:extLst>
                  <a:ext uri="{FF2B5EF4-FFF2-40B4-BE49-F238E27FC236}">
                    <a16:creationId xmlns:a16="http://schemas.microsoft.com/office/drawing/2014/main" id="{D6EC8CAF-ED53-DC4B-A827-ABCAE89A50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8" y="1781"/>
                <a:ext cx="300" cy="31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 b="1"/>
                  <a:t>7</a:t>
                </a:r>
              </a:p>
            </p:txBody>
          </p:sp>
          <p:sp>
            <p:nvSpPr>
              <p:cNvPr id="75784" name="Oval 7">
                <a:extLst>
                  <a:ext uri="{FF2B5EF4-FFF2-40B4-BE49-F238E27FC236}">
                    <a16:creationId xmlns:a16="http://schemas.microsoft.com/office/drawing/2014/main" id="{DB214966-A99B-B041-B026-51AD5DC2D8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2" y="2322"/>
                <a:ext cx="300" cy="31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 b="1"/>
                  <a:t>8</a:t>
                </a:r>
              </a:p>
            </p:txBody>
          </p:sp>
          <p:sp>
            <p:nvSpPr>
              <p:cNvPr id="75785" name="Oval 8">
                <a:extLst>
                  <a:ext uri="{FF2B5EF4-FFF2-40B4-BE49-F238E27FC236}">
                    <a16:creationId xmlns:a16="http://schemas.microsoft.com/office/drawing/2014/main" id="{1E4F2F2E-497F-4F4E-91D4-7CB41AD1E6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" y="2308"/>
                <a:ext cx="300" cy="32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 b="1"/>
                  <a:t>10</a:t>
                </a:r>
              </a:p>
            </p:txBody>
          </p:sp>
          <p:sp>
            <p:nvSpPr>
              <p:cNvPr id="75786" name="Oval 9">
                <a:extLst>
                  <a:ext uri="{FF2B5EF4-FFF2-40B4-BE49-F238E27FC236}">
                    <a16:creationId xmlns:a16="http://schemas.microsoft.com/office/drawing/2014/main" id="{965FA13D-1AD3-9B4E-8B23-83CCC32222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8" y="2323"/>
                <a:ext cx="300" cy="31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 b="1"/>
                  <a:t>6</a:t>
                </a:r>
              </a:p>
            </p:txBody>
          </p:sp>
          <p:sp>
            <p:nvSpPr>
              <p:cNvPr id="75787" name="Line 10">
                <a:extLst>
                  <a:ext uri="{FF2B5EF4-FFF2-40B4-BE49-F238E27FC236}">
                    <a16:creationId xmlns:a16="http://schemas.microsoft.com/office/drawing/2014/main" id="{93707AD4-068A-5642-A91C-35678D738D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11" y="1500"/>
                <a:ext cx="245" cy="3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5788" name="Line 11">
                <a:extLst>
                  <a:ext uri="{FF2B5EF4-FFF2-40B4-BE49-F238E27FC236}">
                    <a16:creationId xmlns:a16="http://schemas.microsoft.com/office/drawing/2014/main" id="{2BD57CBC-99E0-1141-857F-09CB58A0E5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45" y="1500"/>
                <a:ext cx="166" cy="31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5789" name="Line 12">
                <a:extLst>
                  <a:ext uri="{FF2B5EF4-FFF2-40B4-BE49-F238E27FC236}">
                    <a16:creationId xmlns:a16="http://schemas.microsoft.com/office/drawing/2014/main" id="{8D8429E6-B71D-E748-835E-69A866FA0F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6" y="2078"/>
                <a:ext cx="200" cy="2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5790" name="Line 13">
                <a:extLst>
                  <a:ext uri="{FF2B5EF4-FFF2-40B4-BE49-F238E27FC236}">
                    <a16:creationId xmlns:a16="http://schemas.microsoft.com/office/drawing/2014/main" id="{A8B8ABAC-5A54-5F44-A7B9-7503CDBFAD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2" y="2078"/>
                <a:ext cx="189" cy="25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5791" name="Line 14">
                <a:extLst>
                  <a:ext uri="{FF2B5EF4-FFF2-40B4-BE49-F238E27FC236}">
                    <a16:creationId xmlns:a16="http://schemas.microsoft.com/office/drawing/2014/main" id="{A2DC4090-5200-694C-B7AC-2F962FF45E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56" y="2078"/>
                <a:ext cx="144" cy="25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5792" name="Oval 17">
                <a:extLst>
                  <a:ext uri="{FF2B5EF4-FFF2-40B4-BE49-F238E27FC236}">
                    <a16:creationId xmlns:a16="http://schemas.microsoft.com/office/drawing/2014/main" id="{B0DC2715-5780-7B43-A064-7545572114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4" y="1219"/>
                <a:ext cx="300" cy="31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 b="1"/>
                  <a:t>9</a:t>
                </a:r>
              </a:p>
            </p:txBody>
          </p:sp>
          <p:sp>
            <p:nvSpPr>
              <p:cNvPr id="75793" name="Oval 18">
                <a:extLst>
                  <a:ext uri="{FF2B5EF4-FFF2-40B4-BE49-F238E27FC236}">
                    <a16:creationId xmlns:a16="http://schemas.microsoft.com/office/drawing/2014/main" id="{2B2536E0-579B-D34C-9EFA-DE7941F728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759"/>
                <a:ext cx="300" cy="31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 b="1"/>
                  <a:t>6</a:t>
                </a:r>
              </a:p>
            </p:txBody>
          </p:sp>
          <p:sp>
            <p:nvSpPr>
              <p:cNvPr id="75794" name="Oval 19">
                <a:extLst>
                  <a:ext uri="{FF2B5EF4-FFF2-40B4-BE49-F238E27FC236}">
                    <a16:creationId xmlns:a16="http://schemas.microsoft.com/office/drawing/2014/main" id="{53ECB7EF-5CDC-1A49-BCA8-688667A1B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7" y="1755"/>
                <a:ext cx="300" cy="31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 b="1"/>
                  <a:t>3</a:t>
                </a:r>
              </a:p>
            </p:txBody>
          </p:sp>
          <p:sp>
            <p:nvSpPr>
              <p:cNvPr id="75795" name="Oval 21">
                <a:extLst>
                  <a:ext uri="{FF2B5EF4-FFF2-40B4-BE49-F238E27FC236}">
                    <a16:creationId xmlns:a16="http://schemas.microsoft.com/office/drawing/2014/main" id="{E743DA86-F577-2343-823F-B0E18BF8F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1" y="2282"/>
                <a:ext cx="300" cy="32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 b="1"/>
                  <a:t>5</a:t>
                </a:r>
              </a:p>
            </p:txBody>
          </p:sp>
          <p:sp>
            <p:nvSpPr>
              <p:cNvPr id="75796" name="Line 23">
                <a:extLst>
                  <a:ext uri="{FF2B5EF4-FFF2-40B4-BE49-F238E27FC236}">
                    <a16:creationId xmlns:a16="http://schemas.microsoft.com/office/drawing/2014/main" id="{EA3AA639-2374-1240-A519-004EE6114F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30" y="1474"/>
                <a:ext cx="245" cy="3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5797" name="Line 24">
                <a:extLst>
                  <a:ext uri="{FF2B5EF4-FFF2-40B4-BE49-F238E27FC236}">
                    <a16:creationId xmlns:a16="http://schemas.microsoft.com/office/drawing/2014/main" id="{B21459EA-1B40-1241-9FA9-A6BCCFC3A7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4" y="1474"/>
                <a:ext cx="166" cy="31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5798" name="Line 25">
                <a:extLst>
                  <a:ext uri="{FF2B5EF4-FFF2-40B4-BE49-F238E27FC236}">
                    <a16:creationId xmlns:a16="http://schemas.microsoft.com/office/drawing/2014/main" id="{53404D0B-A62B-B34A-861B-1AD72665A3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75" y="2052"/>
                <a:ext cx="200" cy="2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5799" name="Oval 29">
                <a:extLst>
                  <a:ext uri="{FF2B5EF4-FFF2-40B4-BE49-F238E27FC236}">
                    <a16:creationId xmlns:a16="http://schemas.microsoft.com/office/drawing/2014/main" id="{85411617-34DD-AF42-BCBB-D5BA7FB29D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97" y="1241"/>
                <a:ext cx="300" cy="31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 b="1"/>
                  <a:t>30</a:t>
                </a:r>
              </a:p>
            </p:txBody>
          </p:sp>
          <p:sp>
            <p:nvSpPr>
              <p:cNvPr id="75800" name="Oval 30">
                <a:extLst>
                  <a:ext uri="{FF2B5EF4-FFF2-40B4-BE49-F238E27FC236}">
                    <a16:creationId xmlns:a16="http://schemas.microsoft.com/office/drawing/2014/main" id="{57C4DC86-A40C-F14F-AD47-858BC7394A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7" y="1781"/>
                <a:ext cx="300" cy="31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 b="1"/>
                  <a:t>25</a:t>
                </a:r>
              </a:p>
            </p:txBody>
          </p:sp>
          <p:sp>
            <p:nvSpPr>
              <p:cNvPr id="75801" name="Line 35">
                <a:extLst>
                  <a:ext uri="{FF2B5EF4-FFF2-40B4-BE49-F238E27FC236}">
                    <a16:creationId xmlns:a16="http://schemas.microsoft.com/office/drawing/2014/main" id="{9D848238-187D-B442-8DAF-7BABD408CC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63" y="1496"/>
                <a:ext cx="245" cy="3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5802" name="Text Box 40">
                <a:extLst>
                  <a:ext uri="{FF2B5EF4-FFF2-40B4-BE49-F238E27FC236}">
                    <a16:creationId xmlns:a16="http://schemas.microsoft.com/office/drawing/2014/main" id="{C047A635-5D2A-8B41-A642-7F6440CBA7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7" y="1195"/>
                <a:ext cx="30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 b="1"/>
                  <a:t>[1]</a:t>
                </a:r>
                <a:endParaRPr lang="en-US" altLang="zh-TW" sz="2000" b="1" u="sng"/>
              </a:p>
            </p:txBody>
          </p:sp>
          <p:sp>
            <p:nvSpPr>
              <p:cNvPr id="75803" name="Text Box 41">
                <a:extLst>
                  <a:ext uri="{FF2B5EF4-FFF2-40B4-BE49-F238E27FC236}">
                    <a16:creationId xmlns:a16="http://schemas.microsoft.com/office/drawing/2014/main" id="{8CE58AF0-098A-F642-9BAD-D597E46FB7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0" y="1750"/>
                <a:ext cx="30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 b="1"/>
                  <a:t>[2]</a:t>
                </a:r>
              </a:p>
            </p:txBody>
          </p:sp>
          <p:sp>
            <p:nvSpPr>
              <p:cNvPr id="75804" name="Text Box 44">
                <a:extLst>
                  <a:ext uri="{FF2B5EF4-FFF2-40B4-BE49-F238E27FC236}">
                    <a16:creationId xmlns:a16="http://schemas.microsoft.com/office/drawing/2014/main" id="{5B639B24-B480-EE41-B9DF-229515B2B94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5" y="1750"/>
                <a:ext cx="30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 b="1"/>
                  <a:t>[3]</a:t>
                </a:r>
              </a:p>
            </p:txBody>
          </p:sp>
          <p:sp>
            <p:nvSpPr>
              <p:cNvPr id="75805" name="Text Box 45">
                <a:extLst>
                  <a:ext uri="{FF2B5EF4-FFF2-40B4-BE49-F238E27FC236}">
                    <a16:creationId xmlns:a16="http://schemas.microsoft.com/office/drawing/2014/main" id="{BAC6C17C-95A6-C340-A0D8-7AAE21BE9B8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5" y="2161"/>
                <a:ext cx="30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 b="1"/>
                  <a:t>[5]</a:t>
                </a:r>
              </a:p>
            </p:txBody>
          </p:sp>
          <p:sp>
            <p:nvSpPr>
              <p:cNvPr id="75806" name="Text Box 46">
                <a:extLst>
                  <a:ext uri="{FF2B5EF4-FFF2-40B4-BE49-F238E27FC236}">
                    <a16:creationId xmlns:a16="http://schemas.microsoft.com/office/drawing/2014/main" id="{62FE6342-59ED-EA4B-BB89-52BD9B3037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09" y="2150"/>
                <a:ext cx="30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 b="1"/>
                  <a:t>[6]</a:t>
                </a:r>
              </a:p>
            </p:txBody>
          </p:sp>
          <p:sp>
            <p:nvSpPr>
              <p:cNvPr id="75807" name="Text Box 47">
                <a:extLst>
                  <a:ext uri="{FF2B5EF4-FFF2-40B4-BE49-F238E27FC236}">
                    <a16:creationId xmlns:a16="http://schemas.microsoft.com/office/drawing/2014/main" id="{FDF93507-A7E7-F441-8F5F-1C3627DE16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09" y="1206"/>
                <a:ext cx="30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 b="1"/>
                  <a:t>[1]</a:t>
                </a:r>
              </a:p>
            </p:txBody>
          </p:sp>
          <p:sp>
            <p:nvSpPr>
              <p:cNvPr id="75808" name="Text Box 48">
                <a:extLst>
                  <a:ext uri="{FF2B5EF4-FFF2-40B4-BE49-F238E27FC236}">
                    <a16:creationId xmlns:a16="http://schemas.microsoft.com/office/drawing/2014/main" id="{F90BD9F8-3E96-DA45-89F6-70F65C9AF6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98" y="1750"/>
                <a:ext cx="34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 b="1"/>
                  <a:t> [2]</a:t>
                </a:r>
              </a:p>
            </p:txBody>
          </p:sp>
          <p:sp>
            <p:nvSpPr>
              <p:cNvPr id="75809" name="Text Box 49">
                <a:extLst>
                  <a:ext uri="{FF2B5EF4-FFF2-40B4-BE49-F238E27FC236}">
                    <a16:creationId xmlns:a16="http://schemas.microsoft.com/office/drawing/2014/main" id="{B1DBCF04-4FCC-ED46-AD97-A7A5FE0A96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7" y="1761"/>
                <a:ext cx="30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 b="1"/>
                  <a:t>[3]</a:t>
                </a:r>
              </a:p>
            </p:txBody>
          </p:sp>
          <p:sp>
            <p:nvSpPr>
              <p:cNvPr id="75810" name="Text Box 50">
                <a:extLst>
                  <a:ext uri="{FF2B5EF4-FFF2-40B4-BE49-F238E27FC236}">
                    <a16:creationId xmlns:a16="http://schemas.microsoft.com/office/drawing/2014/main" id="{03DAA3D0-A51A-BC40-9DA4-3DD7A36C80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20" y="2172"/>
                <a:ext cx="30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 b="1"/>
                  <a:t>[4]</a:t>
                </a:r>
              </a:p>
            </p:txBody>
          </p:sp>
          <p:sp>
            <p:nvSpPr>
              <p:cNvPr id="75811" name="Text Box 51">
                <a:extLst>
                  <a:ext uri="{FF2B5EF4-FFF2-40B4-BE49-F238E27FC236}">
                    <a16:creationId xmlns:a16="http://schemas.microsoft.com/office/drawing/2014/main" id="{730A80F8-3745-3447-B4B9-AECDC389AC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98" y="1239"/>
                <a:ext cx="42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 b="1"/>
                  <a:t>   [1]</a:t>
                </a:r>
              </a:p>
            </p:txBody>
          </p:sp>
          <p:sp>
            <p:nvSpPr>
              <p:cNvPr id="75812" name="Text Box 52">
                <a:extLst>
                  <a:ext uri="{FF2B5EF4-FFF2-40B4-BE49-F238E27FC236}">
                    <a16:creationId xmlns:a16="http://schemas.microsoft.com/office/drawing/2014/main" id="{AF82C31B-A26A-0644-BFD0-A6BC084B99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76" y="1728"/>
                <a:ext cx="30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 b="1"/>
                  <a:t>[2]</a:t>
                </a:r>
              </a:p>
            </p:txBody>
          </p:sp>
        </p:grpSp>
      </p:grpSp>
      <p:sp>
        <p:nvSpPr>
          <p:cNvPr id="75780" name="Text Box 54">
            <a:extLst>
              <a:ext uri="{FF2B5EF4-FFF2-40B4-BE49-F238E27FC236}">
                <a16:creationId xmlns:a16="http://schemas.microsoft.com/office/drawing/2014/main" id="{6696B7ED-1B7E-BB4F-9A3C-59BA44E16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662" y="4396623"/>
            <a:ext cx="7156450" cy="143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dirty="0">
                <a:solidFill>
                  <a:srgbClr val="003399"/>
                </a:solidFill>
              </a:rPr>
              <a:t>Property:</a:t>
            </a:r>
            <a:endParaRPr lang="en-US" altLang="zh-TW" sz="2800" dirty="0">
              <a:solidFill>
                <a:srgbClr val="003399"/>
              </a:solidFill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>
                <a:solidFill>
                  <a:srgbClr val="003399"/>
                </a:solidFill>
              </a:rPr>
              <a:t>	The root of </a:t>
            </a:r>
            <a:r>
              <a:rPr lang="en-US" altLang="zh-TW" sz="2800" dirty="0">
                <a:solidFill>
                  <a:srgbClr val="006600"/>
                </a:solidFill>
              </a:rPr>
              <a:t>max heap</a:t>
            </a:r>
            <a:r>
              <a:rPr lang="en-US" altLang="zh-TW" sz="2800" dirty="0">
                <a:solidFill>
                  <a:srgbClr val="003399"/>
                </a:solidFill>
              </a:rPr>
              <a:t> (</a:t>
            </a:r>
            <a:r>
              <a:rPr lang="en-US" altLang="zh-TW" sz="2800" dirty="0">
                <a:solidFill>
                  <a:srgbClr val="006600"/>
                </a:solidFill>
              </a:rPr>
              <a:t>min heap</a:t>
            </a:r>
            <a:r>
              <a:rPr lang="en-US" altLang="zh-TW" sz="2800" dirty="0">
                <a:solidFill>
                  <a:srgbClr val="003399"/>
                </a:solidFill>
              </a:rPr>
              <a:t>) contains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>
                <a:solidFill>
                  <a:srgbClr val="003399"/>
                </a:solidFill>
              </a:rPr>
              <a:t>	the </a:t>
            </a:r>
            <a:r>
              <a:rPr lang="en-US" altLang="zh-TW" sz="2800" dirty="0">
                <a:solidFill>
                  <a:srgbClr val="006600"/>
                </a:solidFill>
              </a:rPr>
              <a:t>largest</a:t>
            </a:r>
            <a:r>
              <a:rPr lang="en-US" altLang="zh-TW" sz="2800" dirty="0">
                <a:solidFill>
                  <a:srgbClr val="003399"/>
                </a:solidFill>
              </a:rPr>
              <a:t> (</a:t>
            </a:r>
            <a:r>
              <a:rPr lang="en-US" altLang="zh-TW" sz="2800" dirty="0">
                <a:solidFill>
                  <a:srgbClr val="006600"/>
                </a:solidFill>
              </a:rPr>
              <a:t>smallest</a:t>
            </a:r>
            <a:r>
              <a:rPr lang="en-US" altLang="zh-TW" sz="2800" dirty="0">
                <a:solidFill>
                  <a:srgbClr val="003399"/>
                </a:solidFill>
              </a:rPr>
              <a:t>).</a:t>
            </a:r>
            <a:endParaRPr lang="en-US" altLang="zh-TW" dirty="0">
              <a:solidFill>
                <a:srgbClr val="003399"/>
              </a:solidFill>
            </a:endParaRP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04093A96-D5E7-054C-99F2-20C74FD59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3483"/>
            <a:ext cx="9163050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Max Heap Examples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01" name="Group 38">
            <a:extLst>
              <a:ext uri="{FF2B5EF4-FFF2-40B4-BE49-F238E27FC236}">
                <a16:creationId xmlns:a16="http://schemas.microsoft.com/office/drawing/2014/main" id="{2FB56BE6-897F-6240-9840-740595FC16BC}"/>
              </a:ext>
            </a:extLst>
          </p:cNvPr>
          <p:cNvGrpSpPr>
            <a:grpSpLocks/>
          </p:cNvGrpSpPr>
          <p:nvPr/>
        </p:nvGrpSpPr>
        <p:grpSpPr bwMode="auto">
          <a:xfrm>
            <a:off x="555625" y="1944766"/>
            <a:ext cx="7707313" cy="2284413"/>
            <a:chOff x="498" y="1328"/>
            <a:chExt cx="4855" cy="1439"/>
          </a:xfrm>
        </p:grpSpPr>
        <p:grpSp>
          <p:nvGrpSpPr>
            <p:cNvPr id="76803" name="Group 36">
              <a:extLst>
                <a:ext uri="{FF2B5EF4-FFF2-40B4-BE49-F238E27FC236}">
                  <a16:creationId xmlns:a16="http://schemas.microsoft.com/office/drawing/2014/main" id="{803F8A3E-E6C4-FD4E-ACA2-F06E2AECC4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6" y="1328"/>
              <a:ext cx="4577" cy="1439"/>
              <a:chOff x="220" y="1195"/>
              <a:chExt cx="4577" cy="1439"/>
            </a:xfrm>
          </p:grpSpPr>
          <p:sp>
            <p:nvSpPr>
              <p:cNvPr id="76805" name="Oval 3">
                <a:extLst>
                  <a:ext uri="{FF2B5EF4-FFF2-40B4-BE49-F238E27FC236}">
                    <a16:creationId xmlns:a16="http://schemas.microsoft.com/office/drawing/2014/main" id="{4B2A88CC-51F6-8449-9B23-645CD8637D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" y="1245"/>
                <a:ext cx="300" cy="31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 b="1"/>
                  <a:t>2</a:t>
                </a:r>
              </a:p>
            </p:txBody>
          </p:sp>
          <p:sp>
            <p:nvSpPr>
              <p:cNvPr id="76806" name="Oval 4">
                <a:extLst>
                  <a:ext uri="{FF2B5EF4-FFF2-40B4-BE49-F238E27FC236}">
                    <a16:creationId xmlns:a16="http://schemas.microsoft.com/office/drawing/2014/main" id="{48366E7C-C043-2E4A-9990-9C8E79AD9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" y="1785"/>
                <a:ext cx="300" cy="31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 b="1"/>
                  <a:t>7</a:t>
                </a:r>
              </a:p>
            </p:txBody>
          </p:sp>
          <p:sp>
            <p:nvSpPr>
              <p:cNvPr id="76807" name="Oval 5">
                <a:extLst>
                  <a:ext uri="{FF2B5EF4-FFF2-40B4-BE49-F238E27FC236}">
                    <a16:creationId xmlns:a16="http://schemas.microsoft.com/office/drawing/2014/main" id="{04207E13-E95F-1040-82FA-C8506BBC2F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8" y="1781"/>
                <a:ext cx="300" cy="31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 b="1"/>
                  <a:t>4</a:t>
                </a:r>
              </a:p>
            </p:txBody>
          </p:sp>
          <p:sp>
            <p:nvSpPr>
              <p:cNvPr id="76808" name="Oval 6">
                <a:extLst>
                  <a:ext uri="{FF2B5EF4-FFF2-40B4-BE49-F238E27FC236}">
                    <a16:creationId xmlns:a16="http://schemas.microsoft.com/office/drawing/2014/main" id="{B3C7508B-645D-C54F-B591-AE1E031550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2" y="2322"/>
                <a:ext cx="300" cy="31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 b="1"/>
                  <a:t>8</a:t>
                </a:r>
              </a:p>
            </p:txBody>
          </p:sp>
          <p:sp>
            <p:nvSpPr>
              <p:cNvPr id="76809" name="Oval 7">
                <a:extLst>
                  <a:ext uri="{FF2B5EF4-FFF2-40B4-BE49-F238E27FC236}">
                    <a16:creationId xmlns:a16="http://schemas.microsoft.com/office/drawing/2014/main" id="{6F6261B5-60D5-874F-8A39-39649951E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" y="2308"/>
                <a:ext cx="300" cy="32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 b="1"/>
                  <a:t>10</a:t>
                </a:r>
              </a:p>
            </p:txBody>
          </p:sp>
          <p:sp>
            <p:nvSpPr>
              <p:cNvPr id="76810" name="Oval 8">
                <a:extLst>
                  <a:ext uri="{FF2B5EF4-FFF2-40B4-BE49-F238E27FC236}">
                    <a16:creationId xmlns:a16="http://schemas.microsoft.com/office/drawing/2014/main" id="{D94FE455-C6C8-404B-ABBB-3B8851714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8" y="2323"/>
                <a:ext cx="300" cy="31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 b="1"/>
                  <a:t>6</a:t>
                </a:r>
              </a:p>
            </p:txBody>
          </p:sp>
          <p:sp>
            <p:nvSpPr>
              <p:cNvPr id="76811" name="Line 9">
                <a:extLst>
                  <a:ext uri="{FF2B5EF4-FFF2-40B4-BE49-F238E27FC236}">
                    <a16:creationId xmlns:a16="http://schemas.microsoft.com/office/drawing/2014/main" id="{A89D6EAD-0132-304C-AAB2-085E6484D7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11" y="1500"/>
                <a:ext cx="245" cy="3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6812" name="Line 10">
                <a:extLst>
                  <a:ext uri="{FF2B5EF4-FFF2-40B4-BE49-F238E27FC236}">
                    <a16:creationId xmlns:a16="http://schemas.microsoft.com/office/drawing/2014/main" id="{0DE9DFC6-2D97-A748-B4B8-4F65CB7CEE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45" y="1500"/>
                <a:ext cx="166" cy="31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6813" name="Line 11">
                <a:extLst>
                  <a:ext uri="{FF2B5EF4-FFF2-40B4-BE49-F238E27FC236}">
                    <a16:creationId xmlns:a16="http://schemas.microsoft.com/office/drawing/2014/main" id="{2064A928-849F-1445-B573-E230BDDB32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6" y="2078"/>
                <a:ext cx="200" cy="2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6814" name="Line 12">
                <a:extLst>
                  <a:ext uri="{FF2B5EF4-FFF2-40B4-BE49-F238E27FC236}">
                    <a16:creationId xmlns:a16="http://schemas.microsoft.com/office/drawing/2014/main" id="{B68771E2-A7B2-E14F-8ADD-FE2C1742C7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2" y="2078"/>
                <a:ext cx="189" cy="25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6815" name="Line 13">
                <a:extLst>
                  <a:ext uri="{FF2B5EF4-FFF2-40B4-BE49-F238E27FC236}">
                    <a16:creationId xmlns:a16="http://schemas.microsoft.com/office/drawing/2014/main" id="{17D5C7C2-5BEA-2641-9A2E-177C563454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56" y="2078"/>
                <a:ext cx="144" cy="25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6816" name="Oval 14">
                <a:extLst>
                  <a:ext uri="{FF2B5EF4-FFF2-40B4-BE49-F238E27FC236}">
                    <a16:creationId xmlns:a16="http://schemas.microsoft.com/office/drawing/2014/main" id="{5A1E4EFE-1494-AE40-864C-28734EC5D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4" y="1219"/>
                <a:ext cx="300" cy="31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 b="1"/>
                  <a:t>10</a:t>
                </a:r>
              </a:p>
            </p:txBody>
          </p:sp>
          <p:sp>
            <p:nvSpPr>
              <p:cNvPr id="76817" name="Oval 15">
                <a:extLst>
                  <a:ext uri="{FF2B5EF4-FFF2-40B4-BE49-F238E27FC236}">
                    <a16:creationId xmlns:a16="http://schemas.microsoft.com/office/drawing/2014/main" id="{11625049-AEC8-DE4F-82A2-72FDCC7972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759"/>
                <a:ext cx="300" cy="31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 b="1"/>
                  <a:t>20</a:t>
                </a:r>
              </a:p>
            </p:txBody>
          </p:sp>
          <p:sp>
            <p:nvSpPr>
              <p:cNvPr id="76818" name="Oval 16">
                <a:extLst>
                  <a:ext uri="{FF2B5EF4-FFF2-40B4-BE49-F238E27FC236}">
                    <a16:creationId xmlns:a16="http://schemas.microsoft.com/office/drawing/2014/main" id="{0C19FB39-B178-2142-BADD-F7A9190012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7" y="1755"/>
                <a:ext cx="300" cy="31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 b="1"/>
                  <a:t>83</a:t>
                </a:r>
              </a:p>
            </p:txBody>
          </p:sp>
          <p:sp>
            <p:nvSpPr>
              <p:cNvPr id="76819" name="Oval 17">
                <a:extLst>
                  <a:ext uri="{FF2B5EF4-FFF2-40B4-BE49-F238E27FC236}">
                    <a16:creationId xmlns:a16="http://schemas.microsoft.com/office/drawing/2014/main" id="{F4A67FAA-BF49-AF4A-9DD3-3556A50478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1" y="2282"/>
                <a:ext cx="300" cy="32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 b="1"/>
                  <a:t>50</a:t>
                </a:r>
              </a:p>
            </p:txBody>
          </p:sp>
          <p:sp>
            <p:nvSpPr>
              <p:cNvPr id="76820" name="Line 18">
                <a:extLst>
                  <a:ext uri="{FF2B5EF4-FFF2-40B4-BE49-F238E27FC236}">
                    <a16:creationId xmlns:a16="http://schemas.microsoft.com/office/drawing/2014/main" id="{A434D6D1-45DE-D240-AFDA-835BCB33CD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30" y="1474"/>
                <a:ext cx="245" cy="3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6821" name="Line 19">
                <a:extLst>
                  <a:ext uri="{FF2B5EF4-FFF2-40B4-BE49-F238E27FC236}">
                    <a16:creationId xmlns:a16="http://schemas.microsoft.com/office/drawing/2014/main" id="{EF664CE5-2D83-EC48-9298-8F1D56D57E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4" y="1474"/>
                <a:ext cx="166" cy="31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6822" name="Line 20">
                <a:extLst>
                  <a:ext uri="{FF2B5EF4-FFF2-40B4-BE49-F238E27FC236}">
                    <a16:creationId xmlns:a16="http://schemas.microsoft.com/office/drawing/2014/main" id="{870E30CE-86E9-B149-B494-058A426064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75" y="2052"/>
                <a:ext cx="200" cy="2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6823" name="Oval 21">
                <a:extLst>
                  <a:ext uri="{FF2B5EF4-FFF2-40B4-BE49-F238E27FC236}">
                    <a16:creationId xmlns:a16="http://schemas.microsoft.com/office/drawing/2014/main" id="{3E5FE8ED-C1C5-FD43-8614-869AB3569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97" y="1241"/>
                <a:ext cx="300" cy="31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 b="1"/>
                  <a:t>11</a:t>
                </a:r>
              </a:p>
            </p:txBody>
          </p:sp>
          <p:sp>
            <p:nvSpPr>
              <p:cNvPr id="76824" name="Oval 22">
                <a:extLst>
                  <a:ext uri="{FF2B5EF4-FFF2-40B4-BE49-F238E27FC236}">
                    <a16:creationId xmlns:a16="http://schemas.microsoft.com/office/drawing/2014/main" id="{BBE1D8D9-61F8-5F45-8067-5972D3520C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7" y="1781"/>
                <a:ext cx="300" cy="31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 b="1"/>
                  <a:t>21</a:t>
                </a:r>
              </a:p>
            </p:txBody>
          </p:sp>
          <p:sp>
            <p:nvSpPr>
              <p:cNvPr id="76825" name="Line 23">
                <a:extLst>
                  <a:ext uri="{FF2B5EF4-FFF2-40B4-BE49-F238E27FC236}">
                    <a16:creationId xmlns:a16="http://schemas.microsoft.com/office/drawing/2014/main" id="{C3DE93BE-548C-334E-A04D-61E08350B3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63" y="1496"/>
                <a:ext cx="245" cy="3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6826" name="Text Box 24">
                <a:extLst>
                  <a:ext uri="{FF2B5EF4-FFF2-40B4-BE49-F238E27FC236}">
                    <a16:creationId xmlns:a16="http://schemas.microsoft.com/office/drawing/2014/main" id="{6C436F4A-40CB-1C44-8474-F670D28AB7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7" y="1195"/>
                <a:ext cx="30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 b="1"/>
                  <a:t>[1]</a:t>
                </a:r>
                <a:endParaRPr lang="en-US" altLang="zh-TW" sz="2000" b="1" u="sng"/>
              </a:p>
            </p:txBody>
          </p:sp>
          <p:sp>
            <p:nvSpPr>
              <p:cNvPr id="76827" name="Text Box 25">
                <a:extLst>
                  <a:ext uri="{FF2B5EF4-FFF2-40B4-BE49-F238E27FC236}">
                    <a16:creationId xmlns:a16="http://schemas.microsoft.com/office/drawing/2014/main" id="{A72996F6-DED4-314B-977A-86799A78F34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0" y="1750"/>
                <a:ext cx="30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 b="1"/>
                  <a:t>[2]</a:t>
                </a:r>
              </a:p>
            </p:txBody>
          </p:sp>
          <p:sp>
            <p:nvSpPr>
              <p:cNvPr id="76828" name="Text Box 26">
                <a:extLst>
                  <a:ext uri="{FF2B5EF4-FFF2-40B4-BE49-F238E27FC236}">
                    <a16:creationId xmlns:a16="http://schemas.microsoft.com/office/drawing/2014/main" id="{2799E427-2507-AF4E-9683-7CCEC87C13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5" y="1750"/>
                <a:ext cx="30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 b="1"/>
                  <a:t>[3]</a:t>
                </a:r>
              </a:p>
            </p:txBody>
          </p:sp>
          <p:sp>
            <p:nvSpPr>
              <p:cNvPr id="76829" name="Text Box 27">
                <a:extLst>
                  <a:ext uri="{FF2B5EF4-FFF2-40B4-BE49-F238E27FC236}">
                    <a16:creationId xmlns:a16="http://schemas.microsoft.com/office/drawing/2014/main" id="{F8D8985A-9DAF-1341-A81B-85892AD688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5" y="2161"/>
                <a:ext cx="30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 b="1"/>
                  <a:t>[5]</a:t>
                </a:r>
              </a:p>
            </p:txBody>
          </p:sp>
          <p:sp>
            <p:nvSpPr>
              <p:cNvPr id="76830" name="Text Box 28">
                <a:extLst>
                  <a:ext uri="{FF2B5EF4-FFF2-40B4-BE49-F238E27FC236}">
                    <a16:creationId xmlns:a16="http://schemas.microsoft.com/office/drawing/2014/main" id="{FA1756E9-3557-FE48-A5B5-7290D84BB08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09" y="2150"/>
                <a:ext cx="30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 b="1"/>
                  <a:t>[6]</a:t>
                </a:r>
              </a:p>
            </p:txBody>
          </p:sp>
          <p:sp>
            <p:nvSpPr>
              <p:cNvPr id="76831" name="Text Box 29">
                <a:extLst>
                  <a:ext uri="{FF2B5EF4-FFF2-40B4-BE49-F238E27FC236}">
                    <a16:creationId xmlns:a16="http://schemas.microsoft.com/office/drawing/2014/main" id="{15CBCFC6-D1B8-BE4E-98B4-28687CED30B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09" y="1206"/>
                <a:ext cx="30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 b="1"/>
                  <a:t>[1]</a:t>
                </a:r>
              </a:p>
            </p:txBody>
          </p:sp>
          <p:sp>
            <p:nvSpPr>
              <p:cNvPr id="76832" name="Text Box 30">
                <a:extLst>
                  <a:ext uri="{FF2B5EF4-FFF2-40B4-BE49-F238E27FC236}">
                    <a16:creationId xmlns:a16="http://schemas.microsoft.com/office/drawing/2014/main" id="{7BB9E3EC-88DF-DB4B-8496-BE09C88D47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98" y="1750"/>
                <a:ext cx="34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 b="1"/>
                  <a:t> [2]</a:t>
                </a:r>
              </a:p>
            </p:txBody>
          </p:sp>
          <p:sp>
            <p:nvSpPr>
              <p:cNvPr id="76833" name="Text Box 31">
                <a:extLst>
                  <a:ext uri="{FF2B5EF4-FFF2-40B4-BE49-F238E27FC236}">
                    <a16:creationId xmlns:a16="http://schemas.microsoft.com/office/drawing/2014/main" id="{F6BF48D3-C3FA-FC49-A561-96C1EE07B5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7" y="1761"/>
                <a:ext cx="30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 b="1"/>
                  <a:t>[3]</a:t>
                </a:r>
              </a:p>
            </p:txBody>
          </p:sp>
          <p:sp>
            <p:nvSpPr>
              <p:cNvPr id="76834" name="Text Box 32">
                <a:extLst>
                  <a:ext uri="{FF2B5EF4-FFF2-40B4-BE49-F238E27FC236}">
                    <a16:creationId xmlns:a16="http://schemas.microsoft.com/office/drawing/2014/main" id="{E8F32646-FBA2-D445-809B-BEE915CDEB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20" y="2172"/>
                <a:ext cx="30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 b="1"/>
                  <a:t>[4]</a:t>
                </a:r>
              </a:p>
            </p:txBody>
          </p:sp>
          <p:sp>
            <p:nvSpPr>
              <p:cNvPr id="76835" name="Text Box 33">
                <a:extLst>
                  <a:ext uri="{FF2B5EF4-FFF2-40B4-BE49-F238E27FC236}">
                    <a16:creationId xmlns:a16="http://schemas.microsoft.com/office/drawing/2014/main" id="{0842A10C-7FD3-8B40-9F4D-219EAF52FA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98" y="1239"/>
                <a:ext cx="42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 b="1"/>
                  <a:t>   [1]</a:t>
                </a:r>
              </a:p>
            </p:txBody>
          </p:sp>
          <p:sp>
            <p:nvSpPr>
              <p:cNvPr id="76836" name="Text Box 34">
                <a:extLst>
                  <a:ext uri="{FF2B5EF4-FFF2-40B4-BE49-F238E27FC236}">
                    <a16:creationId xmlns:a16="http://schemas.microsoft.com/office/drawing/2014/main" id="{83D4CE95-2919-0C49-A889-AB025E1E293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76" y="1728"/>
                <a:ext cx="30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 b="1"/>
                  <a:t>[2]</a:t>
                </a:r>
              </a:p>
            </p:txBody>
          </p:sp>
        </p:grpSp>
        <p:sp>
          <p:nvSpPr>
            <p:cNvPr id="76804" name="Text Box 35">
              <a:extLst>
                <a:ext uri="{FF2B5EF4-FFF2-40B4-BE49-F238E27FC236}">
                  <a16:creationId xmlns:a16="http://schemas.microsoft.com/office/drawing/2014/main" id="{F55F27FF-D3F7-344E-9583-82155C1512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" y="2316"/>
              <a:ext cx="34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 b="1"/>
                <a:t> [4]</a:t>
              </a:r>
            </a:p>
          </p:txBody>
        </p:sp>
      </p:grpSp>
      <p:sp>
        <p:nvSpPr>
          <p:cNvPr id="38" name="Rectangle 2">
            <a:extLst>
              <a:ext uri="{FF2B5EF4-FFF2-40B4-BE49-F238E27FC236}">
                <a16:creationId xmlns:a16="http://schemas.microsoft.com/office/drawing/2014/main" id="{E5C110A4-3616-5B49-94DA-573DD320F2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3483"/>
            <a:ext cx="9163050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Min </a:t>
            </a:r>
            <a:r>
              <a:rPr lang="en-US" altLang="zh-TW" sz="4400" dirty="0">
                <a:solidFill>
                  <a:schemeClr val="tx2"/>
                </a:solidFill>
              </a:rPr>
              <a:t>Heap Examples</a:t>
            </a:r>
          </a:p>
        </p:txBody>
      </p:sp>
      <p:sp>
        <p:nvSpPr>
          <p:cNvPr id="39" name="Text Box 2">
            <a:extLst>
              <a:ext uri="{FF2B5EF4-FFF2-40B4-BE49-F238E27FC236}">
                <a16:creationId xmlns:a16="http://schemas.microsoft.com/office/drawing/2014/main" id="{0102C6B1-0BF5-4645-8E7A-026DF0505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4107" y="6120194"/>
            <a:ext cx="426353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 u="sng" dirty="0"/>
              <a:t>*Figure 5.26:</a:t>
            </a:r>
            <a:r>
              <a:rPr lang="en-US" altLang="zh-TW" sz="2400" u="sng" dirty="0"/>
              <a:t> Min heaps (p.225)</a:t>
            </a:r>
            <a:endParaRPr lang="en-US" altLang="zh-TW" sz="2400" b="1" u="sng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頁尾版面配置區 2">
            <a:extLst>
              <a:ext uri="{FF2B5EF4-FFF2-40B4-BE49-F238E27FC236}">
                <a16:creationId xmlns:a16="http://schemas.microsoft.com/office/drawing/2014/main" id="{7BA6048B-8A03-6F4B-BD15-CE9B12949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82946" name="投影片編號版面配置區 3">
            <a:extLst>
              <a:ext uri="{FF2B5EF4-FFF2-40B4-BE49-F238E27FC236}">
                <a16:creationId xmlns:a16="http://schemas.microsoft.com/office/drawing/2014/main" id="{5DC80478-E353-6347-9D4B-641579BDD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557B80D5-9275-394E-A81D-9BDF22FA2385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89</a:t>
            </a:fld>
            <a:endParaRPr lang="en-US" altLang="zh-TW" sz="1400"/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2E44B2A4-4D12-FC4D-A39F-3BF49A756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" y="-99219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C declarations for Max Heap</a:t>
            </a:r>
          </a:p>
        </p:txBody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50D0BD49-FD5B-4942-ACCC-DE17200E3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9208" y="1554559"/>
            <a:ext cx="9323471" cy="431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#define MAX_ELEMENTS 200 /* maximum heap size+1 */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#define HEAP_FULL (n) (n == MAX_ELEMENTS-1)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#define HEAP_EMPTY(n) (!n)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endParaRPr lang="en-US" altLang="zh-TW" sz="2400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typedef struct{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      </a:t>
            </a:r>
            <a:r>
              <a:rPr lang="en-US" altLang="zh-TW" sz="2400" dirty="0" err="1">
                <a:latin typeface="Courier New" panose="02070309020205020404" pitchFamily="49" charset="0"/>
              </a:rPr>
              <a:t>int</a:t>
            </a:r>
            <a:r>
              <a:rPr lang="en-US" altLang="zh-TW" sz="2400" dirty="0">
                <a:latin typeface="Courier New" panose="02070309020205020404" pitchFamily="49" charset="0"/>
              </a:rPr>
              <a:t> key;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      /* other fields */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      } element;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element heap[MAX_ELEMENTS];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dirty="0" err="1">
                <a:latin typeface="Courier New" panose="02070309020205020404" pitchFamily="49" charset="0"/>
              </a:rPr>
              <a:t>int</a:t>
            </a:r>
            <a:r>
              <a:rPr lang="en-US" altLang="zh-TW" sz="2400" dirty="0">
                <a:latin typeface="Courier New" panose="02070309020205020404" pitchFamily="49" charset="0"/>
              </a:rPr>
              <a:t> n = 0;</a:t>
            </a:r>
          </a:p>
        </p:txBody>
      </p:sp>
    </p:spTree>
    <p:extLst>
      <p:ext uri="{BB962C8B-B14F-4D97-AF65-F5344CB8AC3E}">
        <p14:creationId xmlns:p14="http://schemas.microsoft.com/office/powerpoint/2010/main" val="3764132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標題 1">
            <a:extLst>
              <a:ext uri="{FF2B5EF4-FFF2-40B4-BE49-F238E27FC236}">
                <a16:creationId xmlns:a16="http://schemas.microsoft.com/office/drawing/2014/main" id="{62A8CF6F-19C3-8645-B866-58FD878E35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/>
              <a:t>Tree and Multicast</a:t>
            </a:r>
            <a:endParaRPr lang="zh-TW" altLang="en-US"/>
          </a:p>
        </p:txBody>
      </p:sp>
      <p:sp>
        <p:nvSpPr>
          <p:cNvPr id="21506" name="頁尾版面配置區 2">
            <a:extLst>
              <a:ext uri="{FF2B5EF4-FFF2-40B4-BE49-F238E27FC236}">
                <a16:creationId xmlns:a16="http://schemas.microsoft.com/office/drawing/2014/main" id="{FE8B5DED-4731-084B-91A4-35F8D0CA4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21507" name="投影片編號版面配置區 3">
            <a:extLst>
              <a:ext uri="{FF2B5EF4-FFF2-40B4-BE49-F238E27FC236}">
                <a16:creationId xmlns:a16="http://schemas.microsoft.com/office/drawing/2014/main" id="{A0A77056-D035-344A-97D7-4BDA48731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C428F977-C862-3F4F-AF79-D641BDF5DA08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9</a:t>
            </a:fld>
            <a:endParaRPr lang="en-US" altLang="zh-TW" sz="1400"/>
          </a:p>
        </p:txBody>
      </p:sp>
      <p:pic>
        <p:nvPicPr>
          <p:cNvPr id="21508" name="Picture 3">
            <a:extLst>
              <a:ext uri="{FF2B5EF4-FFF2-40B4-BE49-F238E27FC236}">
                <a16:creationId xmlns:a16="http://schemas.microsoft.com/office/drawing/2014/main" id="{EDD6DA99-E070-8A46-BEA5-B9D9D4BA0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0" y="3987800"/>
            <a:ext cx="80645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4">
            <a:extLst>
              <a:ext uri="{FF2B5EF4-FFF2-40B4-BE49-F238E27FC236}">
                <a16:creationId xmlns:a16="http://schemas.microsoft.com/office/drawing/2014/main" id="{89A30939-2D6D-7A4E-ACA6-399F2BFC4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638" y="3987800"/>
            <a:ext cx="80645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5">
            <a:extLst>
              <a:ext uri="{FF2B5EF4-FFF2-40B4-BE49-F238E27FC236}">
                <a16:creationId xmlns:a16="http://schemas.microsoft.com/office/drawing/2014/main" id="{67961111-19F4-7341-BA0C-AF2CF4B95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563" y="3987800"/>
            <a:ext cx="80645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Picture 6">
            <a:extLst>
              <a:ext uri="{FF2B5EF4-FFF2-40B4-BE49-F238E27FC236}">
                <a16:creationId xmlns:a16="http://schemas.microsoft.com/office/drawing/2014/main" id="{DF868FEF-9226-FE45-9908-02167CBA4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538" y="2630488"/>
            <a:ext cx="80645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2" name="Picture 7">
            <a:extLst>
              <a:ext uri="{FF2B5EF4-FFF2-40B4-BE49-F238E27FC236}">
                <a16:creationId xmlns:a16="http://schemas.microsoft.com/office/drawing/2014/main" id="{A9E11B23-E65A-1C45-97B6-41C11650A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538" y="3567113"/>
            <a:ext cx="80645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3" name="Picture 8">
            <a:extLst>
              <a:ext uri="{FF2B5EF4-FFF2-40B4-BE49-F238E27FC236}">
                <a16:creationId xmlns:a16="http://schemas.microsoft.com/office/drawing/2014/main" id="{DDF51C8D-FBB0-3843-9267-A96C2C49B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538" y="4497388"/>
            <a:ext cx="806450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4" name="Picture 9">
            <a:extLst>
              <a:ext uri="{FF2B5EF4-FFF2-40B4-BE49-F238E27FC236}">
                <a16:creationId xmlns:a16="http://schemas.microsoft.com/office/drawing/2014/main" id="{C421E8DA-D9C7-104F-B898-E05A8146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538" y="5472113"/>
            <a:ext cx="80645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3023DB-F8EC-A34A-882A-90A40EF2934C}"/>
              </a:ext>
            </a:extLst>
          </p:cNvPr>
          <p:cNvCxnSpPr>
            <a:stCxn id="21508" idx="3"/>
            <a:endCxn id="21509" idx="1"/>
          </p:cNvCxnSpPr>
          <p:nvPr/>
        </p:nvCxnSpPr>
        <p:spPr>
          <a:xfrm>
            <a:off x="2546350" y="4324350"/>
            <a:ext cx="11572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3">
            <a:extLst>
              <a:ext uri="{FF2B5EF4-FFF2-40B4-BE49-F238E27FC236}">
                <a16:creationId xmlns:a16="http://schemas.microsoft.com/office/drawing/2014/main" id="{15CF2300-A41D-8E48-90E6-736AB7BB7F73}"/>
              </a:ext>
            </a:extLst>
          </p:cNvPr>
          <p:cNvCxnSpPr>
            <a:stCxn id="21509" idx="3"/>
            <a:endCxn id="21510" idx="1"/>
          </p:cNvCxnSpPr>
          <p:nvPr/>
        </p:nvCxnSpPr>
        <p:spPr>
          <a:xfrm>
            <a:off x="4510088" y="4324350"/>
            <a:ext cx="8794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5">
            <a:extLst>
              <a:ext uri="{FF2B5EF4-FFF2-40B4-BE49-F238E27FC236}">
                <a16:creationId xmlns:a16="http://schemas.microsoft.com/office/drawing/2014/main" id="{FCCE01CC-1652-4F49-B351-35896C303F6F}"/>
              </a:ext>
            </a:extLst>
          </p:cNvPr>
          <p:cNvCxnSpPr/>
          <p:nvPr/>
        </p:nvCxnSpPr>
        <p:spPr>
          <a:xfrm flipV="1">
            <a:off x="6056313" y="3113088"/>
            <a:ext cx="1206500" cy="10858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20">
            <a:extLst>
              <a:ext uri="{FF2B5EF4-FFF2-40B4-BE49-F238E27FC236}">
                <a16:creationId xmlns:a16="http://schemas.microsoft.com/office/drawing/2014/main" id="{3125ACC0-E049-2341-9E22-3719EB9ECE11}"/>
              </a:ext>
            </a:extLst>
          </p:cNvPr>
          <p:cNvCxnSpPr>
            <a:endCxn id="21512" idx="1"/>
          </p:cNvCxnSpPr>
          <p:nvPr/>
        </p:nvCxnSpPr>
        <p:spPr>
          <a:xfrm flipV="1">
            <a:off x="6056313" y="3903663"/>
            <a:ext cx="1165225" cy="4206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22">
            <a:extLst>
              <a:ext uri="{FF2B5EF4-FFF2-40B4-BE49-F238E27FC236}">
                <a16:creationId xmlns:a16="http://schemas.microsoft.com/office/drawing/2014/main" id="{F4AB5C0D-6D64-0A45-878E-3D447D00B8B5}"/>
              </a:ext>
            </a:extLst>
          </p:cNvPr>
          <p:cNvCxnSpPr>
            <a:endCxn id="21513" idx="1"/>
          </p:cNvCxnSpPr>
          <p:nvPr/>
        </p:nvCxnSpPr>
        <p:spPr>
          <a:xfrm>
            <a:off x="6056313" y="4497388"/>
            <a:ext cx="1165225" cy="3365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26">
            <a:extLst>
              <a:ext uri="{FF2B5EF4-FFF2-40B4-BE49-F238E27FC236}">
                <a16:creationId xmlns:a16="http://schemas.microsoft.com/office/drawing/2014/main" id="{1B5BA10C-7B8B-9847-A9EE-F8FB8B571A34}"/>
              </a:ext>
            </a:extLst>
          </p:cNvPr>
          <p:cNvCxnSpPr/>
          <p:nvPr/>
        </p:nvCxnSpPr>
        <p:spPr>
          <a:xfrm>
            <a:off x="6015038" y="4497388"/>
            <a:ext cx="1247775" cy="11557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521" name="Picture 6" descr="MCj04316160000[1]">
            <a:extLst>
              <a:ext uri="{FF2B5EF4-FFF2-40B4-BE49-F238E27FC236}">
                <a16:creationId xmlns:a16="http://schemas.microsoft.com/office/drawing/2014/main" id="{DA147FC7-087F-6D43-974B-8413ED753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6738" y="3721100"/>
            <a:ext cx="1173162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Freeform 32">
            <a:extLst>
              <a:ext uri="{FF2B5EF4-FFF2-40B4-BE49-F238E27FC236}">
                <a16:creationId xmlns:a16="http://schemas.microsoft.com/office/drawing/2014/main" id="{C879B03D-27DD-CC43-A539-0864E58EB076}"/>
              </a:ext>
            </a:extLst>
          </p:cNvPr>
          <p:cNvSpPr/>
          <p:nvPr/>
        </p:nvSpPr>
        <p:spPr>
          <a:xfrm>
            <a:off x="1851025" y="2606675"/>
            <a:ext cx="5829300" cy="1514475"/>
          </a:xfrm>
          <a:custGeom>
            <a:avLst/>
            <a:gdLst>
              <a:gd name="connsiteX0" fmla="*/ 0 w 5828845"/>
              <a:gd name="connsiteY0" fmla="*/ 1478309 h 1514372"/>
              <a:gd name="connsiteX1" fmla="*/ 3164230 w 5828845"/>
              <a:gd name="connsiteY1" fmla="*/ 1478309 h 1514372"/>
              <a:gd name="connsiteX2" fmla="*/ 4496537 w 5828845"/>
              <a:gd name="connsiteY2" fmla="*/ 1103526 h 1514372"/>
              <a:gd name="connsiteX3" fmla="*/ 5828845 w 5828845"/>
              <a:gd name="connsiteY3" fmla="*/ 0 h 151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8845" h="1514372">
                <a:moveTo>
                  <a:pt x="0" y="1478309"/>
                </a:moveTo>
                <a:cubicBezTo>
                  <a:pt x="1207403" y="1509541"/>
                  <a:pt x="2414807" y="1540773"/>
                  <a:pt x="3164230" y="1478309"/>
                </a:cubicBezTo>
                <a:cubicBezTo>
                  <a:pt x="3913653" y="1415845"/>
                  <a:pt x="4052435" y="1349911"/>
                  <a:pt x="4496537" y="1103526"/>
                </a:cubicBezTo>
                <a:cubicBezTo>
                  <a:pt x="4940639" y="857141"/>
                  <a:pt x="5828845" y="0"/>
                  <a:pt x="5828845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0" name="Freeform 33">
            <a:extLst>
              <a:ext uri="{FF2B5EF4-FFF2-40B4-BE49-F238E27FC236}">
                <a16:creationId xmlns:a16="http://schemas.microsoft.com/office/drawing/2014/main" id="{320A9FD6-87AA-4548-9841-739F626269BA}"/>
              </a:ext>
            </a:extLst>
          </p:cNvPr>
          <p:cNvSpPr/>
          <p:nvPr/>
        </p:nvSpPr>
        <p:spPr>
          <a:xfrm>
            <a:off x="1851025" y="3563938"/>
            <a:ext cx="5995988" cy="692150"/>
          </a:xfrm>
          <a:custGeom>
            <a:avLst/>
            <a:gdLst>
              <a:gd name="connsiteX0" fmla="*/ 0 w 5995383"/>
              <a:gd name="connsiteY0" fmla="*/ 645459 h 691964"/>
              <a:gd name="connsiteX1" fmla="*/ 3518124 w 5995383"/>
              <a:gd name="connsiteY1" fmla="*/ 624638 h 691964"/>
              <a:gd name="connsiteX2" fmla="*/ 5995383 w 5995383"/>
              <a:gd name="connsiteY2" fmla="*/ 0 h 691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95383" h="691964">
                <a:moveTo>
                  <a:pt x="0" y="645459"/>
                </a:moveTo>
                <a:cubicBezTo>
                  <a:pt x="1259447" y="688836"/>
                  <a:pt x="2518894" y="732214"/>
                  <a:pt x="3518124" y="624638"/>
                </a:cubicBezTo>
                <a:cubicBezTo>
                  <a:pt x="4517354" y="517062"/>
                  <a:pt x="5995383" y="0"/>
                  <a:pt x="5995383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1" name="Freeform 34">
            <a:extLst>
              <a:ext uri="{FF2B5EF4-FFF2-40B4-BE49-F238E27FC236}">
                <a16:creationId xmlns:a16="http://schemas.microsoft.com/office/drawing/2014/main" id="{E51F61A9-BE89-E742-90BE-3196261A27DD}"/>
              </a:ext>
            </a:extLst>
          </p:cNvPr>
          <p:cNvSpPr/>
          <p:nvPr/>
        </p:nvSpPr>
        <p:spPr>
          <a:xfrm>
            <a:off x="1851025" y="4313238"/>
            <a:ext cx="6099175" cy="541337"/>
          </a:xfrm>
          <a:custGeom>
            <a:avLst/>
            <a:gdLst>
              <a:gd name="connsiteX0" fmla="*/ 0 w 6099470"/>
              <a:gd name="connsiteY0" fmla="*/ 62577 h 541466"/>
              <a:gd name="connsiteX1" fmla="*/ 4059374 w 6099470"/>
              <a:gd name="connsiteY1" fmla="*/ 41756 h 541466"/>
              <a:gd name="connsiteX2" fmla="*/ 6099470 w 6099470"/>
              <a:gd name="connsiteY2" fmla="*/ 541466 h 541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9470" h="541466">
                <a:moveTo>
                  <a:pt x="0" y="62577"/>
                </a:moveTo>
                <a:cubicBezTo>
                  <a:pt x="1521398" y="12259"/>
                  <a:pt x="3042796" y="-38059"/>
                  <a:pt x="4059374" y="41756"/>
                </a:cubicBezTo>
                <a:cubicBezTo>
                  <a:pt x="5075952" y="121571"/>
                  <a:pt x="6099470" y="541466"/>
                  <a:pt x="6099470" y="541466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2" name="Freeform 35">
            <a:extLst>
              <a:ext uri="{FF2B5EF4-FFF2-40B4-BE49-F238E27FC236}">
                <a16:creationId xmlns:a16="http://schemas.microsoft.com/office/drawing/2014/main" id="{51089F2B-1546-0747-95B0-2E6C5AABA4DE}"/>
              </a:ext>
            </a:extLst>
          </p:cNvPr>
          <p:cNvSpPr/>
          <p:nvPr/>
        </p:nvSpPr>
        <p:spPr>
          <a:xfrm>
            <a:off x="1851025" y="4462463"/>
            <a:ext cx="5829300" cy="1641475"/>
          </a:xfrm>
          <a:custGeom>
            <a:avLst/>
            <a:gdLst>
              <a:gd name="connsiteX0" fmla="*/ 0 w 5828845"/>
              <a:gd name="connsiteY0" fmla="*/ 80219 h 1641813"/>
              <a:gd name="connsiteX1" fmla="*/ 728606 w 5828845"/>
              <a:gd name="connsiteY1" fmla="*/ 80219 h 1641813"/>
              <a:gd name="connsiteX2" fmla="*/ 3309951 w 5828845"/>
              <a:gd name="connsiteY2" fmla="*/ 38577 h 1641813"/>
              <a:gd name="connsiteX3" fmla="*/ 4683893 w 5828845"/>
              <a:gd name="connsiteY3" fmla="*/ 704857 h 1641813"/>
              <a:gd name="connsiteX4" fmla="*/ 5828845 w 5828845"/>
              <a:gd name="connsiteY4" fmla="*/ 1641813 h 1641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28845" h="1641813">
                <a:moveTo>
                  <a:pt x="0" y="80219"/>
                </a:moveTo>
                <a:cubicBezTo>
                  <a:pt x="88474" y="83689"/>
                  <a:pt x="728606" y="80219"/>
                  <a:pt x="728606" y="80219"/>
                </a:cubicBezTo>
                <a:cubicBezTo>
                  <a:pt x="1280264" y="73279"/>
                  <a:pt x="2650737" y="-65529"/>
                  <a:pt x="3309951" y="38577"/>
                </a:cubicBezTo>
                <a:cubicBezTo>
                  <a:pt x="3969165" y="142683"/>
                  <a:pt x="4264077" y="437651"/>
                  <a:pt x="4683893" y="704857"/>
                </a:cubicBezTo>
                <a:cubicBezTo>
                  <a:pt x="5103709" y="972063"/>
                  <a:pt x="5828845" y="1641813"/>
                  <a:pt x="5828845" y="1641813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A4727AE-A2D8-EB4B-8562-695E002AD5F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14605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cs typeface="Times New Roman" panose="02020603050405020304" pitchFamily="18" charset="0"/>
              </a:rPr>
              <a:t>Unicast </a:t>
            </a:r>
            <a:r>
              <a:rPr 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duplicates</a:t>
            </a:r>
            <a:r>
              <a:rPr lang="en-US" dirty="0">
                <a:cs typeface="Times New Roman" panose="02020603050405020304" pitchFamily="18" charset="0"/>
              </a:rPr>
              <a:t> the packets and thus increases the load of a server and waste the network bandwidth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頁尾版面配置區 2">
            <a:extLst>
              <a:ext uri="{FF2B5EF4-FFF2-40B4-BE49-F238E27FC236}">
                <a16:creationId xmlns:a16="http://schemas.microsoft.com/office/drawing/2014/main" id="{06CB5404-DD94-4A43-9E4E-E862859C6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81922" name="投影片編號版面配置區 3">
            <a:extLst>
              <a:ext uri="{FF2B5EF4-FFF2-40B4-BE49-F238E27FC236}">
                <a16:creationId xmlns:a16="http://schemas.microsoft.com/office/drawing/2014/main" id="{E34FD358-221D-8F46-8FE4-0C5AB31BB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D642F457-8DB2-C94C-B22E-EB69F799498A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90</a:t>
            </a:fld>
            <a:endParaRPr lang="en-US" altLang="zh-TW" sz="1400"/>
          </a:p>
        </p:txBody>
      </p:sp>
      <p:sp>
        <p:nvSpPr>
          <p:cNvPr id="81923" name="Rectangle 1026">
            <a:extLst>
              <a:ext uri="{FF2B5EF4-FFF2-40B4-BE49-F238E27FC236}">
                <a16:creationId xmlns:a16="http://schemas.microsoft.com/office/drawing/2014/main" id="{043400EF-3323-5644-8341-A1A1EA0FC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806" y="201613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Example of Insertion to Max Heap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4410C30F-03D7-2342-8603-BBA697B1AC76}"/>
              </a:ext>
            </a:extLst>
          </p:cNvPr>
          <p:cNvGrpSpPr/>
          <p:nvPr/>
        </p:nvGrpSpPr>
        <p:grpSpPr>
          <a:xfrm>
            <a:off x="296863" y="2270877"/>
            <a:ext cx="8301037" cy="2949575"/>
            <a:chOff x="296863" y="2270877"/>
            <a:chExt cx="8301037" cy="2949575"/>
          </a:xfrm>
        </p:grpSpPr>
        <p:sp>
          <p:nvSpPr>
            <p:cNvPr id="81924" name="Oval 1027">
              <a:extLst>
                <a:ext uri="{FF2B5EF4-FFF2-40B4-BE49-F238E27FC236}">
                  <a16:creationId xmlns:a16="http://schemas.microsoft.com/office/drawing/2014/main" id="{43076075-16AA-E741-B806-3638CF084A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313" y="2334377"/>
              <a:ext cx="392112" cy="392112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20</a:t>
              </a:r>
            </a:p>
          </p:txBody>
        </p:sp>
        <p:sp>
          <p:nvSpPr>
            <p:cNvPr id="81925" name="Oval 1028">
              <a:extLst>
                <a:ext uri="{FF2B5EF4-FFF2-40B4-BE49-F238E27FC236}">
                  <a16:creationId xmlns:a16="http://schemas.microsoft.com/office/drawing/2014/main" id="{3C5C3B4A-D014-E342-B292-22F0A900B2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125" y="3151939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1926" name="Oval 1029">
              <a:extLst>
                <a:ext uri="{FF2B5EF4-FFF2-40B4-BE49-F238E27FC236}">
                  <a16:creationId xmlns:a16="http://schemas.microsoft.com/office/drawing/2014/main" id="{9944071D-013F-F04E-8AD7-7186D315E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8075" y="3118602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1927" name="Oval 1030">
              <a:extLst>
                <a:ext uri="{FF2B5EF4-FFF2-40B4-BE49-F238E27FC236}">
                  <a16:creationId xmlns:a16="http://schemas.microsoft.com/office/drawing/2014/main" id="{DFA1D9FA-994A-E848-BE19-5997D1475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550" y="4036177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1928" name="Line 1031">
              <a:extLst>
                <a:ext uri="{FF2B5EF4-FFF2-40B4-BE49-F238E27FC236}">
                  <a16:creationId xmlns:a16="http://schemas.microsoft.com/office/drawing/2014/main" id="{24F51FE5-29AA-2240-B7CC-569C734CA5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38263" y="2721727"/>
              <a:ext cx="488950" cy="428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1929" name="Line 1032">
              <a:extLst>
                <a:ext uri="{FF2B5EF4-FFF2-40B4-BE49-F238E27FC236}">
                  <a16:creationId xmlns:a16="http://schemas.microsoft.com/office/drawing/2014/main" id="{3B902C8E-76C0-414B-94DC-BC17A778C4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42988" y="3521827"/>
              <a:ext cx="130175" cy="5254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1930" name="Rectangle 1033">
              <a:extLst>
                <a:ext uri="{FF2B5EF4-FFF2-40B4-BE49-F238E27FC236}">
                  <a16:creationId xmlns:a16="http://schemas.microsoft.com/office/drawing/2014/main" id="{F1E80B53-31F1-0149-AF3F-8690F4D418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088" y="3158289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15</a:t>
              </a:r>
            </a:p>
          </p:txBody>
        </p:sp>
        <p:sp>
          <p:nvSpPr>
            <p:cNvPr id="81931" name="Rectangle 1034">
              <a:extLst>
                <a:ext uri="{FF2B5EF4-FFF2-40B4-BE49-F238E27FC236}">
                  <a16:creationId xmlns:a16="http://schemas.microsoft.com/office/drawing/2014/main" id="{E33249AA-D942-8245-8498-9F87240E5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3000" y="3110664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2</a:t>
              </a:r>
            </a:p>
          </p:txBody>
        </p:sp>
        <p:sp>
          <p:nvSpPr>
            <p:cNvPr id="81932" name="Rectangle 1035">
              <a:extLst>
                <a:ext uri="{FF2B5EF4-FFF2-40B4-BE49-F238E27FC236}">
                  <a16:creationId xmlns:a16="http://schemas.microsoft.com/office/drawing/2014/main" id="{3106AD57-8D7C-FF42-8495-D326917D4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25" y="4042527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14</a:t>
              </a:r>
            </a:p>
          </p:txBody>
        </p:sp>
        <p:sp>
          <p:nvSpPr>
            <p:cNvPr id="81933" name="Oval 1036">
              <a:extLst>
                <a:ext uri="{FF2B5EF4-FFF2-40B4-BE49-F238E27FC236}">
                  <a16:creationId xmlns:a16="http://schemas.microsoft.com/office/drawing/2014/main" id="{AB311FF9-A5E3-4442-B428-5CF393182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863" y="4050464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1934" name="Rectangle 1037">
              <a:extLst>
                <a:ext uri="{FF2B5EF4-FFF2-40B4-BE49-F238E27FC236}">
                  <a16:creationId xmlns:a16="http://schemas.microsoft.com/office/drawing/2014/main" id="{59C5137A-5DEE-E74E-881F-6DC4987A9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7950" y="4039352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10</a:t>
              </a:r>
            </a:p>
          </p:txBody>
        </p:sp>
        <p:sp>
          <p:nvSpPr>
            <p:cNvPr id="81935" name="Line 1038">
              <a:extLst>
                <a:ext uri="{FF2B5EF4-FFF2-40B4-BE49-F238E27FC236}">
                  <a16:creationId xmlns:a16="http://schemas.microsoft.com/office/drawing/2014/main" id="{44F910F3-DF10-8942-835C-7CED067363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4313" y="3512302"/>
              <a:ext cx="166687" cy="5349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1936" name="Line 1039">
              <a:extLst>
                <a:ext uri="{FF2B5EF4-FFF2-40B4-BE49-F238E27FC236}">
                  <a16:creationId xmlns:a16="http://schemas.microsoft.com/office/drawing/2014/main" id="{D7EFA9E7-425C-2443-B4CE-94E0BE66B2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4225" y="2712202"/>
              <a:ext cx="536575" cy="4048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1937" name="Oval 1040" descr="菱形外框線">
              <a:extLst>
                <a:ext uri="{FF2B5EF4-FFF2-40B4-BE49-F238E27FC236}">
                  <a16:creationId xmlns:a16="http://schemas.microsoft.com/office/drawing/2014/main" id="{1C2E0B92-935E-9D4F-8CC6-CCAC88AD15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5025" y="4023477"/>
              <a:ext cx="392113" cy="392112"/>
            </a:xfrm>
            <a:prstGeom prst="ellips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1938" name="Line 1041">
              <a:extLst>
                <a:ext uri="{FF2B5EF4-FFF2-40B4-BE49-F238E27FC236}">
                  <a16:creationId xmlns:a16="http://schemas.microsoft.com/office/drawing/2014/main" id="{5145F6BB-9A88-1B4E-829C-826BD98298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05050" y="3510714"/>
              <a:ext cx="179388" cy="523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1939" name="Rectangle 1042">
              <a:extLst>
                <a:ext uri="{FF2B5EF4-FFF2-40B4-BE49-F238E27FC236}">
                  <a16:creationId xmlns:a16="http://schemas.microsoft.com/office/drawing/2014/main" id="{E9AB3504-D055-2C42-8D77-3D6CF1E48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863" y="4823577"/>
              <a:ext cx="29718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/>
                <a:t>initial location of new node</a:t>
              </a:r>
            </a:p>
          </p:txBody>
        </p:sp>
        <p:sp>
          <p:nvSpPr>
            <p:cNvPr id="81940" name="Oval 1043">
              <a:extLst>
                <a:ext uri="{FF2B5EF4-FFF2-40B4-BE49-F238E27FC236}">
                  <a16:creationId xmlns:a16="http://schemas.microsoft.com/office/drawing/2014/main" id="{2507FD33-2DDB-0C44-B68D-683D96B2F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0925" y="2270877"/>
              <a:ext cx="392113" cy="392112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21</a:t>
              </a:r>
            </a:p>
          </p:txBody>
        </p:sp>
        <p:sp>
          <p:nvSpPr>
            <p:cNvPr id="81941" name="Oval 1044">
              <a:extLst>
                <a:ext uri="{FF2B5EF4-FFF2-40B4-BE49-F238E27FC236}">
                  <a16:creationId xmlns:a16="http://schemas.microsoft.com/office/drawing/2014/main" id="{3107732D-37CD-DA49-A96A-26938D97C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9738" y="3088439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1942" name="Oval 1045">
              <a:extLst>
                <a:ext uri="{FF2B5EF4-FFF2-40B4-BE49-F238E27FC236}">
                  <a16:creationId xmlns:a16="http://schemas.microsoft.com/office/drawing/2014/main" id="{50155115-C630-D249-A13C-44AFE85343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0688" y="3055102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1943" name="Oval 1046">
              <a:extLst>
                <a:ext uri="{FF2B5EF4-FFF2-40B4-BE49-F238E27FC236}">
                  <a16:creationId xmlns:a16="http://schemas.microsoft.com/office/drawing/2014/main" id="{723F723C-2B90-D34F-B6D1-AE898D56C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7163" y="3972677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1944" name="Line 1047">
              <a:extLst>
                <a:ext uri="{FF2B5EF4-FFF2-40B4-BE49-F238E27FC236}">
                  <a16:creationId xmlns:a16="http://schemas.microsoft.com/office/drawing/2014/main" id="{2F7BC636-A46D-3042-84BA-FBFB71DA1F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00875" y="2658227"/>
              <a:ext cx="488950" cy="428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1945" name="Line 1048">
              <a:extLst>
                <a:ext uri="{FF2B5EF4-FFF2-40B4-BE49-F238E27FC236}">
                  <a16:creationId xmlns:a16="http://schemas.microsoft.com/office/drawing/2014/main" id="{7CCED1E6-13B5-B44A-A20C-218F195878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05600" y="3458327"/>
              <a:ext cx="130175" cy="5254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1946" name="Rectangle 1049">
              <a:extLst>
                <a:ext uri="{FF2B5EF4-FFF2-40B4-BE49-F238E27FC236}">
                  <a16:creationId xmlns:a16="http://schemas.microsoft.com/office/drawing/2014/main" id="{A9858E91-1F9A-E541-B5CB-2E127BEBAB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43700" y="3094789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15</a:t>
              </a:r>
            </a:p>
          </p:txBody>
        </p:sp>
        <p:sp>
          <p:nvSpPr>
            <p:cNvPr id="81947" name="Rectangle 1050">
              <a:extLst>
                <a:ext uri="{FF2B5EF4-FFF2-40B4-BE49-F238E27FC236}">
                  <a16:creationId xmlns:a16="http://schemas.microsoft.com/office/drawing/2014/main" id="{29EAC727-5A0A-D44A-A461-37A4E102DE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4175" y="3070977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20</a:t>
              </a:r>
            </a:p>
          </p:txBody>
        </p:sp>
        <p:sp>
          <p:nvSpPr>
            <p:cNvPr id="81948" name="Rectangle 1051">
              <a:extLst>
                <a:ext uri="{FF2B5EF4-FFF2-40B4-BE49-F238E27FC236}">
                  <a16:creationId xmlns:a16="http://schemas.microsoft.com/office/drawing/2014/main" id="{DBAEBE6B-4E7D-904E-82A9-71810E0A96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9538" y="3979027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14</a:t>
              </a:r>
            </a:p>
          </p:txBody>
        </p:sp>
        <p:sp>
          <p:nvSpPr>
            <p:cNvPr id="81949" name="Oval 1052">
              <a:extLst>
                <a:ext uri="{FF2B5EF4-FFF2-40B4-BE49-F238E27FC236}">
                  <a16:creationId xmlns:a16="http://schemas.microsoft.com/office/drawing/2014/main" id="{FBB508EF-16D9-6844-86E9-836229E764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2475" y="3986964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1950" name="Rectangle 1053">
              <a:extLst>
                <a:ext uri="{FF2B5EF4-FFF2-40B4-BE49-F238E27FC236}">
                  <a16:creationId xmlns:a16="http://schemas.microsoft.com/office/drawing/2014/main" id="{C8E79E7D-B0E8-3C44-98B7-4F485CEAD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0563" y="3975852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10</a:t>
              </a:r>
            </a:p>
          </p:txBody>
        </p:sp>
        <p:sp>
          <p:nvSpPr>
            <p:cNvPr id="81951" name="Line 1054">
              <a:extLst>
                <a:ext uri="{FF2B5EF4-FFF2-40B4-BE49-F238E27FC236}">
                  <a16:creationId xmlns:a16="http://schemas.microsoft.com/office/drawing/2014/main" id="{1528CD0E-171C-E844-A19D-9ADC4F971F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46925" y="3448802"/>
              <a:ext cx="166688" cy="5349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1952" name="Line 1055">
              <a:extLst>
                <a:ext uri="{FF2B5EF4-FFF2-40B4-BE49-F238E27FC236}">
                  <a16:creationId xmlns:a16="http://schemas.microsoft.com/office/drawing/2014/main" id="{97636A1D-1FF6-804F-A5F5-9A376A9BFF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16838" y="2648702"/>
              <a:ext cx="536575" cy="4048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1953" name="Oval 1056">
              <a:extLst>
                <a:ext uri="{FF2B5EF4-FFF2-40B4-BE49-F238E27FC236}">
                  <a16:creationId xmlns:a16="http://schemas.microsoft.com/office/drawing/2014/main" id="{98C8A367-603B-4A49-9DE4-707B599DC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7638" y="3959977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2</a:t>
              </a:r>
            </a:p>
          </p:txBody>
        </p:sp>
        <p:sp>
          <p:nvSpPr>
            <p:cNvPr id="81954" name="Line 1057">
              <a:extLst>
                <a:ext uri="{FF2B5EF4-FFF2-40B4-BE49-F238E27FC236}">
                  <a16:creationId xmlns:a16="http://schemas.microsoft.com/office/drawing/2014/main" id="{31915D81-201B-0F43-AD28-CBD96B9059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967663" y="3447214"/>
              <a:ext cx="179387" cy="523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1955" name="Rectangle 1058">
              <a:extLst>
                <a:ext uri="{FF2B5EF4-FFF2-40B4-BE49-F238E27FC236}">
                  <a16:creationId xmlns:a16="http://schemas.microsoft.com/office/drawing/2014/main" id="{7090F74A-52A4-9B48-BF5E-3EDE7C97F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4150" y="4775952"/>
              <a:ext cx="20637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/>
                <a:t>insert 21 into heap</a:t>
              </a:r>
            </a:p>
          </p:txBody>
        </p:sp>
        <p:sp>
          <p:nvSpPr>
            <p:cNvPr id="81956" name="Oval 1059">
              <a:extLst>
                <a:ext uri="{FF2B5EF4-FFF2-40B4-BE49-F238E27FC236}">
                  <a16:creationId xmlns:a16="http://schemas.microsoft.com/office/drawing/2014/main" id="{CAD5073D-E7C1-7D42-AE19-4F4C41514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1538" y="2302627"/>
              <a:ext cx="392112" cy="392112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20</a:t>
              </a:r>
            </a:p>
          </p:txBody>
        </p:sp>
        <p:sp>
          <p:nvSpPr>
            <p:cNvPr id="81957" name="Oval 1060">
              <a:extLst>
                <a:ext uri="{FF2B5EF4-FFF2-40B4-BE49-F238E27FC236}">
                  <a16:creationId xmlns:a16="http://schemas.microsoft.com/office/drawing/2014/main" id="{355081F4-9766-6C42-B75B-DA7A99642A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0350" y="3120189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1958" name="Oval 1061">
              <a:extLst>
                <a:ext uri="{FF2B5EF4-FFF2-40B4-BE49-F238E27FC236}">
                  <a16:creationId xmlns:a16="http://schemas.microsoft.com/office/drawing/2014/main" id="{AED32025-20B4-A24A-9EA2-E103C7105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1300" y="3086852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1959" name="Oval 1062">
              <a:extLst>
                <a:ext uri="{FF2B5EF4-FFF2-40B4-BE49-F238E27FC236}">
                  <a16:creationId xmlns:a16="http://schemas.microsoft.com/office/drawing/2014/main" id="{64CB4168-29B9-9C4B-BA93-1022146AA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7775" y="4004427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1960" name="Line 1063">
              <a:extLst>
                <a:ext uri="{FF2B5EF4-FFF2-40B4-BE49-F238E27FC236}">
                  <a16:creationId xmlns:a16="http://schemas.microsoft.com/office/drawing/2014/main" id="{E11CC53D-22DD-1645-8A93-BCF8F19EC4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81488" y="2689977"/>
              <a:ext cx="488950" cy="428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1961" name="Line 1064">
              <a:extLst>
                <a:ext uri="{FF2B5EF4-FFF2-40B4-BE49-F238E27FC236}">
                  <a16:creationId xmlns:a16="http://schemas.microsoft.com/office/drawing/2014/main" id="{98EBD4B4-44B8-4A45-B69F-5DBDC60419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6213" y="3490077"/>
              <a:ext cx="130175" cy="5254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1962" name="Rectangle 1065">
              <a:extLst>
                <a:ext uri="{FF2B5EF4-FFF2-40B4-BE49-F238E27FC236}">
                  <a16:creationId xmlns:a16="http://schemas.microsoft.com/office/drawing/2014/main" id="{D37A13C1-974C-934C-984A-7DB1D953FA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4313" y="3126539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15</a:t>
              </a:r>
            </a:p>
          </p:txBody>
        </p:sp>
        <p:sp>
          <p:nvSpPr>
            <p:cNvPr id="81963" name="Rectangle 1066">
              <a:extLst>
                <a:ext uri="{FF2B5EF4-FFF2-40B4-BE49-F238E27FC236}">
                  <a16:creationId xmlns:a16="http://schemas.microsoft.com/office/drawing/2014/main" id="{0A2697E5-E11A-FF4F-91AD-745C0238F9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6225" y="3102727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5</a:t>
              </a:r>
            </a:p>
          </p:txBody>
        </p:sp>
        <p:sp>
          <p:nvSpPr>
            <p:cNvPr id="81964" name="Rectangle 1067">
              <a:extLst>
                <a:ext uri="{FF2B5EF4-FFF2-40B4-BE49-F238E27FC236}">
                  <a16:creationId xmlns:a16="http://schemas.microsoft.com/office/drawing/2014/main" id="{57B26F58-3589-A943-A139-FB3B6231BD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0150" y="4010777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14</a:t>
              </a:r>
            </a:p>
          </p:txBody>
        </p:sp>
        <p:sp>
          <p:nvSpPr>
            <p:cNvPr id="81965" name="Oval 1068">
              <a:extLst>
                <a:ext uri="{FF2B5EF4-FFF2-40B4-BE49-F238E27FC236}">
                  <a16:creationId xmlns:a16="http://schemas.microsoft.com/office/drawing/2014/main" id="{CF318805-FC97-9744-B6F7-63D243C7A3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3088" y="4018714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1966" name="Rectangle 1069">
              <a:extLst>
                <a:ext uri="{FF2B5EF4-FFF2-40B4-BE49-F238E27FC236}">
                  <a16:creationId xmlns:a16="http://schemas.microsoft.com/office/drawing/2014/main" id="{3EA3D914-B071-C642-A91B-4EE64F011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1175" y="4007602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10</a:t>
              </a:r>
            </a:p>
          </p:txBody>
        </p:sp>
        <p:sp>
          <p:nvSpPr>
            <p:cNvPr id="81967" name="Line 1070">
              <a:extLst>
                <a:ext uri="{FF2B5EF4-FFF2-40B4-BE49-F238E27FC236}">
                  <a16:creationId xmlns:a16="http://schemas.microsoft.com/office/drawing/2014/main" id="{6D9E7002-F24C-0240-B178-3FF90C2FD1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7538" y="3480552"/>
              <a:ext cx="166687" cy="5349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1968" name="Line 1071">
              <a:extLst>
                <a:ext uri="{FF2B5EF4-FFF2-40B4-BE49-F238E27FC236}">
                  <a16:creationId xmlns:a16="http://schemas.microsoft.com/office/drawing/2014/main" id="{384C333D-963C-6541-8FFC-9579BBC249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7450" y="2680452"/>
              <a:ext cx="536575" cy="4048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1969" name="Oval 1072">
              <a:extLst>
                <a:ext uri="{FF2B5EF4-FFF2-40B4-BE49-F238E27FC236}">
                  <a16:creationId xmlns:a16="http://schemas.microsoft.com/office/drawing/2014/main" id="{4349CF59-8B0C-AC4E-83B6-2ED868CED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8250" y="3991727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2</a:t>
              </a:r>
            </a:p>
          </p:txBody>
        </p:sp>
        <p:sp>
          <p:nvSpPr>
            <p:cNvPr id="81970" name="Line 1073">
              <a:extLst>
                <a:ext uri="{FF2B5EF4-FFF2-40B4-BE49-F238E27FC236}">
                  <a16:creationId xmlns:a16="http://schemas.microsoft.com/office/drawing/2014/main" id="{7815D22E-BFF7-F24A-92CE-E49D666596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48275" y="3478964"/>
              <a:ext cx="179388" cy="523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1971" name="Rectangle 1074">
              <a:extLst>
                <a:ext uri="{FF2B5EF4-FFF2-40B4-BE49-F238E27FC236}">
                  <a16:creationId xmlns:a16="http://schemas.microsoft.com/office/drawing/2014/main" id="{F7B0E522-30E2-014B-9A5D-B0EAF6FEB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4763" y="4807702"/>
              <a:ext cx="19367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/>
                <a:t>insert 5 into heap</a:t>
              </a:r>
            </a:p>
          </p:txBody>
        </p:sp>
      </p:grpSp>
      <p:sp>
        <p:nvSpPr>
          <p:cNvPr id="54" name="Text Box 2">
            <a:extLst>
              <a:ext uri="{FF2B5EF4-FFF2-40B4-BE49-F238E27FC236}">
                <a16:creationId xmlns:a16="http://schemas.microsoft.com/office/drawing/2014/main" id="{4FF8D65D-BB8D-C843-917B-AE65E10DAD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9512" y="5684002"/>
            <a:ext cx="60973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 u="sng" dirty="0"/>
              <a:t>*Figure 5.26:</a:t>
            </a:r>
            <a:r>
              <a:rPr lang="en-US" altLang="zh-TW" sz="2400" u="sng" dirty="0"/>
              <a:t> Insertion into a max heap (p.226)</a:t>
            </a:r>
            <a:endParaRPr lang="en-US" altLang="zh-TW" sz="2400" b="1" u="sng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頁尾版面配置區 2">
            <a:extLst>
              <a:ext uri="{FF2B5EF4-FFF2-40B4-BE49-F238E27FC236}">
                <a16:creationId xmlns:a16="http://schemas.microsoft.com/office/drawing/2014/main" id="{7BA6048B-8A03-6F4B-BD15-CE9B12949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82946" name="投影片編號版面配置區 3">
            <a:extLst>
              <a:ext uri="{FF2B5EF4-FFF2-40B4-BE49-F238E27FC236}">
                <a16:creationId xmlns:a16="http://schemas.microsoft.com/office/drawing/2014/main" id="{5DC80478-E353-6347-9D4B-641579BDD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557B80D5-9275-394E-A81D-9BDF22FA2385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91</a:t>
            </a:fld>
            <a:endParaRPr lang="en-US" altLang="zh-TW" sz="1400"/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2E44B2A4-4D12-FC4D-A39F-3BF49A756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83344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Insertion into a Max Heap</a:t>
            </a:r>
          </a:p>
        </p:txBody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50D0BD49-FD5B-4942-ACCC-DE17200E3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227" y="880112"/>
            <a:ext cx="9163050" cy="431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void push(element item, </a:t>
            </a:r>
            <a:r>
              <a:rPr lang="en-US" altLang="zh-TW" sz="2400" dirty="0" err="1">
                <a:latin typeface="Courier New" panose="02070309020205020404" pitchFamily="49" charset="0"/>
              </a:rPr>
              <a:t>int</a:t>
            </a:r>
            <a:r>
              <a:rPr lang="en-US" altLang="zh-TW" sz="2400" dirty="0">
                <a:latin typeface="Courier New" panose="02070309020205020404" pitchFamily="49" charset="0"/>
              </a:rPr>
              <a:t> *n)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</a:t>
            </a:r>
            <a:r>
              <a:rPr lang="en-US" altLang="zh-TW" sz="2400" dirty="0" err="1">
                <a:latin typeface="Courier New" panose="02070309020205020404" pitchFamily="49" charset="0"/>
              </a:rPr>
              <a:t>int</a:t>
            </a:r>
            <a:r>
              <a:rPr lang="en-US" altLang="zh-TW" sz="2400" dirty="0">
                <a:latin typeface="Courier New" panose="02070309020205020404" pitchFamily="49" charset="0"/>
              </a:rPr>
              <a:t> </a:t>
            </a:r>
            <a:r>
              <a:rPr lang="en-US" altLang="zh-TW" sz="2400" dirty="0" err="1">
                <a:latin typeface="Courier New" panose="02070309020205020404" pitchFamily="49" charset="0"/>
              </a:rPr>
              <a:t>i</a:t>
            </a:r>
            <a:r>
              <a:rPr lang="en-US" altLang="zh-TW" sz="2400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if (HEAP_FULL(*n)) {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  </a:t>
            </a:r>
            <a:r>
              <a:rPr lang="en-US" altLang="zh-TW" sz="2400" dirty="0" err="1">
                <a:latin typeface="Courier New" panose="02070309020205020404" pitchFamily="49" charset="0"/>
              </a:rPr>
              <a:t>fprintf</a:t>
            </a:r>
            <a:r>
              <a:rPr lang="en-US" altLang="zh-TW" sz="2400" dirty="0">
                <a:latin typeface="Courier New" panose="02070309020205020404" pitchFamily="49" charset="0"/>
              </a:rPr>
              <a:t>(stderr, “the heap is full.\n”);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  exit(EXIT_FAILURES);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}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</a:t>
            </a:r>
            <a:r>
              <a:rPr lang="en-US" altLang="zh-TW" sz="2400" dirty="0" err="1">
                <a:latin typeface="Courier New" panose="02070309020205020404" pitchFamily="49" charset="0"/>
              </a:rPr>
              <a:t>i</a:t>
            </a:r>
            <a:r>
              <a:rPr lang="en-US" altLang="zh-TW" sz="2400" dirty="0">
                <a:latin typeface="Courier New" panose="02070309020205020404" pitchFamily="49" charset="0"/>
              </a:rPr>
              <a:t> = ++(*n);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</a:t>
            </a:r>
            <a:r>
              <a:rPr lang="en-US" altLang="zh-TW" sz="2400" dirty="0">
                <a:solidFill>
                  <a:srgbClr val="C00000"/>
                </a:solidFill>
                <a:latin typeface="Courier New" panose="02070309020205020404" pitchFamily="49" charset="0"/>
              </a:rPr>
              <a:t>while ((</a:t>
            </a:r>
            <a:r>
              <a:rPr lang="en-US" altLang="zh-TW" sz="2400" dirty="0" err="1">
                <a:solidFill>
                  <a:srgbClr val="C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TW" sz="2400" dirty="0">
                <a:solidFill>
                  <a:srgbClr val="C00000"/>
                </a:solidFill>
                <a:latin typeface="Courier New" panose="02070309020205020404" pitchFamily="49" charset="0"/>
              </a:rPr>
              <a:t>!=1)&amp;&amp;(</a:t>
            </a:r>
            <a:r>
              <a:rPr lang="en-US" altLang="zh-TW" sz="2400" dirty="0" err="1">
                <a:solidFill>
                  <a:srgbClr val="C00000"/>
                </a:solidFill>
                <a:latin typeface="Courier New" panose="02070309020205020404" pitchFamily="49" charset="0"/>
              </a:rPr>
              <a:t>item.key</a:t>
            </a:r>
            <a:r>
              <a:rPr lang="en-US" altLang="zh-TW" sz="2400" dirty="0">
                <a:solidFill>
                  <a:srgbClr val="C00000"/>
                </a:solidFill>
                <a:latin typeface="Courier New" panose="02070309020205020404" pitchFamily="49" charset="0"/>
              </a:rPr>
              <a:t> &gt; heap[</a:t>
            </a:r>
            <a:r>
              <a:rPr lang="en-US" altLang="zh-TW" sz="2400" dirty="0" err="1">
                <a:solidFill>
                  <a:srgbClr val="C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TW" sz="2400" dirty="0">
                <a:solidFill>
                  <a:srgbClr val="C00000"/>
                </a:solidFill>
                <a:latin typeface="Courier New" panose="02070309020205020404" pitchFamily="49" charset="0"/>
              </a:rPr>
              <a:t>/2].key)) </a:t>
            </a:r>
            <a:r>
              <a:rPr lang="en-US" altLang="zh-TW" sz="2400" dirty="0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  heap[</a:t>
            </a:r>
            <a:r>
              <a:rPr lang="en-US" altLang="zh-TW" sz="2400" dirty="0" err="1">
                <a:latin typeface="Courier New" panose="02070309020205020404" pitchFamily="49" charset="0"/>
              </a:rPr>
              <a:t>i</a:t>
            </a:r>
            <a:r>
              <a:rPr lang="en-US" altLang="zh-TW" sz="2400" dirty="0">
                <a:latin typeface="Courier New" panose="02070309020205020404" pitchFamily="49" charset="0"/>
              </a:rPr>
              <a:t>] = heap[</a:t>
            </a:r>
            <a:r>
              <a:rPr lang="en-US" altLang="zh-TW" sz="2400" dirty="0" err="1">
                <a:latin typeface="Courier New" panose="02070309020205020404" pitchFamily="49" charset="0"/>
              </a:rPr>
              <a:t>i</a:t>
            </a:r>
            <a:r>
              <a:rPr lang="en-US" altLang="zh-TW" sz="2400" dirty="0">
                <a:latin typeface="Courier New" panose="02070309020205020404" pitchFamily="49" charset="0"/>
              </a:rPr>
              <a:t>/2];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  </a:t>
            </a:r>
            <a:r>
              <a:rPr lang="en-US" altLang="zh-TW" sz="2400" dirty="0" err="1">
                <a:latin typeface="Courier New" panose="02070309020205020404" pitchFamily="49" charset="0"/>
              </a:rPr>
              <a:t>i</a:t>
            </a:r>
            <a:r>
              <a:rPr lang="en-US" altLang="zh-TW" sz="2400" dirty="0">
                <a:latin typeface="Courier New" panose="02070309020205020404" pitchFamily="49" charset="0"/>
              </a:rPr>
              <a:t> /= 2;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}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heap[</a:t>
            </a:r>
            <a:r>
              <a:rPr lang="en-US" altLang="zh-TW" sz="2400" dirty="0" err="1">
                <a:latin typeface="Courier New" panose="02070309020205020404" pitchFamily="49" charset="0"/>
              </a:rPr>
              <a:t>i</a:t>
            </a:r>
            <a:r>
              <a:rPr lang="en-US" altLang="zh-TW" sz="2400" dirty="0">
                <a:latin typeface="Courier New" panose="02070309020205020404" pitchFamily="49" charset="0"/>
              </a:rPr>
              <a:t>]= item;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82949" name="Text Box 4">
            <a:extLst>
              <a:ext uri="{FF2B5EF4-FFF2-40B4-BE49-F238E27FC236}">
                <a16:creationId xmlns:a16="http://schemas.microsoft.com/office/drawing/2014/main" id="{DEC27A54-B5A7-0D4D-98D4-900E9E485D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4187" y="4660129"/>
            <a:ext cx="485261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dirty="0">
                <a:solidFill>
                  <a:srgbClr val="003399"/>
                </a:solidFill>
              </a:rPr>
              <a:t>2</a:t>
            </a:r>
            <a:r>
              <a:rPr lang="en-US" altLang="zh-TW" baseline="30000" dirty="0">
                <a:solidFill>
                  <a:srgbClr val="003399"/>
                </a:solidFill>
              </a:rPr>
              <a:t>k </a:t>
            </a:r>
            <a:r>
              <a:rPr lang="en-US" altLang="zh-TW" dirty="0">
                <a:solidFill>
                  <a:srgbClr val="003399"/>
                </a:solidFill>
              </a:rPr>
              <a:t>- 1 = n </a:t>
            </a:r>
            <a:r>
              <a:rPr lang="en-US" altLang="zh-TW" dirty="0">
                <a:solidFill>
                  <a:srgbClr val="003399"/>
                </a:solidFill>
                <a:sym typeface="Wingdings" pitchFamily="2" charset="2"/>
              </a:rPr>
              <a:t></a:t>
            </a:r>
            <a:r>
              <a:rPr lang="en-US" altLang="zh-TW" dirty="0">
                <a:solidFill>
                  <a:srgbClr val="003399"/>
                </a:solidFill>
              </a:rPr>
              <a:t> k = </a:t>
            </a:r>
            <a:r>
              <a:rPr lang="en-US" altLang="zh-TW" dirty="0">
                <a:solidFill>
                  <a:srgbClr val="003399"/>
                </a:solidFill>
                <a:sym typeface="Symbol" pitchFamily="2" charset="2"/>
              </a:rPr>
              <a:t>log</a:t>
            </a:r>
            <a:r>
              <a:rPr lang="en-US" altLang="zh-TW" baseline="-25000" dirty="0">
                <a:solidFill>
                  <a:srgbClr val="003399"/>
                </a:solidFill>
                <a:sym typeface="Symbol" pitchFamily="2" charset="2"/>
              </a:rPr>
              <a:t>2</a:t>
            </a:r>
            <a:r>
              <a:rPr lang="en-US" altLang="zh-TW" dirty="0">
                <a:solidFill>
                  <a:srgbClr val="003399"/>
                </a:solidFill>
                <a:sym typeface="Symbol" pitchFamily="2" charset="2"/>
              </a:rPr>
              <a:t>(n+1)</a:t>
            </a:r>
            <a:endParaRPr lang="en-US" altLang="zh-TW" dirty="0">
              <a:solidFill>
                <a:srgbClr val="003399"/>
              </a:solidFill>
            </a:endParaRPr>
          </a:p>
        </p:txBody>
      </p:sp>
      <p:sp>
        <p:nvSpPr>
          <p:cNvPr id="82950" name="Text Box 5">
            <a:extLst>
              <a:ext uri="{FF2B5EF4-FFF2-40B4-BE49-F238E27FC236}">
                <a16:creationId xmlns:a16="http://schemas.microsoft.com/office/drawing/2014/main" id="{9D178C07-6474-544A-BD03-0EC86802C3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4187" y="5310373"/>
            <a:ext cx="155202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dirty="0">
                <a:solidFill>
                  <a:srgbClr val="CC3300"/>
                </a:solidFill>
              </a:rPr>
              <a:t>O(log</a:t>
            </a:r>
            <a:r>
              <a:rPr lang="en-US" altLang="zh-TW" baseline="-25000" dirty="0">
                <a:solidFill>
                  <a:srgbClr val="CC3300"/>
                </a:solidFill>
              </a:rPr>
              <a:t> </a:t>
            </a:r>
            <a:r>
              <a:rPr lang="en-US" altLang="zh-TW" i="1" dirty="0">
                <a:solidFill>
                  <a:srgbClr val="CC3300"/>
                </a:solidFill>
              </a:rPr>
              <a:t>n</a:t>
            </a:r>
            <a:r>
              <a:rPr lang="en-US" altLang="zh-TW" dirty="0">
                <a:solidFill>
                  <a:srgbClr val="CC3300"/>
                </a:solidFill>
              </a:rPr>
              <a:t>)</a:t>
            </a:r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9B0DBC56-F73B-C649-A63F-02B167655F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2837" y="5937452"/>
            <a:ext cx="640515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 u="sng" dirty="0"/>
              <a:t>*Program 5.13:</a:t>
            </a:r>
            <a:r>
              <a:rPr lang="en-US" altLang="zh-TW" sz="2400" u="sng" dirty="0"/>
              <a:t> Insertion into a max heap (p.227)</a:t>
            </a:r>
            <a:endParaRPr lang="en-US" altLang="zh-TW" sz="2400" b="1" u="sng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6E8F7671-22DF-9548-B309-F167383A2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CHAPTER 5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995CB2E-CF56-CA4A-BDF9-3E8AA35F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AA758B-06AC-1747-9C45-5C06C103C543}" type="slidenum">
              <a:rPr lang="en-US" altLang="zh-TW" smtClean="0"/>
              <a:pPr>
                <a:defRPr/>
              </a:pPr>
              <a:t>92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009423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頁尾版面配置區 2">
            <a:extLst>
              <a:ext uri="{FF2B5EF4-FFF2-40B4-BE49-F238E27FC236}">
                <a16:creationId xmlns:a16="http://schemas.microsoft.com/office/drawing/2014/main" id="{CE1EE288-0FBA-EF40-B1F4-CA254BB6E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83970" name="投影片編號版面配置區 3">
            <a:extLst>
              <a:ext uri="{FF2B5EF4-FFF2-40B4-BE49-F238E27FC236}">
                <a16:creationId xmlns:a16="http://schemas.microsoft.com/office/drawing/2014/main" id="{F2A36355-C949-1E4D-9AFA-83D34ED7C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73BC2EF8-CD19-CE4E-B8A1-F9FDECDFCF73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93</a:t>
            </a:fld>
            <a:endParaRPr lang="en-US" altLang="zh-TW" sz="1400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1E110B3C-8BAE-5741-9768-08CB22E71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729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000" dirty="0">
                <a:solidFill>
                  <a:schemeClr val="tx2"/>
                </a:solidFill>
              </a:rPr>
              <a:t>How to Delete from Max Heap</a:t>
            </a:r>
            <a:endParaRPr lang="en-US" altLang="zh-TW" sz="4400" dirty="0">
              <a:solidFill>
                <a:schemeClr val="tx2"/>
              </a:solidFill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E0A7C70F-EEF4-AE4A-A1AE-E95E832D6A12}"/>
              </a:ext>
            </a:extLst>
          </p:cNvPr>
          <p:cNvGrpSpPr/>
          <p:nvPr/>
        </p:nvGrpSpPr>
        <p:grpSpPr>
          <a:xfrm>
            <a:off x="1812925" y="1998998"/>
            <a:ext cx="4972050" cy="2651125"/>
            <a:chOff x="2204786" y="1757698"/>
            <a:chExt cx="4972050" cy="2651125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3AB6905A-A03C-9C4A-9871-72B1810EC018}"/>
                </a:ext>
              </a:extLst>
            </p:cNvPr>
            <p:cNvGrpSpPr/>
            <p:nvPr/>
          </p:nvGrpSpPr>
          <p:grpSpPr>
            <a:xfrm>
              <a:off x="2204786" y="1757698"/>
              <a:ext cx="4972050" cy="2651125"/>
              <a:chOff x="787149" y="1853950"/>
              <a:chExt cx="4972050" cy="2651125"/>
            </a:xfrm>
          </p:grpSpPr>
          <p:grpSp>
            <p:nvGrpSpPr>
              <p:cNvPr id="2" name="群組 1">
                <a:extLst>
                  <a:ext uri="{FF2B5EF4-FFF2-40B4-BE49-F238E27FC236}">
                    <a16:creationId xmlns:a16="http://schemas.microsoft.com/office/drawing/2014/main" id="{776FB22D-37CA-F84C-874E-3D02E1CD0078}"/>
                  </a:ext>
                </a:extLst>
              </p:cNvPr>
              <p:cNvGrpSpPr/>
              <p:nvPr/>
            </p:nvGrpSpPr>
            <p:grpSpPr>
              <a:xfrm>
                <a:off x="787149" y="1853950"/>
                <a:ext cx="4972050" cy="2651125"/>
                <a:chOff x="787149" y="1853950"/>
                <a:chExt cx="4972050" cy="2651125"/>
              </a:xfrm>
            </p:grpSpPr>
            <p:sp>
              <p:nvSpPr>
                <p:cNvPr id="83972" name="Oval 3">
                  <a:extLst>
                    <a:ext uri="{FF2B5EF4-FFF2-40B4-BE49-F238E27FC236}">
                      <a16:creationId xmlns:a16="http://schemas.microsoft.com/office/drawing/2014/main" id="{DFFCF81B-FEDC-FE46-8E80-B440FEF939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39686" y="2295275"/>
                  <a:ext cx="392113" cy="392112"/>
                </a:xfrm>
                <a:prstGeom prst="ellipse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20</a:t>
                  </a:r>
                </a:p>
              </p:txBody>
            </p:sp>
            <p:sp>
              <p:nvSpPr>
                <p:cNvPr id="83973" name="Oval 4">
                  <a:extLst>
                    <a:ext uri="{FF2B5EF4-FFF2-40B4-BE49-F238E27FC236}">
                      <a16:creationId xmlns:a16="http://schemas.microsoft.com/office/drawing/2014/main" id="{F687B6EA-A5E6-1E47-B8CD-74E5FD0F1C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28499" y="3112837"/>
                  <a:ext cx="392112" cy="392113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TW" altLang="en-US" sz="2000">
                    <a:solidFill>
                      <a:srgbClr val="003399"/>
                    </a:solidFill>
                  </a:endParaRPr>
                </a:p>
              </p:txBody>
            </p:sp>
            <p:sp>
              <p:nvSpPr>
                <p:cNvPr id="83974" name="Oval 5">
                  <a:extLst>
                    <a:ext uri="{FF2B5EF4-FFF2-40B4-BE49-F238E27FC236}">
                      <a16:creationId xmlns:a16="http://schemas.microsoft.com/office/drawing/2014/main" id="{32C3D162-6E3B-034B-AA4E-54562465A7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79449" y="3079500"/>
                  <a:ext cx="392112" cy="392112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TW" altLang="en-US" sz="2000">
                    <a:solidFill>
                      <a:srgbClr val="003399"/>
                    </a:solidFill>
                  </a:endParaRPr>
                </a:p>
              </p:txBody>
            </p:sp>
            <p:sp>
              <p:nvSpPr>
                <p:cNvPr id="83975" name="Oval 6">
                  <a:extLst>
                    <a:ext uri="{FF2B5EF4-FFF2-40B4-BE49-F238E27FC236}">
                      <a16:creationId xmlns:a16="http://schemas.microsoft.com/office/drawing/2014/main" id="{5B0B6F22-000C-714D-9B87-28D95CC750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7474" y="4020887"/>
                  <a:ext cx="392112" cy="392113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TW" altLang="en-US" sz="2000">
                    <a:solidFill>
                      <a:srgbClr val="003399"/>
                    </a:solidFill>
                  </a:endParaRPr>
                </a:p>
              </p:txBody>
            </p:sp>
            <p:sp>
              <p:nvSpPr>
                <p:cNvPr id="83976" name="Line 7">
                  <a:extLst>
                    <a:ext uri="{FF2B5EF4-FFF2-40B4-BE49-F238E27FC236}">
                      <a16:creationId xmlns:a16="http://schemas.microsoft.com/office/drawing/2014/main" id="{BE9CDA0A-D3D9-1B4B-820D-30A3AEB43C4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639636" y="2682625"/>
                  <a:ext cx="488950" cy="42862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83977" name="Line 8">
                  <a:extLst>
                    <a:ext uri="{FF2B5EF4-FFF2-40B4-BE49-F238E27FC236}">
                      <a16:creationId xmlns:a16="http://schemas.microsoft.com/office/drawing/2014/main" id="{223FF13F-ADDA-1545-96E9-FAF981EE93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058611" y="3482725"/>
                  <a:ext cx="415925" cy="54768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83978" name="Line 9">
                  <a:extLst>
                    <a:ext uri="{FF2B5EF4-FFF2-40B4-BE49-F238E27FC236}">
                      <a16:creationId xmlns:a16="http://schemas.microsoft.com/office/drawing/2014/main" id="{B1A5E0B8-2305-CD47-BB1E-C3AB991F17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72986" y="2185737"/>
                  <a:ext cx="282575" cy="26987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ot"/>
                  <a:round/>
                  <a:headEnd type="none" w="sm" len="sm"/>
                  <a:tailEnd type="stealth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83979" name="Rectangle 10">
                  <a:extLst>
                    <a:ext uri="{FF2B5EF4-FFF2-40B4-BE49-F238E27FC236}">
                      <a16:creationId xmlns:a16="http://schemas.microsoft.com/office/drawing/2014/main" id="{D31797D3-7A79-854D-AADF-0793596088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6049" y="1853950"/>
                  <a:ext cx="944562" cy="396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 dirty="0"/>
                    <a:t>remove</a:t>
                  </a:r>
                </a:p>
              </p:txBody>
            </p:sp>
            <p:sp>
              <p:nvSpPr>
                <p:cNvPr id="83980" name="Rectangle 11">
                  <a:extLst>
                    <a:ext uri="{FF2B5EF4-FFF2-40B4-BE49-F238E27FC236}">
                      <a16:creationId xmlns:a16="http://schemas.microsoft.com/office/drawing/2014/main" id="{655C3FD6-3E22-2C45-B90D-075DE7E456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82461" y="3119187"/>
                  <a:ext cx="488950" cy="457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15</a:t>
                  </a:r>
                </a:p>
              </p:txBody>
            </p:sp>
            <p:sp>
              <p:nvSpPr>
                <p:cNvPr id="83981" name="Rectangle 12">
                  <a:extLst>
                    <a:ext uri="{FF2B5EF4-FFF2-40B4-BE49-F238E27FC236}">
                      <a16:creationId xmlns:a16="http://schemas.microsoft.com/office/drawing/2014/main" id="{E12A748F-1130-B64B-BF98-C0447284A5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4374" y="3071562"/>
                  <a:ext cx="336550" cy="457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 dirty="0"/>
                    <a:t>2</a:t>
                  </a:r>
                </a:p>
              </p:txBody>
            </p:sp>
            <p:sp>
              <p:nvSpPr>
                <p:cNvPr id="83982" name="Rectangle 13">
                  <a:extLst>
                    <a:ext uri="{FF2B5EF4-FFF2-40B4-BE49-F238E27FC236}">
                      <a16:creationId xmlns:a16="http://schemas.microsoft.com/office/drawing/2014/main" id="{DF6CC184-C01C-D842-BC4E-CC1D3A5AE8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7149" y="4027237"/>
                  <a:ext cx="488950" cy="457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14</a:t>
                  </a:r>
                </a:p>
              </p:txBody>
            </p:sp>
            <p:sp>
              <p:nvSpPr>
                <p:cNvPr id="83983" name="Oval 14">
                  <a:extLst>
                    <a:ext uri="{FF2B5EF4-FFF2-40B4-BE49-F238E27FC236}">
                      <a16:creationId xmlns:a16="http://schemas.microsoft.com/office/drawing/2014/main" id="{CB3CB82B-3AB1-3D45-AB19-EF29813FE5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09536" y="4035175"/>
                  <a:ext cx="392113" cy="392112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TW" altLang="en-US" sz="2000" dirty="0">
                    <a:solidFill>
                      <a:srgbClr val="003399"/>
                    </a:solidFill>
                  </a:endParaRPr>
                </a:p>
              </p:txBody>
            </p:sp>
            <p:sp>
              <p:nvSpPr>
                <p:cNvPr id="83984" name="Rectangle 15">
                  <a:extLst>
                    <a:ext uri="{FF2B5EF4-FFF2-40B4-BE49-F238E27FC236}">
                      <a16:creationId xmlns:a16="http://schemas.microsoft.com/office/drawing/2014/main" id="{B60F5B7E-8E11-204C-AB42-F4F69DCDC9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73024" y="4047875"/>
                  <a:ext cx="488950" cy="457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 dirty="0"/>
                    <a:t>10</a:t>
                  </a:r>
                </a:p>
              </p:txBody>
            </p:sp>
            <p:sp>
              <p:nvSpPr>
                <p:cNvPr id="83985" name="Line 16">
                  <a:extLst>
                    <a:ext uri="{FF2B5EF4-FFF2-40B4-BE49-F238E27FC236}">
                      <a16:creationId xmlns:a16="http://schemas.microsoft.com/office/drawing/2014/main" id="{33820747-BC02-0C4A-B792-94E959821E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5686" y="3473200"/>
                  <a:ext cx="500063" cy="54768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83986" name="Line 17">
                  <a:extLst>
                    <a:ext uri="{FF2B5EF4-FFF2-40B4-BE49-F238E27FC236}">
                      <a16:creationId xmlns:a16="http://schemas.microsoft.com/office/drawing/2014/main" id="{150CBEFD-EA01-114F-86C1-0CF5C90322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5599" y="2673100"/>
                  <a:ext cx="536575" cy="40481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83987" name="Oval 18">
                  <a:extLst>
                    <a:ext uri="{FF2B5EF4-FFF2-40B4-BE49-F238E27FC236}">
                      <a16:creationId xmlns:a16="http://schemas.microsoft.com/office/drawing/2014/main" id="{CFD3EF4C-353B-9348-A00D-5B33033123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27324" y="2304800"/>
                  <a:ext cx="392112" cy="392112"/>
                </a:xfrm>
                <a:prstGeom prst="ellipse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TW" sz="2400" dirty="0"/>
                </a:p>
              </p:txBody>
            </p:sp>
            <p:sp>
              <p:nvSpPr>
                <p:cNvPr id="83988" name="Oval 19">
                  <a:extLst>
                    <a:ext uri="{FF2B5EF4-FFF2-40B4-BE49-F238E27FC236}">
                      <a16:creationId xmlns:a16="http://schemas.microsoft.com/office/drawing/2014/main" id="{2873C47D-E16E-E448-8726-6CEE8EAEC9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16136" y="3122362"/>
                  <a:ext cx="392113" cy="392113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TW" altLang="en-US" sz="2000">
                    <a:solidFill>
                      <a:srgbClr val="003399"/>
                    </a:solidFill>
                  </a:endParaRPr>
                </a:p>
              </p:txBody>
            </p:sp>
            <p:sp>
              <p:nvSpPr>
                <p:cNvPr id="83989" name="Oval 20">
                  <a:extLst>
                    <a:ext uri="{FF2B5EF4-FFF2-40B4-BE49-F238E27FC236}">
                      <a16:creationId xmlns:a16="http://schemas.microsoft.com/office/drawing/2014/main" id="{16632A5A-E78F-4748-971A-E605148B42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7086" y="3089025"/>
                  <a:ext cx="392113" cy="392112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TW" altLang="en-US" sz="2000">
                    <a:solidFill>
                      <a:srgbClr val="003399"/>
                    </a:solidFill>
                  </a:endParaRPr>
                </a:p>
              </p:txBody>
            </p:sp>
            <p:sp>
              <p:nvSpPr>
                <p:cNvPr id="83990" name="Oval 21">
                  <a:extLst>
                    <a:ext uri="{FF2B5EF4-FFF2-40B4-BE49-F238E27FC236}">
                      <a16:creationId xmlns:a16="http://schemas.microsoft.com/office/drawing/2014/main" id="{E870F122-EA91-B945-8870-332A625A40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35111" y="4030412"/>
                  <a:ext cx="392113" cy="392113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TW" altLang="en-US" sz="2000">
                    <a:solidFill>
                      <a:srgbClr val="003399"/>
                    </a:solidFill>
                  </a:endParaRPr>
                </a:p>
              </p:txBody>
            </p:sp>
            <p:sp>
              <p:nvSpPr>
                <p:cNvPr id="83991" name="Line 22">
                  <a:extLst>
                    <a:ext uri="{FF2B5EF4-FFF2-40B4-BE49-F238E27FC236}">
                      <a16:creationId xmlns:a16="http://schemas.microsoft.com/office/drawing/2014/main" id="{C8EDDC87-9A0E-144A-8CF2-00FAB46D27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27274" y="2692150"/>
                  <a:ext cx="488950" cy="42862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83992" name="Line 23">
                  <a:extLst>
                    <a:ext uri="{FF2B5EF4-FFF2-40B4-BE49-F238E27FC236}">
                      <a16:creationId xmlns:a16="http://schemas.microsoft.com/office/drawing/2014/main" id="{A62F10D4-5B3B-4147-83E1-B7248D011FE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746249" y="3492250"/>
                  <a:ext cx="415925" cy="54768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83993" name="Rectangle 24">
                  <a:extLst>
                    <a:ext uri="{FF2B5EF4-FFF2-40B4-BE49-F238E27FC236}">
                      <a16:creationId xmlns:a16="http://schemas.microsoft.com/office/drawing/2014/main" id="{2FBDB69D-D556-2144-84E1-75DAAC64AD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70099" y="3128712"/>
                  <a:ext cx="488950" cy="457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 dirty="0"/>
                    <a:t>15</a:t>
                  </a:r>
                </a:p>
              </p:txBody>
            </p:sp>
            <p:sp>
              <p:nvSpPr>
                <p:cNvPr id="83994" name="Rectangle 25">
                  <a:extLst>
                    <a:ext uri="{FF2B5EF4-FFF2-40B4-BE49-F238E27FC236}">
                      <a16:creationId xmlns:a16="http://schemas.microsoft.com/office/drawing/2014/main" id="{AB188790-F1CE-8542-8360-A06B8577E2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02011" y="3081087"/>
                  <a:ext cx="336550" cy="457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2</a:t>
                  </a:r>
                </a:p>
              </p:txBody>
            </p:sp>
            <p:sp>
              <p:nvSpPr>
                <p:cNvPr id="83995" name="Rectangle 26">
                  <a:extLst>
                    <a:ext uri="{FF2B5EF4-FFF2-40B4-BE49-F238E27FC236}">
                      <a16:creationId xmlns:a16="http://schemas.microsoft.com/office/drawing/2014/main" id="{A824AB52-B58B-684A-9E0C-E0532339A5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74786" y="4036762"/>
                  <a:ext cx="488950" cy="457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 dirty="0"/>
                    <a:t>14</a:t>
                  </a:r>
                </a:p>
              </p:txBody>
            </p:sp>
            <p:sp>
              <p:nvSpPr>
                <p:cNvPr id="83996" name="Line 27">
                  <a:extLst>
                    <a:ext uri="{FF2B5EF4-FFF2-40B4-BE49-F238E27FC236}">
                      <a16:creationId xmlns:a16="http://schemas.microsoft.com/office/drawing/2014/main" id="{46657C46-95CA-7247-9407-75473FDBBA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3236" y="2682625"/>
                  <a:ext cx="536575" cy="40481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</p:grpSp>
          <p:sp>
            <p:nvSpPr>
              <p:cNvPr id="41" name="Rectangle 15">
                <a:extLst>
                  <a:ext uri="{FF2B5EF4-FFF2-40B4-BE49-F238E27FC236}">
                    <a16:creationId xmlns:a16="http://schemas.microsoft.com/office/drawing/2014/main" id="{580C5098-09D1-A649-ABF0-624BE2CF25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0661" y="4047875"/>
                <a:ext cx="4889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 dirty="0"/>
                  <a:t>10</a:t>
                </a:r>
              </a:p>
            </p:txBody>
          </p:sp>
          <p:sp>
            <p:nvSpPr>
              <p:cNvPr id="42" name="Line 16">
                <a:extLst>
                  <a:ext uri="{FF2B5EF4-FFF2-40B4-BE49-F238E27FC236}">
                    <a16:creationId xmlns:a16="http://schemas.microsoft.com/office/drawing/2014/main" id="{13F1CE32-89D6-314A-8D3D-4885461DCF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39986" y="3514475"/>
                <a:ext cx="500063" cy="54768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48" name="Oval 21">
              <a:extLst>
                <a:ext uri="{FF2B5EF4-FFF2-40B4-BE49-F238E27FC236}">
                  <a16:creationId xmlns:a16="http://schemas.microsoft.com/office/drawing/2014/main" id="{7BF170D9-7254-DE42-9373-E01FF809B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8778" y="3991310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</p:grp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3BCC729-194F-3140-9C4A-765C9558E2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236576"/>
              </p:ext>
            </p:extLst>
          </p:nvPr>
        </p:nvGraphicFramePr>
        <p:xfrm>
          <a:off x="929482" y="5113479"/>
          <a:ext cx="31678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571">
                  <a:extLst>
                    <a:ext uri="{9D8B030D-6E8A-4147-A177-3AD203B41FA5}">
                      <a16:colId xmlns:a16="http://schemas.microsoft.com/office/drawing/2014/main" val="1108438397"/>
                    </a:ext>
                  </a:extLst>
                </a:gridCol>
                <a:gridCol w="633571">
                  <a:extLst>
                    <a:ext uri="{9D8B030D-6E8A-4147-A177-3AD203B41FA5}">
                      <a16:colId xmlns:a16="http://schemas.microsoft.com/office/drawing/2014/main" val="56520648"/>
                    </a:ext>
                  </a:extLst>
                </a:gridCol>
                <a:gridCol w="633571">
                  <a:extLst>
                    <a:ext uri="{9D8B030D-6E8A-4147-A177-3AD203B41FA5}">
                      <a16:colId xmlns:a16="http://schemas.microsoft.com/office/drawing/2014/main" val="584701484"/>
                    </a:ext>
                  </a:extLst>
                </a:gridCol>
                <a:gridCol w="633571">
                  <a:extLst>
                    <a:ext uri="{9D8B030D-6E8A-4147-A177-3AD203B41FA5}">
                      <a16:colId xmlns:a16="http://schemas.microsoft.com/office/drawing/2014/main" val="3727407784"/>
                    </a:ext>
                  </a:extLst>
                </a:gridCol>
                <a:gridCol w="633571">
                  <a:extLst>
                    <a:ext uri="{9D8B030D-6E8A-4147-A177-3AD203B41FA5}">
                      <a16:colId xmlns:a16="http://schemas.microsoft.com/office/drawing/2014/main" val="3164535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20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599697"/>
                  </a:ext>
                </a:extLst>
              </a:tr>
            </a:tbl>
          </a:graphicData>
        </a:graphic>
      </p:graphicFrame>
      <p:graphicFrame>
        <p:nvGraphicFramePr>
          <p:cNvPr id="51" name="表格 50">
            <a:extLst>
              <a:ext uri="{FF2B5EF4-FFF2-40B4-BE49-F238E27FC236}">
                <a16:creationId xmlns:a16="http://schemas.microsoft.com/office/drawing/2014/main" id="{1F827852-38DF-594B-BD6B-CFE8617F6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996926"/>
              </p:ext>
            </p:extLst>
          </p:nvPr>
        </p:nvGraphicFramePr>
        <p:xfrm>
          <a:off x="4808934" y="5108258"/>
          <a:ext cx="31678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571">
                  <a:extLst>
                    <a:ext uri="{9D8B030D-6E8A-4147-A177-3AD203B41FA5}">
                      <a16:colId xmlns:a16="http://schemas.microsoft.com/office/drawing/2014/main" val="1108438397"/>
                    </a:ext>
                  </a:extLst>
                </a:gridCol>
                <a:gridCol w="633571">
                  <a:extLst>
                    <a:ext uri="{9D8B030D-6E8A-4147-A177-3AD203B41FA5}">
                      <a16:colId xmlns:a16="http://schemas.microsoft.com/office/drawing/2014/main" val="56520648"/>
                    </a:ext>
                  </a:extLst>
                </a:gridCol>
                <a:gridCol w="633571">
                  <a:extLst>
                    <a:ext uri="{9D8B030D-6E8A-4147-A177-3AD203B41FA5}">
                      <a16:colId xmlns:a16="http://schemas.microsoft.com/office/drawing/2014/main" val="584701484"/>
                    </a:ext>
                  </a:extLst>
                </a:gridCol>
                <a:gridCol w="633571">
                  <a:extLst>
                    <a:ext uri="{9D8B030D-6E8A-4147-A177-3AD203B41FA5}">
                      <a16:colId xmlns:a16="http://schemas.microsoft.com/office/drawing/2014/main" val="3727407784"/>
                    </a:ext>
                  </a:extLst>
                </a:gridCol>
                <a:gridCol w="633571">
                  <a:extLst>
                    <a:ext uri="{9D8B030D-6E8A-4147-A177-3AD203B41FA5}">
                      <a16:colId xmlns:a16="http://schemas.microsoft.com/office/drawing/2014/main" val="3164535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599697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3D4847A6-6B3D-4C4F-967E-DCB3BB0DA1D9}"/>
              </a:ext>
            </a:extLst>
          </p:cNvPr>
          <p:cNvSpPr txBox="1"/>
          <p:nvPr/>
        </p:nvSpPr>
        <p:spPr>
          <a:xfrm>
            <a:off x="2007507" y="5611814"/>
            <a:ext cx="6916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/>
              <a:t>How to choose the largest one in the remaining nodes?</a:t>
            </a:r>
            <a:endParaRPr kumimoji="1" lang="zh-TW" altLang="en-US" sz="2400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頁尾版面配置區 2">
            <a:extLst>
              <a:ext uri="{FF2B5EF4-FFF2-40B4-BE49-F238E27FC236}">
                <a16:creationId xmlns:a16="http://schemas.microsoft.com/office/drawing/2014/main" id="{CE1EE288-0FBA-EF40-B1F4-CA254BB6E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83970" name="投影片編號版面配置區 3">
            <a:extLst>
              <a:ext uri="{FF2B5EF4-FFF2-40B4-BE49-F238E27FC236}">
                <a16:creationId xmlns:a16="http://schemas.microsoft.com/office/drawing/2014/main" id="{F2A36355-C949-1E4D-9AFA-83D34ED7C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73BC2EF8-CD19-CE4E-B8A1-F9FDECDFCF73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94</a:t>
            </a:fld>
            <a:endParaRPr lang="en-US" altLang="zh-TW" sz="1400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1E110B3C-8BAE-5741-9768-08CB22E71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286" y="356937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000" dirty="0">
                <a:solidFill>
                  <a:schemeClr val="tx2"/>
                </a:solidFill>
              </a:rPr>
              <a:t>Example of Deletion from Max Heap</a:t>
            </a:r>
            <a:endParaRPr lang="en-US" altLang="zh-TW" sz="4400" dirty="0">
              <a:solidFill>
                <a:schemeClr val="tx2"/>
              </a:solidFill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776FB22D-37CA-F84C-874E-3D02E1CD0078}"/>
              </a:ext>
            </a:extLst>
          </p:cNvPr>
          <p:cNvGrpSpPr/>
          <p:nvPr/>
        </p:nvGrpSpPr>
        <p:grpSpPr>
          <a:xfrm>
            <a:off x="787149" y="1853950"/>
            <a:ext cx="7837487" cy="2651125"/>
            <a:chOff x="787149" y="1853950"/>
            <a:chExt cx="7837487" cy="2651125"/>
          </a:xfrm>
        </p:grpSpPr>
        <p:sp>
          <p:nvSpPr>
            <p:cNvPr id="83972" name="Oval 3">
              <a:extLst>
                <a:ext uri="{FF2B5EF4-FFF2-40B4-BE49-F238E27FC236}">
                  <a16:creationId xmlns:a16="http://schemas.microsoft.com/office/drawing/2014/main" id="{DFFCF81B-FEDC-FE46-8E80-B440FEF939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9686" y="2295275"/>
              <a:ext cx="392113" cy="392112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20</a:t>
              </a:r>
            </a:p>
          </p:txBody>
        </p:sp>
        <p:sp>
          <p:nvSpPr>
            <p:cNvPr id="83973" name="Oval 4">
              <a:extLst>
                <a:ext uri="{FF2B5EF4-FFF2-40B4-BE49-F238E27FC236}">
                  <a16:creationId xmlns:a16="http://schemas.microsoft.com/office/drawing/2014/main" id="{F687B6EA-A5E6-1E47-B8CD-74E5FD0F1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8499" y="3112837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3974" name="Oval 5">
              <a:extLst>
                <a:ext uri="{FF2B5EF4-FFF2-40B4-BE49-F238E27FC236}">
                  <a16:creationId xmlns:a16="http://schemas.microsoft.com/office/drawing/2014/main" id="{32C3D162-6E3B-034B-AA4E-54562465A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9449" y="3079500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3975" name="Oval 6">
              <a:extLst>
                <a:ext uri="{FF2B5EF4-FFF2-40B4-BE49-F238E27FC236}">
                  <a16:creationId xmlns:a16="http://schemas.microsoft.com/office/drawing/2014/main" id="{5B0B6F22-000C-714D-9B87-28D95CC75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474" y="4020887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3976" name="Line 7">
              <a:extLst>
                <a:ext uri="{FF2B5EF4-FFF2-40B4-BE49-F238E27FC236}">
                  <a16:creationId xmlns:a16="http://schemas.microsoft.com/office/drawing/2014/main" id="{BE9CDA0A-D3D9-1B4B-820D-30A3AEB43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39636" y="2682625"/>
              <a:ext cx="488950" cy="428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3977" name="Line 8">
              <a:extLst>
                <a:ext uri="{FF2B5EF4-FFF2-40B4-BE49-F238E27FC236}">
                  <a16:creationId xmlns:a16="http://schemas.microsoft.com/office/drawing/2014/main" id="{223FF13F-ADDA-1545-96E9-FAF981EE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58611" y="3482725"/>
              <a:ext cx="415925" cy="5476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3978" name="Line 9">
              <a:extLst>
                <a:ext uri="{FF2B5EF4-FFF2-40B4-BE49-F238E27FC236}">
                  <a16:creationId xmlns:a16="http://schemas.microsoft.com/office/drawing/2014/main" id="{B1A5E0B8-2305-CD47-BB1E-C3AB991F17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72986" y="2185737"/>
              <a:ext cx="282575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3979" name="Rectangle 10">
              <a:extLst>
                <a:ext uri="{FF2B5EF4-FFF2-40B4-BE49-F238E27FC236}">
                  <a16:creationId xmlns:a16="http://schemas.microsoft.com/office/drawing/2014/main" id="{D31797D3-7A79-854D-AADF-079359608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6049" y="1853950"/>
              <a:ext cx="944562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 dirty="0"/>
                <a:t>remove</a:t>
              </a:r>
            </a:p>
          </p:txBody>
        </p:sp>
        <p:sp>
          <p:nvSpPr>
            <p:cNvPr id="83980" name="Rectangle 11">
              <a:extLst>
                <a:ext uri="{FF2B5EF4-FFF2-40B4-BE49-F238E27FC236}">
                  <a16:creationId xmlns:a16="http://schemas.microsoft.com/office/drawing/2014/main" id="{655C3FD6-3E22-2C45-B90D-075DE7E45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2461" y="3119187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15</a:t>
              </a:r>
            </a:p>
          </p:txBody>
        </p:sp>
        <p:sp>
          <p:nvSpPr>
            <p:cNvPr id="83981" name="Rectangle 12">
              <a:extLst>
                <a:ext uri="{FF2B5EF4-FFF2-40B4-BE49-F238E27FC236}">
                  <a16:creationId xmlns:a16="http://schemas.microsoft.com/office/drawing/2014/main" id="{E12A748F-1130-B64B-BF98-C0447284A5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4374" y="3071562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2</a:t>
              </a:r>
            </a:p>
          </p:txBody>
        </p:sp>
        <p:sp>
          <p:nvSpPr>
            <p:cNvPr id="83982" name="Rectangle 13">
              <a:extLst>
                <a:ext uri="{FF2B5EF4-FFF2-40B4-BE49-F238E27FC236}">
                  <a16:creationId xmlns:a16="http://schemas.microsoft.com/office/drawing/2014/main" id="{DF6CC184-C01C-D842-BC4E-CC1D3A5AE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149" y="4027237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14</a:t>
              </a:r>
            </a:p>
          </p:txBody>
        </p:sp>
        <p:sp>
          <p:nvSpPr>
            <p:cNvPr id="83983" name="Oval 14">
              <a:extLst>
                <a:ext uri="{FF2B5EF4-FFF2-40B4-BE49-F238E27FC236}">
                  <a16:creationId xmlns:a16="http://schemas.microsoft.com/office/drawing/2014/main" id="{CB3CB82B-3AB1-3D45-AB19-EF29813FE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536" y="4035175"/>
              <a:ext cx="392113" cy="39211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3984" name="Rectangle 15">
              <a:extLst>
                <a:ext uri="{FF2B5EF4-FFF2-40B4-BE49-F238E27FC236}">
                  <a16:creationId xmlns:a16="http://schemas.microsoft.com/office/drawing/2014/main" id="{B60F5B7E-8E11-204C-AB42-F4F69DCDC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3024" y="4047875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10</a:t>
              </a:r>
            </a:p>
          </p:txBody>
        </p:sp>
        <p:sp>
          <p:nvSpPr>
            <p:cNvPr id="83985" name="Line 16">
              <a:extLst>
                <a:ext uri="{FF2B5EF4-FFF2-40B4-BE49-F238E27FC236}">
                  <a16:creationId xmlns:a16="http://schemas.microsoft.com/office/drawing/2014/main" id="{33820747-BC02-0C4A-B792-94E959821E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5686" y="3473200"/>
              <a:ext cx="500063" cy="5476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3986" name="Line 17">
              <a:extLst>
                <a:ext uri="{FF2B5EF4-FFF2-40B4-BE49-F238E27FC236}">
                  <a16:creationId xmlns:a16="http://schemas.microsoft.com/office/drawing/2014/main" id="{150CBEFD-EA01-114F-86C1-0CF5C90322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5599" y="2673100"/>
              <a:ext cx="536575" cy="4048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3987" name="Oval 18">
              <a:extLst>
                <a:ext uri="{FF2B5EF4-FFF2-40B4-BE49-F238E27FC236}">
                  <a16:creationId xmlns:a16="http://schemas.microsoft.com/office/drawing/2014/main" id="{CFD3EF4C-353B-9348-A00D-5B33033123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7324" y="2304800"/>
              <a:ext cx="392112" cy="392112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10</a:t>
              </a:r>
            </a:p>
          </p:txBody>
        </p:sp>
        <p:sp>
          <p:nvSpPr>
            <p:cNvPr id="83988" name="Oval 19">
              <a:extLst>
                <a:ext uri="{FF2B5EF4-FFF2-40B4-BE49-F238E27FC236}">
                  <a16:creationId xmlns:a16="http://schemas.microsoft.com/office/drawing/2014/main" id="{2873C47D-E16E-E448-8726-6CEE8EAEC9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6136" y="3122362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3989" name="Oval 20">
              <a:extLst>
                <a:ext uri="{FF2B5EF4-FFF2-40B4-BE49-F238E27FC236}">
                  <a16:creationId xmlns:a16="http://schemas.microsoft.com/office/drawing/2014/main" id="{16632A5A-E78F-4748-971A-E605148B4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7086" y="3089025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3990" name="Oval 21">
              <a:extLst>
                <a:ext uri="{FF2B5EF4-FFF2-40B4-BE49-F238E27FC236}">
                  <a16:creationId xmlns:a16="http://schemas.microsoft.com/office/drawing/2014/main" id="{E870F122-EA91-B945-8870-332A625A4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5111" y="4030412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3991" name="Line 22">
              <a:extLst>
                <a:ext uri="{FF2B5EF4-FFF2-40B4-BE49-F238E27FC236}">
                  <a16:creationId xmlns:a16="http://schemas.microsoft.com/office/drawing/2014/main" id="{C8EDDC87-9A0E-144A-8CF2-00FAB46D27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27274" y="2692150"/>
              <a:ext cx="488950" cy="428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3992" name="Line 23">
              <a:extLst>
                <a:ext uri="{FF2B5EF4-FFF2-40B4-BE49-F238E27FC236}">
                  <a16:creationId xmlns:a16="http://schemas.microsoft.com/office/drawing/2014/main" id="{A62F10D4-5B3B-4147-83E1-B7248D011F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6249" y="3492250"/>
              <a:ext cx="415925" cy="5476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3993" name="Rectangle 24">
              <a:extLst>
                <a:ext uri="{FF2B5EF4-FFF2-40B4-BE49-F238E27FC236}">
                  <a16:creationId xmlns:a16="http://schemas.microsoft.com/office/drawing/2014/main" id="{2FBDB69D-D556-2144-84E1-75DAAC64A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0099" y="3128712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15</a:t>
              </a:r>
            </a:p>
          </p:txBody>
        </p:sp>
        <p:sp>
          <p:nvSpPr>
            <p:cNvPr id="83994" name="Rectangle 25">
              <a:extLst>
                <a:ext uri="{FF2B5EF4-FFF2-40B4-BE49-F238E27FC236}">
                  <a16:creationId xmlns:a16="http://schemas.microsoft.com/office/drawing/2014/main" id="{AB188790-F1CE-8542-8360-A06B8577E2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2011" y="3081087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2</a:t>
              </a:r>
            </a:p>
          </p:txBody>
        </p:sp>
        <p:sp>
          <p:nvSpPr>
            <p:cNvPr id="83995" name="Rectangle 26">
              <a:extLst>
                <a:ext uri="{FF2B5EF4-FFF2-40B4-BE49-F238E27FC236}">
                  <a16:creationId xmlns:a16="http://schemas.microsoft.com/office/drawing/2014/main" id="{A824AB52-B58B-684A-9E0C-E0532339A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4786" y="4036762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14</a:t>
              </a:r>
            </a:p>
          </p:txBody>
        </p:sp>
        <p:sp>
          <p:nvSpPr>
            <p:cNvPr id="83996" name="Line 27">
              <a:extLst>
                <a:ext uri="{FF2B5EF4-FFF2-40B4-BE49-F238E27FC236}">
                  <a16:creationId xmlns:a16="http://schemas.microsoft.com/office/drawing/2014/main" id="{46657C46-95CA-7247-9407-75473FDBBA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3236" y="2682625"/>
              <a:ext cx="536575" cy="4048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3997" name="Oval 28">
              <a:extLst>
                <a:ext uri="{FF2B5EF4-FFF2-40B4-BE49-F238E27FC236}">
                  <a16:creationId xmlns:a16="http://schemas.microsoft.com/office/drawing/2014/main" id="{4F411A04-11CC-4A43-A48F-BB79C259A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2761" y="2301625"/>
              <a:ext cx="392113" cy="392112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15</a:t>
              </a:r>
            </a:p>
          </p:txBody>
        </p:sp>
        <p:sp>
          <p:nvSpPr>
            <p:cNvPr id="83998" name="Oval 29">
              <a:extLst>
                <a:ext uri="{FF2B5EF4-FFF2-40B4-BE49-F238E27FC236}">
                  <a16:creationId xmlns:a16="http://schemas.microsoft.com/office/drawing/2014/main" id="{665742C8-FECF-9147-94B5-C97A1A604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1574" y="3119187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3999" name="Oval 30">
              <a:extLst>
                <a:ext uri="{FF2B5EF4-FFF2-40B4-BE49-F238E27FC236}">
                  <a16:creationId xmlns:a16="http://schemas.microsoft.com/office/drawing/2014/main" id="{8ADA237D-5FB7-C94F-8043-C0BEAA8E3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2524" y="3085850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4000" name="Oval 31">
              <a:extLst>
                <a:ext uri="{FF2B5EF4-FFF2-40B4-BE49-F238E27FC236}">
                  <a16:creationId xmlns:a16="http://schemas.microsoft.com/office/drawing/2014/main" id="{9908B491-48FF-9C4C-9069-0490C35A46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0549" y="4027237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4001" name="Line 32">
              <a:extLst>
                <a:ext uri="{FF2B5EF4-FFF2-40B4-BE49-F238E27FC236}">
                  <a16:creationId xmlns:a16="http://schemas.microsoft.com/office/drawing/2014/main" id="{341E19DB-3137-AE47-B2C0-9C4675F2FA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92711" y="2688975"/>
              <a:ext cx="488950" cy="428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4002" name="Line 33">
              <a:extLst>
                <a:ext uri="{FF2B5EF4-FFF2-40B4-BE49-F238E27FC236}">
                  <a16:creationId xmlns:a16="http://schemas.microsoft.com/office/drawing/2014/main" id="{C5349788-A120-804F-80F2-01DFC8D453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11686" y="3489075"/>
              <a:ext cx="415925" cy="5476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4003" name="Rectangle 34">
              <a:extLst>
                <a:ext uri="{FF2B5EF4-FFF2-40B4-BE49-F238E27FC236}">
                  <a16:creationId xmlns:a16="http://schemas.microsoft.com/office/drawing/2014/main" id="{3DA7AF1F-89F4-6B47-870B-CB7E88C768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536" y="3125537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14</a:t>
              </a:r>
            </a:p>
          </p:txBody>
        </p:sp>
        <p:sp>
          <p:nvSpPr>
            <p:cNvPr id="84004" name="Rectangle 35">
              <a:extLst>
                <a:ext uri="{FF2B5EF4-FFF2-40B4-BE49-F238E27FC236}">
                  <a16:creationId xmlns:a16="http://schemas.microsoft.com/office/drawing/2014/main" id="{1BB4C428-05FE-7445-801D-AC81DE7A68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7449" y="3077912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2</a:t>
              </a:r>
            </a:p>
          </p:txBody>
        </p:sp>
        <p:sp>
          <p:nvSpPr>
            <p:cNvPr id="84005" name="Rectangle 36">
              <a:extLst>
                <a:ext uri="{FF2B5EF4-FFF2-40B4-BE49-F238E27FC236}">
                  <a16:creationId xmlns:a16="http://schemas.microsoft.com/office/drawing/2014/main" id="{B6D5C517-0C07-2046-9851-123617FD9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0224" y="4033587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10</a:t>
              </a:r>
            </a:p>
          </p:txBody>
        </p:sp>
        <p:sp>
          <p:nvSpPr>
            <p:cNvPr id="84006" name="Line 37">
              <a:extLst>
                <a:ext uri="{FF2B5EF4-FFF2-40B4-BE49-F238E27FC236}">
                  <a16:creationId xmlns:a16="http://schemas.microsoft.com/office/drawing/2014/main" id="{61C5FC51-E89C-A14C-9223-F00D49EF80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08674" y="2679450"/>
              <a:ext cx="536575" cy="4048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639174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頁尾版面配置區 2">
            <a:extLst>
              <a:ext uri="{FF2B5EF4-FFF2-40B4-BE49-F238E27FC236}">
                <a16:creationId xmlns:a16="http://schemas.microsoft.com/office/drawing/2014/main" id="{8D208A6F-BD59-F940-98AD-C686D1D91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84994" name="投影片編號版面配置區 3">
            <a:extLst>
              <a:ext uri="{FF2B5EF4-FFF2-40B4-BE49-F238E27FC236}">
                <a16:creationId xmlns:a16="http://schemas.microsoft.com/office/drawing/2014/main" id="{DCA42778-05B3-5147-9B79-9EF4B0447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95336627-662E-DE4B-80FC-AD8782CD1AAE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95</a:t>
            </a:fld>
            <a:endParaRPr lang="en-US" altLang="zh-TW" sz="1400"/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B1E58E55-97BE-C242-B41C-94440BC244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9050" y="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Deletion from a Max Heap</a:t>
            </a:r>
          </a:p>
        </p:txBody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84D9617E-1BDB-E349-9AE7-AA1FDC22B9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284" y="1056606"/>
            <a:ext cx="9268326" cy="444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element pop(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*n)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parent, child;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element item, temp;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if (HEAP_EMPTY(*n)) {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fprintf</a:t>
            </a:r>
            <a:r>
              <a:rPr lang="en-US" altLang="zh-TW" sz="2400" b="1" dirty="0">
                <a:latin typeface="Courier New" panose="02070309020205020404" pitchFamily="49" charset="0"/>
              </a:rPr>
              <a:t>(stderr, “The heap is empty\n”);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exit(EXIT_FAILURES);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}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  /* save value of the element with the </a:t>
            </a:r>
            <a:b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</a:b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   highest key */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item = heap[1];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  /* use last element in heap to adjust heap */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temp = heap[(*n)--];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parent = 1;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child = 2;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頁尾版面配置區 2">
            <a:extLst>
              <a:ext uri="{FF2B5EF4-FFF2-40B4-BE49-F238E27FC236}">
                <a16:creationId xmlns:a16="http://schemas.microsoft.com/office/drawing/2014/main" id="{A5DB8A3A-EE63-4248-BE4D-17DA5CE31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dirty="0"/>
              <a:t>CHAPTER 5</a:t>
            </a:r>
          </a:p>
        </p:txBody>
      </p:sp>
      <p:sp>
        <p:nvSpPr>
          <p:cNvPr id="86018" name="投影片編號版面配置區 3">
            <a:extLst>
              <a:ext uri="{FF2B5EF4-FFF2-40B4-BE49-F238E27FC236}">
                <a16:creationId xmlns:a16="http://schemas.microsoft.com/office/drawing/2014/main" id="{5C40F39A-DAA8-AB43-866E-1FB0F050F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D0E9A7C8-1EAC-8849-AB88-A29944291A19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96</a:t>
            </a:fld>
            <a:endParaRPr lang="en-US" altLang="zh-TW" sz="1400"/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6174194F-C494-6F49-BD00-B13248B6D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019" y="384703"/>
            <a:ext cx="8295861" cy="5724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while (child &lt;= *n) 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  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/* find the larger child of the current 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       parent */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  </a:t>
            </a:r>
            <a:r>
              <a:rPr lang="en-US" altLang="zh-TW" sz="2400" b="1" dirty="0">
                <a:latin typeface="Courier New" panose="02070309020205020404" pitchFamily="49" charset="0"/>
              </a:rPr>
              <a:t>if ((child &lt; *n)&amp;&amp;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   (heap[child].key&lt;heap[child+1].key))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 child++;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TW" sz="2400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TW" sz="2400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TW" sz="2400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  </a:t>
            </a:r>
            <a:r>
              <a:rPr lang="en-US" altLang="zh-TW" sz="2400" b="1" dirty="0">
                <a:latin typeface="Courier New" panose="02070309020205020404" pitchFamily="49" charset="0"/>
              </a:rPr>
              <a:t>if 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temp.key</a:t>
            </a:r>
            <a:r>
              <a:rPr lang="en-US" altLang="zh-TW" sz="2400" b="1" dirty="0">
                <a:latin typeface="Courier New" panose="02070309020205020404" pitchFamily="49" charset="0"/>
              </a:rPr>
              <a:t> &gt;= heap[child].key) break;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TW" sz="2400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  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/* move to the next lower level */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  </a:t>
            </a:r>
            <a:r>
              <a:rPr lang="en-US" altLang="zh-TW" sz="2400" b="1" dirty="0">
                <a:latin typeface="Courier New" panose="02070309020205020404" pitchFamily="49" charset="0"/>
              </a:rPr>
              <a:t>heap[parent] = heap[child];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</a:t>
            </a:r>
            <a:r>
              <a:rPr lang="en-US" altLang="zh-TW" sz="2400" b="1">
                <a:latin typeface="Courier New" panose="02070309020205020404" pitchFamily="49" charset="0"/>
              </a:rPr>
              <a:t>parent = </a:t>
            </a:r>
            <a:r>
              <a:rPr lang="en-US" altLang="zh-TW" sz="2400" b="1" dirty="0">
                <a:latin typeface="Courier New" panose="02070309020205020404" pitchFamily="49" charset="0"/>
              </a:rPr>
              <a:t>child;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child *= 2;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}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heap[parent] = temp;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return item;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F4B8070-C2A9-5D4F-B867-D68A5289E228}"/>
              </a:ext>
            </a:extLst>
          </p:cNvPr>
          <p:cNvSpPr txBox="1"/>
          <p:nvPr/>
        </p:nvSpPr>
        <p:spPr>
          <a:xfrm>
            <a:off x="1815029" y="2375950"/>
            <a:ext cx="66241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// If the key of the right child is larger than that of the right one</a:t>
            </a:r>
            <a:endParaRPr kumimoji="1" lang="zh-TW" altLang="en-US" dirty="0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B784DA88-5664-BE41-82C9-C33D0B0158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911" y="5748637"/>
            <a:ext cx="649011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 u="sng" dirty="0"/>
              <a:t>*Program 5.14:</a:t>
            </a:r>
            <a:r>
              <a:rPr lang="en-US" altLang="zh-TW" sz="2400" u="sng" dirty="0"/>
              <a:t> Deletion from a max heap (p.229)</a:t>
            </a:r>
            <a:endParaRPr lang="en-US" altLang="zh-TW" sz="2400" b="1" u="sng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5D60F721-A10A-BC4C-B950-D54647E1E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CHAPTER 5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EDE61BC-455D-9545-80B1-268F308E4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AA758B-06AC-1747-9C45-5C06C103C543}" type="slidenum">
              <a:rPr lang="en-US" altLang="zh-TW" smtClean="0"/>
              <a:pPr>
                <a:defRPr/>
              </a:pPr>
              <a:t>97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387083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頁尾版面配置區 4">
            <a:extLst>
              <a:ext uri="{FF2B5EF4-FFF2-40B4-BE49-F238E27FC236}">
                <a16:creationId xmlns:a16="http://schemas.microsoft.com/office/drawing/2014/main" id="{22E3F8EA-BD93-8340-89BC-36915D0F8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87042" name="投影片編號版面配置區 5">
            <a:extLst>
              <a:ext uri="{FF2B5EF4-FFF2-40B4-BE49-F238E27FC236}">
                <a16:creationId xmlns:a16="http://schemas.microsoft.com/office/drawing/2014/main" id="{3961EEFF-8EC0-7347-B662-BA0D06668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E4C8ABD1-D3A5-0041-8A99-53C3DB88D871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98</a:t>
            </a:fld>
            <a:endParaRPr lang="en-US" altLang="zh-TW" sz="1400"/>
          </a:p>
        </p:txBody>
      </p:sp>
      <p:sp>
        <p:nvSpPr>
          <p:cNvPr id="87043" name="Rectangle 1026">
            <a:extLst>
              <a:ext uri="{FF2B5EF4-FFF2-40B4-BE49-F238E27FC236}">
                <a16:creationId xmlns:a16="http://schemas.microsoft.com/office/drawing/2014/main" id="{FD7F8F66-CC90-E94C-8C3B-9942C19429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8466" y="0"/>
            <a:ext cx="7772400" cy="1143000"/>
          </a:xfrm>
        </p:spPr>
        <p:txBody>
          <a:bodyPr/>
          <a:lstStyle/>
          <a:p>
            <a:pPr algn="ctr" eaLnBrk="1" hangingPunct="1"/>
            <a:r>
              <a:rPr lang="en-US" altLang="zh-TW" dirty="0"/>
              <a:t>Binary Search Tree</a:t>
            </a:r>
          </a:p>
        </p:txBody>
      </p:sp>
      <p:sp>
        <p:nvSpPr>
          <p:cNvPr id="87044" name="Rectangle 1027">
            <a:extLst>
              <a:ext uri="{FF2B5EF4-FFF2-40B4-BE49-F238E27FC236}">
                <a16:creationId xmlns:a16="http://schemas.microsoft.com/office/drawing/2014/main" id="{A585E8AD-0C98-B54C-A444-BD3E480410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8838" y="1021681"/>
            <a:ext cx="8848224" cy="4114800"/>
          </a:xfrm>
        </p:spPr>
        <p:txBody>
          <a:bodyPr/>
          <a:lstStyle/>
          <a:p>
            <a:pPr eaLnBrk="1" hangingPunct="1"/>
            <a:r>
              <a:rPr lang="en-US" altLang="zh-TW" dirty="0"/>
              <a:t>Heap</a:t>
            </a:r>
          </a:p>
          <a:p>
            <a:pPr lvl="1" eaLnBrk="1" hangingPunct="1"/>
            <a:r>
              <a:rPr lang="en-US" altLang="zh-TW" dirty="0"/>
              <a:t>Deletion of the min (max) element	</a:t>
            </a:r>
            <a:r>
              <a:rPr lang="en-US" altLang="zh-TW" dirty="0">
                <a:solidFill>
                  <a:srgbClr val="CC3300"/>
                </a:solidFill>
              </a:rPr>
              <a:t>O(log</a:t>
            </a:r>
            <a:r>
              <a:rPr lang="en-US" altLang="zh-TW" baseline="-25000" dirty="0">
                <a:solidFill>
                  <a:srgbClr val="CC3300"/>
                </a:solidFill>
              </a:rPr>
              <a:t>2</a:t>
            </a:r>
            <a:r>
              <a:rPr lang="en-US" altLang="zh-TW" dirty="0">
                <a:solidFill>
                  <a:srgbClr val="CC3300"/>
                </a:solidFill>
              </a:rPr>
              <a:t>n)</a:t>
            </a:r>
            <a:endParaRPr lang="en-US" altLang="zh-TW" dirty="0"/>
          </a:p>
          <a:p>
            <a:pPr lvl="1" eaLnBrk="1" hangingPunct="1"/>
            <a:r>
              <a:rPr lang="en-US" altLang="zh-TW" dirty="0"/>
              <a:t>Search for an arbitrary element 		</a:t>
            </a:r>
            <a:r>
              <a:rPr lang="en-US" altLang="zh-TW" dirty="0">
                <a:solidFill>
                  <a:srgbClr val="CC3300"/>
                </a:solidFill>
              </a:rPr>
              <a:t>O(n)</a:t>
            </a:r>
            <a:endParaRPr lang="en-US" altLang="zh-TW" dirty="0"/>
          </a:p>
          <a:p>
            <a:pPr lvl="1" eaLnBrk="1" hangingPunct="1"/>
            <a:r>
              <a:rPr lang="en-US" altLang="zh-TW" dirty="0"/>
              <a:t>Deletion of an arbitrary element 	 	</a:t>
            </a:r>
            <a:r>
              <a:rPr lang="en-US" altLang="zh-TW" dirty="0">
                <a:solidFill>
                  <a:srgbClr val="CC3300"/>
                </a:solidFill>
              </a:rPr>
              <a:t>O(n)</a:t>
            </a:r>
            <a:endParaRPr lang="en-US" altLang="zh-TW" dirty="0"/>
          </a:p>
          <a:p>
            <a:pPr eaLnBrk="1" hangingPunct="1"/>
            <a:r>
              <a:rPr lang="en-US" altLang="zh-TW" dirty="0"/>
              <a:t>Binary search tree</a:t>
            </a:r>
          </a:p>
          <a:p>
            <a:pPr lvl="1" eaLnBrk="1" hangingPunct="1"/>
            <a:r>
              <a:rPr lang="en-US" altLang="zh-TW" dirty="0"/>
              <a:t>Every element has a unique key.</a:t>
            </a:r>
          </a:p>
          <a:p>
            <a:pPr lvl="1" eaLnBrk="1" hangingPunct="1"/>
            <a:r>
              <a:rPr lang="en-US" altLang="zh-TW" dirty="0"/>
              <a:t>The keys in a nonempty </a:t>
            </a:r>
            <a:r>
              <a:rPr lang="en-US" altLang="zh-TW" dirty="0">
                <a:solidFill>
                  <a:srgbClr val="003399"/>
                </a:solidFill>
              </a:rPr>
              <a:t>left subtree</a:t>
            </a:r>
            <a:r>
              <a:rPr lang="en-US" altLang="zh-TW" dirty="0"/>
              <a:t> (</a:t>
            </a:r>
            <a:r>
              <a:rPr lang="en-US" altLang="zh-TW" dirty="0">
                <a:solidFill>
                  <a:srgbClr val="003399"/>
                </a:solidFill>
              </a:rPr>
              <a:t>right subtree</a:t>
            </a:r>
            <a:r>
              <a:rPr lang="en-US" altLang="zh-TW" dirty="0"/>
              <a:t>) are </a:t>
            </a:r>
            <a:r>
              <a:rPr lang="en-US" altLang="zh-TW" dirty="0">
                <a:solidFill>
                  <a:srgbClr val="003399"/>
                </a:solidFill>
              </a:rPr>
              <a:t>smaller</a:t>
            </a:r>
            <a:r>
              <a:rPr lang="en-US" altLang="zh-TW" dirty="0"/>
              <a:t> (</a:t>
            </a:r>
            <a:r>
              <a:rPr lang="en-US" altLang="zh-TW" dirty="0">
                <a:solidFill>
                  <a:srgbClr val="003399"/>
                </a:solidFill>
              </a:rPr>
              <a:t>larger</a:t>
            </a:r>
            <a:r>
              <a:rPr lang="en-US" altLang="zh-TW" dirty="0"/>
              <a:t>) than the key in the root of subtree.</a:t>
            </a:r>
          </a:p>
          <a:p>
            <a:pPr lvl="1" eaLnBrk="1" hangingPunct="1"/>
            <a:r>
              <a:rPr lang="en-US" altLang="zh-TW" dirty="0"/>
              <a:t>The left and right subtrees are also binary search trees.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頁尾版面配置區 2">
            <a:extLst>
              <a:ext uri="{FF2B5EF4-FFF2-40B4-BE49-F238E27FC236}">
                <a16:creationId xmlns:a16="http://schemas.microsoft.com/office/drawing/2014/main" id="{568AF67E-896E-9D48-BF80-20C4A9D3A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88066" name="投影片編號版面配置區 3">
            <a:extLst>
              <a:ext uri="{FF2B5EF4-FFF2-40B4-BE49-F238E27FC236}">
                <a16:creationId xmlns:a16="http://schemas.microsoft.com/office/drawing/2014/main" id="{6F94471E-3A1D-314A-A1AA-AD9442533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73BE07A7-9F7A-0E4C-8627-BFA2A29F360C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99</a:t>
            </a:fld>
            <a:endParaRPr lang="en-US" altLang="zh-TW" sz="1400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2B376BFC-BFF6-C343-8037-18EADEEEA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56" y="513557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Examples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4255A1B-F1E0-0D45-A2F5-28643C69DAAD}"/>
              </a:ext>
            </a:extLst>
          </p:cNvPr>
          <p:cNvGrpSpPr/>
          <p:nvPr/>
        </p:nvGrpSpPr>
        <p:grpSpPr>
          <a:xfrm>
            <a:off x="601405" y="2528888"/>
            <a:ext cx="7754938" cy="2239962"/>
            <a:chOff x="733757" y="2528888"/>
            <a:chExt cx="7754938" cy="2239962"/>
          </a:xfrm>
        </p:grpSpPr>
        <p:sp>
          <p:nvSpPr>
            <p:cNvPr id="88068" name="Oval 3">
              <a:extLst>
                <a:ext uri="{FF2B5EF4-FFF2-40B4-BE49-F238E27FC236}">
                  <a16:creationId xmlns:a16="http://schemas.microsoft.com/office/drawing/2014/main" id="{76AF6E88-08E5-0C4E-B001-6C87926A18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4857" y="2579688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20</a:t>
              </a:r>
            </a:p>
          </p:txBody>
        </p:sp>
        <p:sp>
          <p:nvSpPr>
            <p:cNvPr id="88069" name="Oval 4">
              <a:extLst>
                <a:ext uri="{FF2B5EF4-FFF2-40B4-BE49-F238E27FC236}">
                  <a16:creationId xmlns:a16="http://schemas.microsoft.com/office/drawing/2014/main" id="{8B65A5A7-9B25-3844-AA7B-AD6439467E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3670" y="3397250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8070" name="Oval 5">
              <a:extLst>
                <a:ext uri="{FF2B5EF4-FFF2-40B4-BE49-F238E27FC236}">
                  <a16:creationId xmlns:a16="http://schemas.microsoft.com/office/drawing/2014/main" id="{9B21BE51-FC97-814C-960F-A0A39E4E6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4620" y="3363913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8071" name="Oval 6">
              <a:extLst>
                <a:ext uri="{FF2B5EF4-FFF2-40B4-BE49-F238E27FC236}">
                  <a16:creationId xmlns:a16="http://schemas.microsoft.com/office/drawing/2014/main" id="{B4F3508D-1AF1-B149-A962-154A513FB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082" y="4305300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8072" name="Line 7">
              <a:extLst>
                <a:ext uri="{FF2B5EF4-FFF2-40B4-BE49-F238E27FC236}">
                  <a16:creationId xmlns:a16="http://schemas.microsoft.com/office/drawing/2014/main" id="{41A28719-B6F1-C846-96EA-0BB8F73060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14807" y="2967038"/>
              <a:ext cx="488950" cy="428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073" name="Line 8">
              <a:extLst>
                <a:ext uri="{FF2B5EF4-FFF2-40B4-BE49-F238E27FC236}">
                  <a16:creationId xmlns:a16="http://schemas.microsoft.com/office/drawing/2014/main" id="{C37E17C7-331B-3743-A046-CCB1202A17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00457" y="3767138"/>
              <a:ext cx="349250" cy="5318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074" name="Rectangle 9">
              <a:extLst>
                <a:ext uri="{FF2B5EF4-FFF2-40B4-BE49-F238E27FC236}">
                  <a16:creationId xmlns:a16="http://schemas.microsoft.com/office/drawing/2014/main" id="{8F3E41F4-2A36-4E44-A8A6-B39ED90D5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632" y="3403600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12</a:t>
              </a:r>
            </a:p>
          </p:txBody>
        </p:sp>
        <p:sp>
          <p:nvSpPr>
            <p:cNvPr id="88075" name="Rectangle 10">
              <a:extLst>
                <a:ext uri="{FF2B5EF4-FFF2-40B4-BE49-F238E27FC236}">
                  <a16:creationId xmlns:a16="http://schemas.microsoft.com/office/drawing/2014/main" id="{ABB54922-9C79-C942-A233-53D9FD05D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8107" y="3355975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25</a:t>
              </a:r>
            </a:p>
          </p:txBody>
        </p:sp>
        <p:sp>
          <p:nvSpPr>
            <p:cNvPr id="88076" name="Rectangle 11">
              <a:extLst>
                <a:ext uri="{FF2B5EF4-FFF2-40B4-BE49-F238E27FC236}">
                  <a16:creationId xmlns:a16="http://schemas.microsoft.com/office/drawing/2014/main" id="{2C1B632C-C093-9D49-9B43-B0B134B630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757" y="4311650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10</a:t>
              </a:r>
            </a:p>
          </p:txBody>
        </p:sp>
        <p:sp>
          <p:nvSpPr>
            <p:cNvPr id="88077" name="Line 12">
              <a:extLst>
                <a:ext uri="{FF2B5EF4-FFF2-40B4-BE49-F238E27FC236}">
                  <a16:creationId xmlns:a16="http://schemas.microsoft.com/office/drawing/2014/main" id="{102448EB-C13B-C440-9EF1-770C888DDF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30770" y="2957513"/>
              <a:ext cx="536575" cy="4048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078" name="Oval 13">
              <a:extLst>
                <a:ext uri="{FF2B5EF4-FFF2-40B4-BE49-F238E27FC236}">
                  <a16:creationId xmlns:a16="http://schemas.microsoft.com/office/drawing/2014/main" id="{FC7C641A-CB12-D44A-A8FD-B142AE514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595" y="4289425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8079" name="Line 14">
              <a:extLst>
                <a:ext uri="{FF2B5EF4-FFF2-40B4-BE49-F238E27FC236}">
                  <a16:creationId xmlns:a16="http://schemas.microsoft.com/office/drawing/2014/main" id="{9C7D5137-6446-434C-ADD8-5AAF7BA56B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6882" y="3786188"/>
              <a:ext cx="333375" cy="5127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080" name="Rectangle 15">
              <a:extLst>
                <a:ext uri="{FF2B5EF4-FFF2-40B4-BE49-F238E27FC236}">
                  <a16:creationId xmlns:a16="http://schemas.microsoft.com/office/drawing/2014/main" id="{926B7E1C-CF53-8540-927F-5A234C3589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7682" y="4294188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15</a:t>
              </a:r>
            </a:p>
          </p:txBody>
        </p:sp>
        <p:sp>
          <p:nvSpPr>
            <p:cNvPr id="88081" name="Oval 16">
              <a:extLst>
                <a:ext uri="{FF2B5EF4-FFF2-40B4-BE49-F238E27FC236}">
                  <a16:creationId xmlns:a16="http://schemas.microsoft.com/office/drawing/2014/main" id="{8B32A5E7-D2A8-EE4A-AEB5-7C581105E1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0295" y="2541588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30</a:t>
              </a:r>
            </a:p>
          </p:txBody>
        </p:sp>
        <p:sp>
          <p:nvSpPr>
            <p:cNvPr id="88082" name="Oval 17">
              <a:extLst>
                <a:ext uri="{FF2B5EF4-FFF2-40B4-BE49-F238E27FC236}">
                  <a16:creationId xmlns:a16="http://schemas.microsoft.com/office/drawing/2014/main" id="{AC607DC7-BF2A-0F44-965F-D48E4F059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9107" y="3359150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8083" name="Oval 18">
              <a:extLst>
                <a:ext uri="{FF2B5EF4-FFF2-40B4-BE49-F238E27FC236}">
                  <a16:creationId xmlns:a16="http://schemas.microsoft.com/office/drawing/2014/main" id="{9705C24A-2C82-2B48-88F6-8E97D1E14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057" y="3325813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8084" name="Oval 19">
              <a:extLst>
                <a:ext uri="{FF2B5EF4-FFF2-40B4-BE49-F238E27FC236}">
                  <a16:creationId xmlns:a16="http://schemas.microsoft.com/office/drawing/2014/main" id="{C46B98B8-2CF6-4D45-93E4-43E4EE248D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9520" y="4267200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8085" name="Line 20">
              <a:extLst>
                <a:ext uri="{FF2B5EF4-FFF2-40B4-BE49-F238E27FC236}">
                  <a16:creationId xmlns:a16="http://schemas.microsoft.com/office/drawing/2014/main" id="{48C8B9BF-9EDB-F946-BEDC-99D14E6C58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80245" y="2928938"/>
              <a:ext cx="488950" cy="428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086" name="Line 21">
              <a:extLst>
                <a:ext uri="{FF2B5EF4-FFF2-40B4-BE49-F238E27FC236}">
                  <a16:creationId xmlns:a16="http://schemas.microsoft.com/office/drawing/2014/main" id="{5386A8CC-5A80-9A42-AF27-D8715D64B3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65895" y="3729038"/>
              <a:ext cx="349250" cy="5318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087" name="Rectangle 22">
              <a:extLst>
                <a:ext uri="{FF2B5EF4-FFF2-40B4-BE49-F238E27FC236}">
                  <a16:creationId xmlns:a16="http://schemas.microsoft.com/office/drawing/2014/main" id="{D3D86554-88EE-0240-850D-FDF70F559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320" y="3365500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5</a:t>
              </a:r>
            </a:p>
          </p:txBody>
        </p:sp>
        <p:sp>
          <p:nvSpPr>
            <p:cNvPr id="88088" name="Rectangle 23">
              <a:extLst>
                <a:ext uri="{FF2B5EF4-FFF2-40B4-BE49-F238E27FC236}">
                  <a16:creationId xmlns:a16="http://schemas.microsoft.com/office/drawing/2014/main" id="{9FE670FF-3B72-DF4C-AF3F-7A0EC19681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3545" y="3317875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40</a:t>
              </a:r>
            </a:p>
          </p:txBody>
        </p:sp>
        <p:sp>
          <p:nvSpPr>
            <p:cNvPr id="88089" name="Rectangle 24">
              <a:extLst>
                <a:ext uri="{FF2B5EF4-FFF2-40B4-BE49-F238E27FC236}">
                  <a16:creationId xmlns:a16="http://schemas.microsoft.com/office/drawing/2014/main" id="{1D85C77C-FA75-9540-8F28-1F50EAA4C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7145" y="4273550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2</a:t>
              </a:r>
            </a:p>
          </p:txBody>
        </p:sp>
        <p:sp>
          <p:nvSpPr>
            <p:cNvPr id="88090" name="Line 25">
              <a:extLst>
                <a:ext uri="{FF2B5EF4-FFF2-40B4-BE49-F238E27FC236}">
                  <a16:creationId xmlns:a16="http://schemas.microsoft.com/office/drawing/2014/main" id="{3D731D97-A3E9-434E-B0DF-7E6F208B90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96207" y="2919413"/>
              <a:ext cx="536575" cy="4048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091" name="Oval 26">
              <a:extLst>
                <a:ext uri="{FF2B5EF4-FFF2-40B4-BE49-F238E27FC236}">
                  <a16:creationId xmlns:a16="http://schemas.microsoft.com/office/drawing/2014/main" id="{EFE36402-3FFE-E644-8143-3B3880D74B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9932" y="2528888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60</a:t>
              </a:r>
            </a:p>
          </p:txBody>
        </p:sp>
        <p:sp>
          <p:nvSpPr>
            <p:cNvPr id="88092" name="Oval 27">
              <a:extLst>
                <a:ext uri="{FF2B5EF4-FFF2-40B4-BE49-F238E27FC236}">
                  <a16:creationId xmlns:a16="http://schemas.microsoft.com/office/drawing/2014/main" id="{4B17EDF6-0847-C44B-A5E4-FDD95EC265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9695" y="3313113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8093" name="Oval 28">
              <a:extLst>
                <a:ext uri="{FF2B5EF4-FFF2-40B4-BE49-F238E27FC236}">
                  <a16:creationId xmlns:a16="http://schemas.microsoft.com/office/drawing/2014/main" id="{23384D90-3292-3448-B2F7-47268D28A3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6145" y="4194175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8094" name="Line 29">
              <a:extLst>
                <a:ext uri="{FF2B5EF4-FFF2-40B4-BE49-F238E27FC236}">
                  <a16:creationId xmlns:a16="http://schemas.microsoft.com/office/drawing/2014/main" id="{6ED81500-217D-354B-A1C9-C0B0706F55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342520" y="3656013"/>
              <a:ext cx="349250" cy="5318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095" name="Rectangle 30">
              <a:extLst>
                <a:ext uri="{FF2B5EF4-FFF2-40B4-BE49-F238E27FC236}">
                  <a16:creationId xmlns:a16="http://schemas.microsoft.com/office/drawing/2014/main" id="{E24154AF-C690-2042-B1DB-2E176FE61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3182" y="3305175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70</a:t>
              </a:r>
            </a:p>
          </p:txBody>
        </p:sp>
        <p:sp>
          <p:nvSpPr>
            <p:cNvPr id="88096" name="Rectangle 31">
              <a:extLst>
                <a:ext uri="{FF2B5EF4-FFF2-40B4-BE49-F238E27FC236}">
                  <a16:creationId xmlns:a16="http://schemas.microsoft.com/office/drawing/2014/main" id="{8DA801C3-4B48-1D41-BCEF-9FFF8E013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5820" y="4200525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65</a:t>
              </a:r>
            </a:p>
          </p:txBody>
        </p:sp>
        <p:sp>
          <p:nvSpPr>
            <p:cNvPr id="88097" name="Line 32">
              <a:extLst>
                <a:ext uri="{FF2B5EF4-FFF2-40B4-BE49-F238E27FC236}">
                  <a16:creationId xmlns:a16="http://schemas.microsoft.com/office/drawing/2014/main" id="{EA5979BF-2771-2E48-A520-3CBEE7AC80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75845" y="2906713"/>
              <a:ext cx="536575" cy="4048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098" name="Oval 33">
              <a:extLst>
                <a:ext uri="{FF2B5EF4-FFF2-40B4-BE49-F238E27FC236}">
                  <a16:creationId xmlns:a16="http://schemas.microsoft.com/office/drawing/2014/main" id="{CDA113E2-65C4-B34B-B8E7-AE5A3619C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1657" y="4178300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8099" name="Line 34">
              <a:extLst>
                <a:ext uri="{FF2B5EF4-FFF2-40B4-BE49-F238E27FC236}">
                  <a16:creationId xmlns:a16="http://schemas.microsoft.com/office/drawing/2014/main" id="{F83455C3-7532-CE4D-8072-79A3226D26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8945" y="3675063"/>
              <a:ext cx="333375" cy="5127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100" name="Rectangle 35">
              <a:extLst>
                <a:ext uri="{FF2B5EF4-FFF2-40B4-BE49-F238E27FC236}">
                  <a16:creationId xmlns:a16="http://schemas.microsoft.com/office/drawing/2014/main" id="{615C8A3F-91A7-5240-A327-CADC490C30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9745" y="4183063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80</a:t>
              </a:r>
            </a:p>
          </p:txBody>
        </p:sp>
        <p:sp>
          <p:nvSpPr>
            <p:cNvPr id="88101" name="Oval 36">
              <a:extLst>
                <a:ext uri="{FF2B5EF4-FFF2-40B4-BE49-F238E27FC236}">
                  <a16:creationId xmlns:a16="http://schemas.microsoft.com/office/drawing/2014/main" id="{EACE8D20-8C5A-4649-AC19-4D87908DB2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0870" y="4305300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8102" name="Text Box 37">
              <a:extLst>
                <a:ext uri="{FF2B5EF4-FFF2-40B4-BE49-F238E27FC236}">
                  <a16:creationId xmlns:a16="http://schemas.microsoft.com/office/drawing/2014/main" id="{17CA4C0C-A16E-2A4A-A8A4-31CAC6781F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8007" y="4251325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22</a:t>
              </a:r>
            </a:p>
          </p:txBody>
        </p:sp>
        <p:sp>
          <p:nvSpPr>
            <p:cNvPr id="88103" name="Line 38">
              <a:extLst>
                <a:ext uri="{FF2B5EF4-FFF2-40B4-BE49-F238E27FC236}">
                  <a16:creationId xmlns:a16="http://schemas.microsoft.com/office/drawing/2014/main" id="{512072B3-3524-BB47-8E29-174DA0C823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1482" y="3714750"/>
              <a:ext cx="285750" cy="590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Dads Tie.pot">
  <a:themeElements>
    <a:clrScheme name="Dads Tie.pot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Dads Tie.pot">
      <a:majorFont>
        <a:latin typeface="Times New Roman"/>
        <a:ea typeface="新細明體"/>
        <a:cs typeface=""/>
      </a:majorFont>
      <a:minorFont>
        <a:latin typeface="Times New Roman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000" b="0" i="0" u="none" strike="noStrike" cap="none" normalizeH="0" baseline="0" smtClean="0">
            <a:ln>
              <a:noFill/>
            </a:ln>
            <a:solidFill>
              <a:srgbClr val="003399"/>
            </a:solidFill>
            <a:effectLst/>
            <a:latin typeface="Times New Roman" panose="02020603050405020304" pitchFamily="18" charset="0"/>
            <a:ea typeface="新細明體" panose="02020500000000000000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000" b="0" i="0" u="none" strike="noStrike" cap="none" normalizeH="0" baseline="0" smtClean="0">
            <a:ln>
              <a:noFill/>
            </a:ln>
            <a:solidFill>
              <a:srgbClr val="003399"/>
            </a:solidFill>
            <a:effectLst/>
            <a:latin typeface="Times New Roman" panose="02020603050405020304" pitchFamily="18" charset="0"/>
            <a:ea typeface="新細明體" panose="02020500000000000000" pitchFamily="18" charset="-120"/>
          </a:defRPr>
        </a:defPPr>
      </a:lstStyle>
    </a:lnDef>
  </a:objectDefaults>
  <a:extraClrSchemeLst>
    <a:extraClrScheme>
      <a:clrScheme name="Dads Tie.pot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ds Tie.pot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s Tie.pot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s Tie.pot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s Tie.pot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s Tie.pot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Office\Templates\簡報設計範本\Dads Tie.pot</Template>
  <TotalTime>8385</TotalTime>
  <Words>8235</Words>
  <Application>Microsoft Macintosh PowerPoint</Application>
  <PresentationFormat>如螢幕大小 (4:3)</PresentationFormat>
  <Paragraphs>2288</Paragraphs>
  <Slides>160</Slides>
  <Notes>12</Notes>
  <HiddenSlides>1</HiddenSlides>
  <MMClips>0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3</vt:i4>
      </vt:variant>
      <vt:variant>
        <vt:lpstr>投影片標題</vt:lpstr>
      </vt:variant>
      <vt:variant>
        <vt:i4>160</vt:i4>
      </vt:variant>
    </vt:vector>
  </HeadingPairs>
  <TitlesOfParts>
    <vt:vector size="173" baseType="lpstr">
      <vt:lpstr>新細明體</vt:lpstr>
      <vt:lpstr>標楷體</vt:lpstr>
      <vt:lpstr>Arial</vt:lpstr>
      <vt:lpstr>Cambria Math</vt:lpstr>
      <vt:lpstr>Courier New</vt:lpstr>
      <vt:lpstr>Monotype Sorts</vt:lpstr>
      <vt:lpstr>Symbol</vt:lpstr>
      <vt:lpstr>Times New Roman</vt:lpstr>
      <vt:lpstr>Wingdings</vt:lpstr>
      <vt:lpstr>Dads Tie.pot</vt:lpstr>
      <vt:lpstr>MS Org Chart</vt:lpstr>
      <vt:lpstr>方程式</vt:lpstr>
      <vt:lpstr>文件</vt:lpstr>
      <vt:lpstr>CHAPTER 5   Trees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Tree and Multicast</vt:lpstr>
      <vt:lpstr>Tree and Multicast</vt:lpstr>
      <vt:lpstr>Tree and Multicast</vt:lpstr>
      <vt:lpstr>PowerPoint 簡報</vt:lpstr>
      <vt:lpstr>Representation of Trees</vt:lpstr>
      <vt:lpstr>Representation of Trees</vt:lpstr>
      <vt:lpstr>How many fields are wasted?</vt:lpstr>
      <vt:lpstr>How many fields are wasted?</vt:lpstr>
      <vt:lpstr>How many fields are wasted?</vt:lpstr>
      <vt:lpstr>How many fields are wasted?</vt:lpstr>
      <vt:lpstr>Left Child - Right Sibling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Propositional Calculus Expression</vt:lpstr>
      <vt:lpstr>PowerPoint 簡報</vt:lpstr>
      <vt:lpstr>PowerPoint 簡報</vt:lpstr>
      <vt:lpstr>  for (all 2n possible combinations) {       generate the next combination;       replace the variables by their values;       evaluate root by traversing it in postorder;       if (root-&gt;value) {              printf(&lt;combination&gt;);              return;   } } printf(“No satisfiable combination\n”);</vt:lpstr>
      <vt:lpstr>void postOrderEval(treePointer node) { /* modified post order traversal to evaluate a propositional calculus tree */     if (node) {         postOrderEval(node-&gt;leftChild);         postOrderEval(node-&gt;rightChild);         switch(node-&gt;data) {            case not:  node-&gt;value =                    !node-&gt;rightChild-&gt;value;                    break; </vt:lpstr>
      <vt:lpstr>                 case and:     node-&gt;value =                node-&gt;rightChild-&gt;value &amp;&amp;                node-&gt;leftChild-&gt;value;                break;        case or:        node-&gt;value =                node-&gt;rightChild-&gt;value | |                node-&gt;leftChild-&gt;value;                break;         case true:    node-&gt;value = TRUE;                break;         case false:  node-&gt;value = FALSE;        }    } }                        </vt:lpstr>
      <vt:lpstr>3-SAT problem</vt:lpstr>
      <vt:lpstr>PowerPoint 簡報</vt:lpstr>
      <vt:lpstr>PowerPoint 簡報</vt:lpstr>
      <vt:lpstr>Threaded Binary Trees (Continued)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Application: priority queue</vt:lpstr>
      <vt:lpstr>PowerPoint 簡報</vt:lpstr>
      <vt:lpstr>Data Structures for Priority Queue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Binary Search Tree</vt:lpstr>
      <vt:lpstr>PowerPoint 簡報</vt:lpstr>
      <vt:lpstr>PowerPoint 簡報</vt:lpstr>
      <vt:lpstr>Searching a Binary Search Tree</vt:lpstr>
      <vt:lpstr>PowerPoint 簡報</vt:lpstr>
      <vt:lpstr>PowerPoint 簡報</vt:lpstr>
      <vt:lpstr>The k-th Smallest Element in BST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Selection Trees</vt:lpstr>
      <vt:lpstr>winner tree</vt:lpstr>
      <vt:lpstr>PowerPoint 簡報</vt:lpstr>
      <vt:lpstr>Analysis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Transform a forest into a binary tree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Applications</vt:lpstr>
      <vt:lpstr>PowerPoint 簡報</vt:lpstr>
      <vt:lpstr>PowerPoint 簡報</vt:lpstr>
      <vt:lpstr>PowerPoint 簡報</vt:lpstr>
      <vt:lpstr>PowerPoint 簡報</vt:lpstr>
      <vt:lpstr>Distinct Binary Trees</vt:lpstr>
      <vt:lpstr>Distinct Binary Trees</vt:lpstr>
      <vt:lpstr>Distinct Binary Trees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SONA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5   Trees</dc:title>
  <dc:creator>JESSY</dc:creator>
  <cp:lastModifiedBy>Microsoft Office User</cp:lastModifiedBy>
  <cp:revision>865</cp:revision>
  <dcterms:created xsi:type="dcterms:W3CDTF">1998-07-27T13:28:55Z</dcterms:created>
  <dcterms:modified xsi:type="dcterms:W3CDTF">2019-10-29T08:12:27Z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2</vt:i4>
  </property>
  <property fmtid="{D5CDD505-2E9C-101B-9397-08002B2CF9AE}" pid="6" name="ScreenUsage">
    <vt:i4>2</vt:i4>
  </property>
  <property fmtid="{D5CDD505-2E9C-101B-9397-08002B2CF9AE}" pid="7" name="MailAddress">
    <vt:lpwstr>hh_chen@csie.ntu.edu.tw</vt:lpwstr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true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2</vt:i4>
  </property>
  <property fmtid="{D5CDD505-2E9C-101B-9397-08002B2CF9AE}" pid="19" name="ShowNotes">
    <vt:bool>false</vt:bool>
  </property>
  <property fmtid="{D5CDD505-2E9C-101B-9397-08002B2CF9AE}" pid="20" name="NavBtnPos">
    <vt:i4>3</vt:i4>
  </property>
  <property fmtid="{D5CDD505-2E9C-101B-9397-08002B2CF9AE}" pid="21" name="OutputDir">
    <vt:lpwstr>U:\get\Personal</vt:lpwstr>
  </property>
  <property fmtid="{D5CDD505-2E9C-101B-9397-08002B2CF9AE}" pid="22" name="EncodingType">
    <vt:i4>5</vt:i4>
  </property>
</Properties>
</file>